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5115B3-6880-484B-87F8-C279285DC71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C77378-338E-427D-B402-F6B8F02B89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4932040" cy="2232248"/>
          </a:xfrm>
        </p:spPr>
        <p:txBody>
          <a:bodyPr>
            <a:normAutofit/>
          </a:bodyPr>
          <a:lstStyle/>
          <a:p>
            <a:r>
              <a:rPr lang="uk-UA" dirty="0" smtClean="0"/>
              <a:t>Надзвичайні ситуації: загальні положення та евакуаційні заходи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4271392" cy="86754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Виконала </a:t>
            </a:r>
          </a:p>
          <a:p>
            <a:r>
              <a:rPr lang="uk-UA" dirty="0" smtClean="0"/>
              <a:t>Учениця 10-Б класу</a:t>
            </a:r>
          </a:p>
          <a:p>
            <a:r>
              <a:rPr lang="uk-UA" dirty="0" smtClean="0"/>
              <a:t>Гаврилюк Ольга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8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Евакуація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на </a:t>
            </a:r>
            <a:r>
              <a:rPr lang="ru-RU" dirty="0" err="1"/>
              <a:t>випадок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аварії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атомній</a:t>
            </a:r>
            <a:r>
              <a:rPr lang="ru-RU" sz="1800" dirty="0"/>
              <a:t> </a:t>
            </a:r>
            <a:r>
              <a:rPr lang="ru-RU" sz="1800" dirty="0" err="1"/>
              <a:t>електростанції</a:t>
            </a:r>
            <a:r>
              <a:rPr lang="ru-RU" sz="1800" dirty="0"/>
              <a:t> з </a:t>
            </a:r>
            <a:r>
              <a:rPr lang="ru-RU" sz="1800" dirty="0" err="1"/>
              <a:t>можливим</a:t>
            </a:r>
            <a:r>
              <a:rPr lang="ru-RU" sz="1800" dirty="0"/>
              <a:t> </a:t>
            </a:r>
            <a:r>
              <a:rPr lang="ru-RU" sz="1800" dirty="0" err="1"/>
              <a:t>забрудненням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endParaRPr lang="ru-RU" sz="1800" dirty="0"/>
          </a:p>
          <a:p>
            <a:r>
              <a:rPr lang="ru-RU" sz="1800" dirty="0" err="1"/>
              <a:t>усіх</a:t>
            </a:r>
            <a:r>
              <a:rPr lang="ru-RU" sz="1800" dirty="0"/>
              <a:t>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аварій</a:t>
            </a:r>
            <a:r>
              <a:rPr lang="ru-RU" sz="1800" dirty="0"/>
              <a:t> з </a:t>
            </a:r>
            <a:r>
              <a:rPr lang="ru-RU" sz="1800" dirty="0" err="1"/>
              <a:t>викидом</a:t>
            </a:r>
            <a:r>
              <a:rPr lang="ru-RU" sz="1800" dirty="0"/>
              <a:t> </a:t>
            </a:r>
            <a:r>
              <a:rPr lang="ru-RU" sz="1800" dirty="0" err="1"/>
              <a:t>сильнодіючих</a:t>
            </a:r>
            <a:r>
              <a:rPr lang="ru-RU" sz="1800" dirty="0"/>
              <a:t> </a:t>
            </a:r>
            <a:r>
              <a:rPr lang="ru-RU" sz="1800" dirty="0" err="1"/>
              <a:t>отруйних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endParaRPr lang="ru-RU" sz="1800" dirty="0"/>
          </a:p>
          <a:p>
            <a:r>
              <a:rPr lang="ru-RU" sz="1800" dirty="0" err="1"/>
              <a:t>загрози</a:t>
            </a:r>
            <a:r>
              <a:rPr lang="ru-RU" sz="1800" dirty="0"/>
              <a:t> </a:t>
            </a:r>
            <a:r>
              <a:rPr lang="ru-RU" sz="1800" dirty="0" err="1"/>
              <a:t>катастрофічного</a:t>
            </a:r>
            <a:r>
              <a:rPr lang="ru-RU" sz="1800" dirty="0"/>
              <a:t> </a:t>
            </a:r>
            <a:r>
              <a:rPr lang="ru-RU" sz="1800" dirty="0" err="1"/>
              <a:t>затоплення</a:t>
            </a:r>
            <a:r>
              <a:rPr lang="ru-RU" sz="1800" dirty="0"/>
              <a:t> </a:t>
            </a:r>
            <a:r>
              <a:rPr lang="ru-RU" sz="1800" dirty="0" err="1"/>
              <a:t>місцевості</a:t>
            </a:r>
            <a:endParaRPr lang="ru-RU" sz="1800" dirty="0"/>
          </a:p>
          <a:p>
            <a:r>
              <a:rPr lang="ru-RU" sz="1800" dirty="0" err="1"/>
              <a:t>лісових</a:t>
            </a:r>
            <a:r>
              <a:rPr lang="ru-RU" sz="1800" dirty="0"/>
              <a:t> і </a:t>
            </a:r>
            <a:r>
              <a:rPr lang="ru-RU" sz="1800" dirty="0" err="1"/>
              <a:t>торф'яних</a:t>
            </a:r>
            <a:r>
              <a:rPr lang="ru-RU" sz="1800" dirty="0"/>
              <a:t> </a:t>
            </a:r>
            <a:r>
              <a:rPr lang="ru-RU" sz="1800" dirty="0" err="1"/>
              <a:t>пожеж</a:t>
            </a:r>
            <a:r>
              <a:rPr lang="ru-RU" sz="1800" dirty="0"/>
              <a:t>, </a:t>
            </a:r>
            <a:r>
              <a:rPr lang="ru-RU" sz="1800" dirty="0" err="1"/>
              <a:t>землетрусів</a:t>
            </a:r>
            <a:r>
              <a:rPr lang="ru-RU" sz="1800" dirty="0"/>
              <a:t>, </a:t>
            </a:r>
            <a:r>
              <a:rPr lang="ru-RU" sz="1800" dirty="0" err="1"/>
              <a:t>зсувів</a:t>
            </a:r>
            <a:r>
              <a:rPr lang="ru-RU" sz="1800" dirty="0"/>
              <a:t>,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геофізичних</a:t>
            </a:r>
            <a:r>
              <a:rPr lang="ru-RU" sz="1800" dirty="0"/>
              <a:t> і </a:t>
            </a:r>
            <a:r>
              <a:rPr lang="ru-RU" sz="1800" dirty="0" err="1"/>
              <a:t>гідрометеорологічних</a:t>
            </a:r>
            <a:r>
              <a:rPr lang="ru-RU" sz="1800" dirty="0"/>
              <a:t> </a:t>
            </a:r>
            <a:r>
              <a:rPr lang="ru-RU" sz="1800" dirty="0" err="1"/>
              <a:t>явищ</a:t>
            </a:r>
            <a:r>
              <a:rPr lang="ru-RU" sz="1800" dirty="0"/>
              <a:t> з тяжкими </a:t>
            </a:r>
            <a:r>
              <a:rPr lang="ru-RU" sz="1800" dirty="0" err="1"/>
              <a:t>наслідками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загрожують</a:t>
            </a:r>
            <a:r>
              <a:rPr lang="ru-RU" sz="1800" dirty="0"/>
              <a:t> </a:t>
            </a:r>
            <a:r>
              <a:rPr lang="ru-RU" sz="1800" dirty="0" err="1"/>
              <a:t>населеним</a:t>
            </a:r>
            <a:r>
              <a:rPr lang="ru-RU" sz="1800" dirty="0"/>
              <a:t> пунктам</a:t>
            </a:r>
          </a:p>
          <a:p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445224" cy="33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9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 algn="ctr"/>
            <a:r>
              <a:rPr lang="uk-UA" dirty="0" err="1" smtClean="0"/>
              <a:t>Памятайте</a:t>
            </a:r>
            <a:r>
              <a:rPr lang="uk-UA" dirty="0" smtClean="0"/>
              <a:t>: номер </a:t>
            </a:r>
            <a:r>
              <a:rPr lang="uk-UA" dirty="0" err="1" smtClean="0"/>
              <a:t>екстренного</a:t>
            </a:r>
            <a:r>
              <a:rPr lang="uk-UA" dirty="0" smtClean="0"/>
              <a:t> виклику МНС в Україні – </a:t>
            </a:r>
            <a:r>
              <a:rPr lang="uk-UA" sz="3600" b="1" dirty="0" smtClean="0"/>
              <a:t>101</a:t>
            </a:r>
            <a:r>
              <a:rPr lang="ru-RU" dirty="0" smtClean="0"/>
              <a:t> і будьте </a:t>
            </a:r>
            <a:r>
              <a:rPr lang="ru-RU" dirty="0" err="1" smtClean="0"/>
              <a:t>обережні</a:t>
            </a:r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18457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Надзвичайна ситуація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Надзвичайна</a:t>
            </a:r>
            <a:r>
              <a:rPr lang="ru-RU" sz="1800" dirty="0"/>
              <a:t> </a:t>
            </a:r>
            <a:r>
              <a:rPr lang="ru-RU" sz="1800" dirty="0" err="1"/>
              <a:t>ситуація</a:t>
            </a:r>
            <a:r>
              <a:rPr lang="ru-RU" sz="1800" dirty="0"/>
              <a:t> (НС) — </a:t>
            </a:r>
            <a:r>
              <a:rPr lang="ru-RU" sz="1800" dirty="0" err="1"/>
              <a:t>порушення</a:t>
            </a:r>
            <a:r>
              <a:rPr lang="ru-RU" sz="1800" dirty="0"/>
              <a:t> </a:t>
            </a:r>
            <a:r>
              <a:rPr lang="ru-RU" sz="1800" dirty="0" err="1"/>
              <a:t>нормальних</a:t>
            </a:r>
            <a:r>
              <a:rPr lang="ru-RU" sz="1800" dirty="0"/>
              <a:t> умов </a:t>
            </a:r>
            <a:r>
              <a:rPr lang="ru-RU" sz="1800" dirty="0" err="1"/>
              <a:t>життя</a:t>
            </a:r>
            <a:r>
              <a:rPr lang="ru-RU" sz="1800" dirty="0"/>
              <a:t> і </a:t>
            </a:r>
            <a:r>
              <a:rPr lang="ru-RU" sz="1800" dirty="0" err="1"/>
              <a:t>діяльності</a:t>
            </a:r>
            <a:r>
              <a:rPr lang="ru-RU" sz="1800" dirty="0"/>
              <a:t> людей на </a:t>
            </a:r>
            <a:r>
              <a:rPr lang="ru-RU" sz="1800" dirty="0" err="1"/>
              <a:t>об'єкті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r>
              <a:rPr lang="ru-RU" sz="1800" dirty="0"/>
              <a:t>, </a:t>
            </a:r>
            <a:r>
              <a:rPr lang="ru-RU" sz="1800" dirty="0" err="1"/>
              <a:t>спричинене</a:t>
            </a:r>
            <a:r>
              <a:rPr lang="ru-RU" sz="1800" dirty="0"/>
              <a:t> </a:t>
            </a:r>
            <a:r>
              <a:rPr lang="ru-RU" sz="1800" dirty="0" err="1"/>
              <a:t>аварією</a:t>
            </a:r>
            <a:r>
              <a:rPr lang="ru-RU" sz="1800" dirty="0"/>
              <a:t>, катастрофою, </a:t>
            </a:r>
            <a:r>
              <a:rPr lang="ru-RU" sz="1800" dirty="0" err="1"/>
              <a:t>стихійним</a:t>
            </a:r>
            <a:r>
              <a:rPr lang="ru-RU" sz="1800" dirty="0"/>
              <a:t> лихом, </a:t>
            </a:r>
            <a:r>
              <a:rPr lang="ru-RU" sz="1800" dirty="0" err="1"/>
              <a:t>епідемією</a:t>
            </a:r>
            <a:r>
              <a:rPr lang="ru-RU" sz="1800" dirty="0"/>
              <a:t>, </a:t>
            </a:r>
            <a:r>
              <a:rPr lang="ru-RU" sz="1800" dirty="0" err="1"/>
              <a:t>епізоотією</a:t>
            </a:r>
            <a:r>
              <a:rPr lang="ru-RU" sz="1800" dirty="0"/>
              <a:t>, </a:t>
            </a:r>
            <a:r>
              <a:rPr lang="ru-RU" sz="1800" dirty="0" err="1"/>
              <a:t>епіфітотією</a:t>
            </a:r>
            <a:r>
              <a:rPr lang="ru-RU" sz="1800" dirty="0"/>
              <a:t>, великою </a:t>
            </a:r>
            <a:r>
              <a:rPr lang="ru-RU" sz="1800" dirty="0" err="1"/>
              <a:t>пожежею</a:t>
            </a:r>
            <a:r>
              <a:rPr lang="ru-RU" sz="1800" dirty="0"/>
              <a:t>, </a:t>
            </a:r>
            <a:r>
              <a:rPr lang="ru-RU" sz="1800" dirty="0" err="1"/>
              <a:t>застосуванням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 </a:t>
            </a:r>
            <a:r>
              <a:rPr lang="ru-RU" sz="1800" dirty="0" err="1"/>
              <a:t>ураження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призвели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призвести</a:t>
            </a:r>
            <a:r>
              <a:rPr lang="ru-RU" sz="1800" dirty="0"/>
              <a:t> до </a:t>
            </a:r>
            <a:r>
              <a:rPr lang="ru-RU" sz="1800" dirty="0" err="1"/>
              <a:t>людських</a:t>
            </a:r>
            <a:r>
              <a:rPr lang="ru-RU" sz="1800" dirty="0"/>
              <a:t> і </a:t>
            </a:r>
            <a:r>
              <a:rPr lang="ru-RU" sz="1800" dirty="0" err="1"/>
              <a:t>матеріальних</a:t>
            </a:r>
            <a:r>
              <a:rPr lang="ru-RU" sz="1800" dirty="0"/>
              <a:t> </a:t>
            </a:r>
            <a:r>
              <a:rPr lang="ru-RU" sz="1800" dirty="0" err="1"/>
              <a:t>втрат</a:t>
            </a:r>
            <a:r>
              <a:rPr lang="ru-RU" sz="18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4286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техногенного характеру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1" cy="4525963"/>
          </a:xfrm>
        </p:spPr>
        <p:txBody>
          <a:bodyPr>
            <a:normAutofit/>
          </a:bodyPr>
          <a:lstStyle/>
          <a:p>
            <a:r>
              <a:rPr lang="ru-RU" sz="1800" dirty="0" err="1"/>
              <a:t>Надзвичайні</a:t>
            </a:r>
            <a:r>
              <a:rPr lang="ru-RU" sz="1800" dirty="0"/>
              <a:t> </a:t>
            </a:r>
            <a:r>
              <a:rPr lang="ru-RU" sz="1800" dirty="0" err="1"/>
              <a:t>ситуації</a:t>
            </a:r>
            <a:r>
              <a:rPr lang="ru-RU" sz="1800" dirty="0"/>
              <a:t> техногенного характеру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наслідок</a:t>
            </a:r>
            <a:r>
              <a:rPr lang="ru-RU" sz="1800" dirty="0"/>
              <a:t> </a:t>
            </a:r>
            <a:r>
              <a:rPr lang="ru-RU" sz="1800" dirty="0" err="1"/>
              <a:t>транспортних</a:t>
            </a:r>
            <a:r>
              <a:rPr lang="ru-RU" sz="1800" dirty="0"/>
              <a:t> </a:t>
            </a:r>
            <a:r>
              <a:rPr lang="ru-RU" sz="1800" dirty="0" err="1"/>
              <a:t>аварій</a:t>
            </a:r>
            <a:r>
              <a:rPr lang="ru-RU" sz="1800" dirty="0"/>
              <a:t>, катастроф, </a:t>
            </a:r>
            <a:r>
              <a:rPr lang="ru-RU" sz="1800" dirty="0" err="1"/>
              <a:t>пожеж</a:t>
            </a:r>
            <a:r>
              <a:rPr lang="ru-RU" sz="1800" dirty="0"/>
              <a:t>, </a:t>
            </a:r>
            <a:r>
              <a:rPr lang="ru-RU" sz="1800" dirty="0" err="1"/>
              <a:t>неспровокованих</a:t>
            </a:r>
            <a:r>
              <a:rPr lang="ru-RU" sz="1800" dirty="0"/>
              <a:t> </a:t>
            </a:r>
            <a:r>
              <a:rPr lang="ru-RU" sz="1800" dirty="0" err="1"/>
              <a:t>вибухів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загроза</a:t>
            </a:r>
            <a:r>
              <a:rPr lang="ru-RU" sz="1800" dirty="0"/>
              <a:t>, </a:t>
            </a:r>
            <a:r>
              <a:rPr lang="ru-RU" sz="1800" dirty="0" err="1"/>
              <a:t>аварій</a:t>
            </a:r>
            <a:r>
              <a:rPr lang="ru-RU" sz="1800" dirty="0"/>
              <a:t> з </a:t>
            </a:r>
            <a:r>
              <a:rPr lang="ru-RU" sz="1800" dirty="0" err="1"/>
              <a:t>викидом</a:t>
            </a:r>
            <a:r>
              <a:rPr lang="ru-RU" sz="1800" dirty="0"/>
              <a:t> (</a:t>
            </a:r>
            <a:r>
              <a:rPr lang="ru-RU" sz="1800" dirty="0" err="1"/>
              <a:t>загрозою</a:t>
            </a:r>
            <a:r>
              <a:rPr lang="ru-RU" sz="1800" dirty="0"/>
              <a:t> </a:t>
            </a:r>
            <a:r>
              <a:rPr lang="ru-RU" sz="1800" dirty="0" err="1"/>
              <a:t>викиду</a:t>
            </a:r>
            <a:r>
              <a:rPr lang="ru-RU" sz="1800" dirty="0"/>
              <a:t>) </a:t>
            </a:r>
            <a:r>
              <a:rPr lang="ru-RU" sz="1800" dirty="0" err="1"/>
              <a:t>небезпечних</a:t>
            </a:r>
            <a:r>
              <a:rPr lang="ru-RU" sz="1800" dirty="0"/>
              <a:t> </a:t>
            </a:r>
            <a:r>
              <a:rPr lang="ru-RU" sz="1800" dirty="0" err="1"/>
              <a:t>хімічних</a:t>
            </a:r>
            <a:r>
              <a:rPr lang="ru-RU" sz="1800" dirty="0"/>
              <a:t>, </a:t>
            </a:r>
            <a:r>
              <a:rPr lang="ru-RU" sz="1800" dirty="0" err="1"/>
              <a:t>радіоактивних</a:t>
            </a:r>
            <a:r>
              <a:rPr lang="ru-RU" sz="1800" dirty="0"/>
              <a:t>, </a:t>
            </a:r>
            <a:r>
              <a:rPr lang="ru-RU" sz="1800" dirty="0" err="1"/>
              <a:t>біологічних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, </a:t>
            </a:r>
            <a:r>
              <a:rPr lang="ru-RU" sz="1800" dirty="0" err="1"/>
              <a:t>раптового</a:t>
            </a:r>
            <a:r>
              <a:rPr lang="ru-RU" sz="1800" dirty="0"/>
              <a:t> </a:t>
            </a:r>
            <a:r>
              <a:rPr lang="ru-RU" sz="1800" dirty="0" err="1"/>
              <a:t>руйнування</a:t>
            </a:r>
            <a:r>
              <a:rPr lang="ru-RU" sz="1800" dirty="0"/>
              <a:t> </a:t>
            </a:r>
            <a:r>
              <a:rPr lang="ru-RU" sz="1800" dirty="0" err="1"/>
              <a:t>споруд</a:t>
            </a:r>
            <a:r>
              <a:rPr lang="ru-RU" sz="1800" dirty="0"/>
              <a:t> та </a:t>
            </a:r>
            <a:r>
              <a:rPr lang="ru-RU" sz="1800" dirty="0" err="1"/>
              <a:t>будівель</a:t>
            </a:r>
            <a:r>
              <a:rPr lang="ru-RU" sz="1800" dirty="0"/>
              <a:t>, </a:t>
            </a:r>
            <a:r>
              <a:rPr lang="ru-RU" sz="1800" dirty="0" err="1"/>
              <a:t>аварій</a:t>
            </a:r>
            <a:r>
              <a:rPr lang="ru-RU" sz="1800" dirty="0"/>
              <a:t> на </a:t>
            </a:r>
            <a:r>
              <a:rPr lang="ru-RU" sz="1800" dirty="0" err="1"/>
              <a:t>інженерних</a:t>
            </a:r>
            <a:r>
              <a:rPr lang="ru-RU" sz="1800" dirty="0"/>
              <a:t> мережах і </a:t>
            </a:r>
            <a:r>
              <a:rPr lang="ru-RU" sz="1800" dirty="0" err="1"/>
              <a:t>спорудах</a:t>
            </a:r>
            <a:r>
              <a:rPr lang="ru-RU" sz="1800" dirty="0"/>
              <a:t> </a:t>
            </a:r>
            <a:r>
              <a:rPr lang="ru-RU" sz="1800" dirty="0" err="1"/>
              <a:t>життєзабезпечення</a:t>
            </a:r>
            <a:r>
              <a:rPr lang="ru-RU" sz="1800" dirty="0"/>
              <a:t>, </a:t>
            </a:r>
            <a:r>
              <a:rPr lang="ru-RU" sz="1800" dirty="0" err="1"/>
              <a:t>гідродинамічних</a:t>
            </a:r>
            <a:r>
              <a:rPr lang="ru-RU" sz="1800" dirty="0"/>
              <a:t> </a:t>
            </a:r>
            <a:r>
              <a:rPr lang="ru-RU" sz="1800" dirty="0" err="1"/>
              <a:t>аварій</a:t>
            </a:r>
            <a:r>
              <a:rPr lang="ru-RU" sz="1800" dirty="0"/>
              <a:t> на греблях, дамбах </a:t>
            </a:r>
            <a:r>
              <a:rPr lang="ru-RU" sz="1800" dirty="0" err="1"/>
              <a:t>тощо</a:t>
            </a:r>
            <a:r>
              <a:rPr lang="ru-RU" sz="1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1007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природного характеру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Надзвичайні</a:t>
            </a:r>
            <a:r>
              <a:rPr lang="ru-RU" sz="1800" dirty="0"/>
              <a:t> </a:t>
            </a:r>
            <a:r>
              <a:rPr lang="ru-RU" sz="1800" dirty="0" err="1"/>
              <a:t>ситуації</a:t>
            </a:r>
            <a:r>
              <a:rPr lang="ru-RU" sz="1800" dirty="0"/>
              <a:t> природного характеру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наслідки</a:t>
            </a:r>
            <a:r>
              <a:rPr lang="ru-RU" sz="1800" dirty="0"/>
              <a:t> </a:t>
            </a:r>
            <a:r>
              <a:rPr lang="ru-RU" sz="1800" dirty="0" err="1"/>
              <a:t>небезпечних</a:t>
            </a:r>
            <a:r>
              <a:rPr lang="ru-RU" sz="1800" dirty="0"/>
              <a:t> </a:t>
            </a:r>
            <a:r>
              <a:rPr lang="ru-RU" sz="1800" dirty="0" err="1"/>
              <a:t>геологічних</a:t>
            </a:r>
            <a:r>
              <a:rPr lang="ru-RU" sz="1800" dirty="0"/>
              <a:t>, </a:t>
            </a:r>
            <a:r>
              <a:rPr lang="ru-RU" sz="1800" dirty="0" err="1"/>
              <a:t>метеорологічних</a:t>
            </a:r>
            <a:r>
              <a:rPr lang="ru-RU" sz="1800" dirty="0"/>
              <a:t>, </a:t>
            </a:r>
            <a:r>
              <a:rPr lang="ru-RU" sz="1800" dirty="0" err="1"/>
              <a:t>гідрологічних</a:t>
            </a:r>
            <a:r>
              <a:rPr lang="ru-RU" sz="1800" dirty="0"/>
              <a:t>, </a:t>
            </a:r>
            <a:r>
              <a:rPr lang="ru-RU" sz="1800" dirty="0" err="1"/>
              <a:t>морських</a:t>
            </a:r>
            <a:r>
              <a:rPr lang="ru-RU" sz="1800" dirty="0"/>
              <a:t> та </a:t>
            </a:r>
            <a:r>
              <a:rPr lang="ru-RU" sz="1800" dirty="0" err="1"/>
              <a:t>прісноводних</a:t>
            </a:r>
            <a:r>
              <a:rPr lang="ru-RU" sz="1800" dirty="0"/>
              <a:t> </a:t>
            </a:r>
            <a:r>
              <a:rPr lang="ru-RU" sz="1800" dirty="0" err="1"/>
              <a:t>явищ</a:t>
            </a:r>
            <a:r>
              <a:rPr lang="ru-RU" sz="1800" dirty="0"/>
              <a:t>, </a:t>
            </a:r>
            <a:r>
              <a:rPr lang="ru-RU" sz="1800" dirty="0" err="1"/>
              <a:t>деградації</a:t>
            </a:r>
            <a:r>
              <a:rPr lang="ru-RU" sz="1800" dirty="0"/>
              <a:t> </a:t>
            </a:r>
            <a:r>
              <a:rPr lang="ru-RU" sz="1800" dirty="0" err="1"/>
              <a:t>ґрунтів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надр</a:t>
            </a:r>
            <a:r>
              <a:rPr lang="ru-RU" sz="1800" dirty="0"/>
              <a:t>, </a:t>
            </a:r>
            <a:r>
              <a:rPr lang="ru-RU" sz="1800" dirty="0" err="1"/>
              <a:t>природних</a:t>
            </a:r>
            <a:r>
              <a:rPr lang="ru-RU" sz="1800" dirty="0"/>
              <a:t> </a:t>
            </a:r>
            <a:r>
              <a:rPr lang="ru-RU" sz="1800" dirty="0" err="1"/>
              <a:t>пожеж</a:t>
            </a:r>
            <a:r>
              <a:rPr lang="ru-RU" sz="1800" dirty="0"/>
              <a:t>, </a:t>
            </a:r>
            <a:r>
              <a:rPr lang="ru-RU" sz="1800" dirty="0" err="1"/>
              <a:t>змін</a:t>
            </a:r>
            <a:r>
              <a:rPr lang="ru-RU" sz="1800" dirty="0"/>
              <a:t> стану </a:t>
            </a:r>
            <a:r>
              <a:rPr lang="ru-RU" sz="1800" dirty="0" err="1"/>
              <a:t>повітряного</a:t>
            </a:r>
            <a:r>
              <a:rPr lang="ru-RU" sz="1800" dirty="0"/>
              <a:t> </a:t>
            </a:r>
            <a:r>
              <a:rPr lang="ru-RU" sz="1800" dirty="0" err="1"/>
              <a:t>басейну</a:t>
            </a:r>
            <a:r>
              <a:rPr lang="ru-RU" sz="1800" dirty="0"/>
              <a:t>, </a:t>
            </a:r>
            <a:r>
              <a:rPr lang="ru-RU" sz="1800" dirty="0" err="1"/>
              <a:t>інфекційних</a:t>
            </a:r>
            <a:r>
              <a:rPr lang="ru-RU" sz="1800" dirty="0"/>
              <a:t> </a:t>
            </a:r>
            <a:r>
              <a:rPr lang="ru-RU" sz="1800" dirty="0" err="1"/>
              <a:t>захворювань</a:t>
            </a:r>
            <a:r>
              <a:rPr lang="ru-RU" sz="1800" dirty="0"/>
              <a:t> людей, </a:t>
            </a:r>
            <a:r>
              <a:rPr lang="ru-RU" sz="1800" dirty="0" err="1"/>
              <a:t>сільськогосподарських</a:t>
            </a:r>
            <a:r>
              <a:rPr lang="ru-RU" sz="1800" dirty="0"/>
              <a:t> </a:t>
            </a:r>
            <a:r>
              <a:rPr lang="ru-RU" sz="1800" dirty="0" err="1"/>
              <a:t>тварин</a:t>
            </a:r>
            <a:r>
              <a:rPr lang="ru-RU" sz="1800" dirty="0"/>
              <a:t>, </a:t>
            </a:r>
            <a:r>
              <a:rPr lang="ru-RU" sz="1800" dirty="0" err="1"/>
              <a:t>масового</a:t>
            </a:r>
            <a:r>
              <a:rPr lang="ru-RU" sz="1800" dirty="0"/>
              <a:t> </a:t>
            </a:r>
            <a:r>
              <a:rPr lang="ru-RU" sz="1800" dirty="0" err="1"/>
              <a:t>ураження</a:t>
            </a:r>
            <a:r>
              <a:rPr lang="ru-RU" sz="1800" dirty="0"/>
              <a:t> </a:t>
            </a:r>
            <a:r>
              <a:rPr lang="ru-RU" sz="1800" dirty="0" err="1"/>
              <a:t>сільськогосподарських</a:t>
            </a:r>
            <a:r>
              <a:rPr lang="ru-RU" sz="1800" dirty="0"/>
              <a:t> </a:t>
            </a:r>
            <a:r>
              <a:rPr lang="ru-RU" sz="1800" dirty="0" err="1"/>
              <a:t>рослин</a:t>
            </a:r>
            <a:r>
              <a:rPr lang="ru-RU" sz="1800" dirty="0"/>
              <a:t> хворобами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шкідниками</a:t>
            </a:r>
            <a:r>
              <a:rPr lang="ru-RU" sz="1800" dirty="0"/>
              <a:t>, </a:t>
            </a:r>
            <a:r>
              <a:rPr lang="ru-RU" sz="1800" dirty="0" err="1"/>
              <a:t>зміни</a:t>
            </a:r>
            <a:r>
              <a:rPr lang="ru-RU" sz="1800" dirty="0"/>
              <a:t> стану </a:t>
            </a:r>
            <a:r>
              <a:rPr lang="ru-RU" sz="1800" dirty="0" err="1"/>
              <a:t>водних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 та </a:t>
            </a:r>
            <a:r>
              <a:rPr lang="ru-RU" sz="1800" dirty="0" err="1"/>
              <a:t>біосфери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19856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і </a:t>
            </a:r>
            <a:r>
              <a:rPr lang="ru-RU" dirty="0" err="1"/>
              <a:t>соціально-політичного</a:t>
            </a:r>
            <a:r>
              <a:rPr lang="ru-RU" dirty="0"/>
              <a:t> характеру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Надзвичайні</a:t>
            </a:r>
            <a:r>
              <a:rPr lang="ru-RU" sz="1800" dirty="0"/>
              <a:t> </a:t>
            </a:r>
            <a:r>
              <a:rPr lang="ru-RU" sz="1800" dirty="0" err="1"/>
              <a:t>ситуації</a:t>
            </a:r>
            <a:r>
              <a:rPr lang="ru-RU" sz="1800" dirty="0"/>
              <a:t> </a:t>
            </a:r>
            <a:r>
              <a:rPr lang="ru-RU" sz="1800" dirty="0" err="1"/>
              <a:t>соціального</a:t>
            </a:r>
            <a:r>
              <a:rPr lang="ru-RU" sz="1800" dirty="0"/>
              <a:t> і </a:t>
            </a:r>
            <a:r>
              <a:rPr lang="ru-RU" sz="1800" dirty="0" err="1"/>
              <a:t>соціально-політичного</a:t>
            </a:r>
            <a:r>
              <a:rPr lang="ru-RU" sz="1800" dirty="0"/>
              <a:t> характеру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ситуації</a:t>
            </a:r>
            <a:r>
              <a:rPr lang="ru-RU" sz="1800" dirty="0"/>
              <a:t>, </a:t>
            </a:r>
            <a:r>
              <a:rPr lang="ru-RU" sz="1800" dirty="0" err="1"/>
              <a:t>пов'язані</a:t>
            </a:r>
            <a:r>
              <a:rPr lang="ru-RU" sz="1800" dirty="0"/>
              <a:t> з </a:t>
            </a:r>
            <a:r>
              <a:rPr lang="ru-RU" sz="1800" dirty="0" err="1"/>
              <a:t>протиправними</a:t>
            </a:r>
            <a:r>
              <a:rPr lang="ru-RU" sz="1800" dirty="0"/>
              <a:t> </a:t>
            </a:r>
            <a:r>
              <a:rPr lang="ru-RU" sz="1800" dirty="0" err="1"/>
              <a:t>діями</a:t>
            </a:r>
            <a:r>
              <a:rPr lang="ru-RU" sz="1800" dirty="0"/>
              <a:t> </a:t>
            </a:r>
            <a:r>
              <a:rPr lang="ru-RU" sz="1800" dirty="0" err="1"/>
              <a:t>терористичного</a:t>
            </a:r>
            <a:r>
              <a:rPr lang="ru-RU" sz="1800" dirty="0"/>
              <a:t> та </a:t>
            </a:r>
            <a:r>
              <a:rPr lang="ru-RU" sz="1800" dirty="0" err="1"/>
              <a:t>антиконституційного</a:t>
            </a:r>
            <a:r>
              <a:rPr lang="ru-RU" sz="1800" dirty="0"/>
              <a:t> </a:t>
            </a:r>
            <a:r>
              <a:rPr lang="ru-RU" sz="1800" dirty="0" err="1"/>
              <a:t>спрямування</a:t>
            </a:r>
            <a:r>
              <a:rPr lang="ru-RU" sz="1800" dirty="0"/>
              <a:t>: </a:t>
            </a:r>
            <a:r>
              <a:rPr lang="ru-RU" sz="1800" dirty="0" err="1"/>
              <a:t>здійснення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реальна </a:t>
            </a:r>
            <a:r>
              <a:rPr lang="ru-RU" sz="1800" dirty="0" err="1"/>
              <a:t>загроза</a:t>
            </a:r>
            <a:r>
              <a:rPr lang="ru-RU" sz="1800" dirty="0"/>
              <a:t> </a:t>
            </a:r>
            <a:r>
              <a:rPr lang="ru-RU" sz="1800" dirty="0" err="1"/>
              <a:t>терористичного</a:t>
            </a:r>
            <a:r>
              <a:rPr lang="ru-RU" sz="1800" dirty="0"/>
              <a:t> акту (</a:t>
            </a:r>
            <a:r>
              <a:rPr lang="ru-RU" sz="1800" dirty="0" err="1"/>
              <a:t>збройний</a:t>
            </a:r>
            <a:r>
              <a:rPr lang="ru-RU" sz="1800" dirty="0"/>
              <a:t> </a:t>
            </a:r>
            <a:r>
              <a:rPr lang="ru-RU" sz="1800" dirty="0" err="1"/>
              <a:t>напад</a:t>
            </a:r>
            <a:r>
              <a:rPr lang="ru-RU" sz="1800" dirty="0"/>
              <a:t>, </a:t>
            </a:r>
            <a:r>
              <a:rPr lang="ru-RU" sz="1800" dirty="0" err="1"/>
              <a:t>захоплення</a:t>
            </a:r>
            <a:r>
              <a:rPr lang="ru-RU" sz="1800" dirty="0"/>
              <a:t> і </a:t>
            </a:r>
            <a:r>
              <a:rPr lang="ru-RU" sz="1800" dirty="0" err="1"/>
              <a:t>затримання</a:t>
            </a:r>
            <a:r>
              <a:rPr lang="ru-RU" sz="1800" dirty="0"/>
              <a:t> </a:t>
            </a:r>
            <a:r>
              <a:rPr lang="ru-RU" sz="1800" dirty="0" err="1"/>
              <a:t>важливих</a:t>
            </a:r>
            <a:r>
              <a:rPr lang="ru-RU" sz="1800" dirty="0"/>
              <a:t> </a:t>
            </a:r>
            <a:r>
              <a:rPr lang="ru-RU" sz="1800" dirty="0" err="1"/>
              <a:t>об'єктів</a:t>
            </a:r>
            <a:r>
              <a:rPr lang="ru-RU" sz="1800" dirty="0"/>
              <a:t> </a:t>
            </a:r>
            <a:r>
              <a:rPr lang="ru-RU" sz="1800" dirty="0" err="1"/>
              <a:t>ядерних</a:t>
            </a:r>
            <a:r>
              <a:rPr lang="ru-RU" sz="1800" dirty="0"/>
              <a:t> устав і </a:t>
            </a:r>
            <a:r>
              <a:rPr lang="ru-RU" sz="1800" dirty="0" err="1"/>
              <a:t>матеріалів</a:t>
            </a:r>
            <a:r>
              <a:rPr lang="ru-RU" sz="1800" dirty="0"/>
              <a:t>, систем </a:t>
            </a:r>
            <a:r>
              <a:rPr lang="ru-RU" sz="1800" dirty="0" err="1"/>
              <a:t>зв'язку</a:t>
            </a:r>
            <a:r>
              <a:rPr lang="ru-RU" sz="1800" dirty="0"/>
              <a:t> та </a:t>
            </a:r>
            <a:r>
              <a:rPr lang="ru-RU" sz="1800" dirty="0" err="1"/>
              <a:t>телекомунікації</a:t>
            </a:r>
            <a:r>
              <a:rPr lang="ru-RU" sz="1800" dirty="0"/>
              <a:t>, </a:t>
            </a:r>
            <a:r>
              <a:rPr lang="ru-RU" sz="1800" dirty="0" err="1"/>
              <a:t>напад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замах на </a:t>
            </a:r>
            <a:r>
              <a:rPr lang="ru-RU" sz="1800" dirty="0" err="1"/>
              <a:t>екіпаж</a:t>
            </a:r>
            <a:r>
              <a:rPr lang="ru-RU" sz="1800" dirty="0"/>
              <a:t> </a:t>
            </a:r>
            <a:r>
              <a:rPr lang="ru-RU" sz="1800" dirty="0" err="1"/>
              <a:t>повітряного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морського</a:t>
            </a:r>
            <a:r>
              <a:rPr lang="ru-RU" sz="1800" dirty="0"/>
              <a:t> судна), </a:t>
            </a:r>
            <a:r>
              <a:rPr lang="ru-RU" sz="1800" dirty="0" err="1"/>
              <a:t>викрадення</a:t>
            </a:r>
            <a:r>
              <a:rPr lang="ru-RU" sz="1800" dirty="0"/>
              <a:t> (</a:t>
            </a:r>
            <a:r>
              <a:rPr lang="ru-RU" sz="1800" dirty="0" err="1"/>
              <a:t>спроба</a:t>
            </a:r>
            <a:r>
              <a:rPr lang="ru-RU" sz="1800" dirty="0"/>
              <a:t> </a:t>
            </a:r>
            <a:r>
              <a:rPr lang="ru-RU" sz="1800" dirty="0" err="1"/>
              <a:t>викрадення</a:t>
            </a:r>
            <a:r>
              <a:rPr lang="ru-RU" sz="1800" dirty="0"/>
              <a:t>)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знищення</a:t>
            </a:r>
            <a:r>
              <a:rPr lang="ru-RU" sz="1800" dirty="0"/>
              <a:t> суден, </a:t>
            </a:r>
            <a:r>
              <a:rPr lang="ru-RU" sz="1800" dirty="0" err="1"/>
              <a:t>встановлення</a:t>
            </a:r>
            <a:r>
              <a:rPr lang="ru-RU" sz="1800" dirty="0"/>
              <a:t> </a:t>
            </a:r>
            <a:r>
              <a:rPr lang="ru-RU" sz="1800" dirty="0" err="1"/>
              <a:t>вибухових</a:t>
            </a:r>
            <a:r>
              <a:rPr lang="ru-RU" sz="1800" dirty="0"/>
              <a:t> </a:t>
            </a:r>
            <a:r>
              <a:rPr lang="ru-RU" sz="1800" dirty="0" err="1"/>
              <a:t>пристроїв</a:t>
            </a:r>
            <a:r>
              <a:rPr lang="ru-RU" sz="1800" dirty="0"/>
              <a:t> у </a:t>
            </a:r>
            <a:r>
              <a:rPr lang="ru-RU" sz="1800" dirty="0" err="1"/>
              <a:t>громадських</a:t>
            </a:r>
            <a:r>
              <a:rPr lang="ru-RU" sz="1800" dirty="0"/>
              <a:t> </a:t>
            </a:r>
            <a:r>
              <a:rPr lang="ru-RU" sz="1800" dirty="0" err="1"/>
              <a:t>місцях</a:t>
            </a:r>
            <a:r>
              <a:rPr lang="ru-RU" sz="1800" dirty="0"/>
              <a:t>, </a:t>
            </a:r>
            <a:r>
              <a:rPr lang="ru-RU" sz="1800" dirty="0" err="1"/>
              <a:t>викрадення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, </a:t>
            </a:r>
            <a:r>
              <a:rPr lang="ru-RU" sz="1800" dirty="0" err="1"/>
              <a:t>виявлення</a:t>
            </a:r>
            <a:r>
              <a:rPr lang="ru-RU" sz="1800" dirty="0"/>
              <a:t> </a:t>
            </a:r>
            <a:r>
              <a:rPr lang="ru-RU" sz="1800" dirty="0" err="1"/>
              <a:t>застарілих</a:t>
            </a:r>
            <a:r>
              <a:rPr lang="ru-RU" sz="1800" dirty="0"/>
              <a:t> </a:t>
            </a:r>
            <a:r>
              <a:rPr lang="ru-RU" sz="1800" dirty="0" err="1"/>
              <a:t>боєприпасів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21767"/>
            <a:ext cx="3960440" cy="26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характеру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Надзвичайні</a:t>
            </a:r>
            <a:r>
              <a:rPr lang="ru-RU" sz="1800" dirty="0"/>
              <a:t> </a:t>
            </a:r>
            <a:r>
              <a:rPr lang="ru-RU" sz="1800" dirty="0" err="1"/>
              <a:t>ситуації</a:t>
            </a:r>
            <a:r>
              <a:rPr lang="ru-RU" sz="1800" dirty="0"/>
              <a:t> </a:t>
            </a:r>
            <a:r>
              <a:rPr lang="ru-RU" sz="1800" dirty="0" err="1"/>
              <a:t>військового</a:t>
            </a:r>
            <a:r>
              <a:rPr lang="ru-RU" sz="1800" dirty="0"/>
              <a:t> характеру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ситуації</a:t>
            </a:r>
            <a:r>
              <a:rPr lang="ru-RU" sz="1800" dirty="0"/>
              <a:t>, </a:t>
            </a:r>
            <a:r>
              <a:rPr lang="ru-RU" sz="1800" dirty="0" err="1"/>
              <a:t>пов'язані</a:t>
            </a:r>
            <a:r>
              <a:rPr lang="ru-RU" sz="1800" dirty="0"/>
              <a:t> з </a:t>
            </a:r>
            <a:r>
              <a:rPr lang="ru-RU" sz="1800" dirty="0" err="1"/>
              <a:t>наслідками</a:t>
            </a:r>
            <a:r>
              <a:rPr lang="ru-RU" sz="1800" dirty="0"/>
              <a:t> </a:t>
            </a:r>
            <a:r>
              <a:rPr lang="ru-RU" sz="1800" dirty="0" err="1"/>
              <a:t>застосування</a:t>
            </a:r>
            <a:r>
              <a:rPr lang="ru-RU" sz="1800" dirty="0"/>
              <a:t> </a:t>
            </a:r>
            <a:r>
              <a:rPr lang="ru-RU" sz="1800" dirty="0" err="1"/>
              <a:t>зброї</a:t>
            </a:r>
            <a:r>
              <a:rPr lang="ru-RU" sz="1800" dirty="0"/>
              <a:t> </a:t>
            </a:r>
            <a:r>
              <a:rPr lang="ru-RU" sz="1800" dirty="0" err="1"/>
              <a:t>масового</a:t>
            </a:r>
            <a:r>
              <a:rPr lang="ru-RU" sz="1800" dirty="0"/>
              <a:t> </a:t>
            </a:r>
            <a:r>
              <a:rPr lang="ru-RU" sz="1800" dirty="0" err="1"/>
              <a:t>ураження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звичайних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 </a:t>
            </a:r>
            <a:r>
              <a:rPr lang="ru-RU" sz="1800" dirty="0" err="1"/>
              <a:t>ураження</a:t>
            </a:r>
            <a:r>
              <a:rPr lang="ru-RU" sz="1800" dirty="0"/>
              <a:t>,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виникають</a:t>
            </a:r>
            <a:r>
              <a:rPr lang="ru-RU" sz="1800" dirty="0"/>
              <a:t> </a:t>
            </a:r>
            <a:r>
              <a:rPr lang="ru-RU" sz="1800" dirty="0" err="1"/>
              <a:t>вторинні</a:t>
            </a:r>
            <a:r>
              <a:rPr lang="ru-RU" sz="1800" dirty="0"/>
              <a:t> </a:t>
            </a:r>
            <a:r>
              <a:rPr lang="ru-RU" sz="1800" dirty="0" err="1"/>
              <a:t>фактори</a:t>
            </a:r>
            <a:r>
              <a:rPr lang="ru-RU" sz="1800" dirty="0"/>
              <a:t> </a:t>
            </a:r>
            <a:r>
              <a:rPr lang="ru-RU" sz="1800" dirty="0" err="1"/>
              <a:t>ураження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зруйнування</a:t>
            </a:r>
            <a:r>
              <a:rPr lang="ru-RU" sz="1800" dirty="0"/>
              <a:t> </a:t>
            </a:r>
            <a:r>
              <a:rPr lang="ru-RU" sz="1800" dirty="0" err="1"/>
              <a:t>атомних</a:t>
            </a:r>
            <a:r>
              <a:rPr lang="ru-RU" sz="1800" dirty="0"/>
              <a:t> і </a:t>
            </a:r>
            <a:r>
              <a:rPr lang="ru-RU" sz="1800" dirty="0" err="1"/>
              <a:t>гідроелектричних</a:t>
            </a:r>
            <a:r>
              <a:rPr lang="ru-RU" sz="1800" dirty="0"/>
              <a:t> </a:t>
            </a:r>
            <a:r>
              <a:rPr lang="ru-RU" sz="1800" dirty="0" err="1"/>
              <a:t>станцій</a:t>
            </a:r>
            <a:r>
              <a:rPr lang="ru-RU" sz="1800" dirty="0"/>
              <a:t>, </a:t>
            </a:r>
            <a:r>
              <a:rPr lang="ru-RU" sz="1800" dirty="0" err="1"/>
              <a:t>складів</a:t>
            </a:r>
            <a:r>
              <a:rPr lang="ru-RU" sz="1800" dirty="0"/>
              <a:t> і </a:t>
            </a:r>
            <a:r>
              <a:rPr lang="ru-RU" sz="1800" dirty="0" err="1"/>
              <a:t>сховищ</a:t>
            </a:r>
            <a:r>
              <a:rPr lang="ru-RU" sz="1800" dirty="0"/>
              <a:t> </a:t>
            </a:r>
            <a:r>
              <a:rPr lang="ru-RU" sz="1800" dirty="0" err="1"/>
              <a:t>радіоактивних</a:t>
            </a:r>
            <a:r>
              <a:rPr lang="ru-RU" sz="1800" dirty="0"/>
              <a:t> і </a:t>
            </a:r>
            <a:r>
              <a:rPr lang="ru-RU" sz="1800" dirty="0" err="1"/>
              <a:t>токсичних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 та </a:t>
            </a:r>
            <a:r>
              <a:rPr lang="ru-RU" sz="1800" dirty="0" err="1"/>
              <a:t>відходів</a:t>
            </a:r>
            <a:r>
              <a:rPr lang="ru-RU" sz="1800" dirty="0"/>
              <a:t>, </a:t>
            </a:r>
            <a:r>
              <a:rPr lang="ru-RU" sz="1800" dirty="0" err="1"/>
              <a:t>нафтопродуктів</a:t>
            </a:r>
            <a:r>
              <a:rPr lang="ru-RU" sz="1800" dirty="0"/>
              <a:t>, </a:t>
            </a:r>
            <a:r>
              <a:rPr lang="ru-RU" sz="1800" dirty="0" err="1"/>
              <a:t>вибухівки</a:t>
            </a:r>
            <a:r>
              <a:rPr lang="ru-RU" sz="1800" dirty="0"/>
              <a:t>, </a:t>
            </a:r>
            <a:r>
              <a:rPr lang="ru-RU" sz="1800" dirty="0" err="1"/>
              <a:t>сильнодіючих</a:t>
            </a:r>
            <a:r>
              <a:rPr lang="ru-RU" sz="1800" dirty="0"/>
              <a:t> </a:t>
            </a:r>
            <a:r>
              <a:rPr lang="ru-RU" sz="1800" dirty="0" err="1"/>
              <a:t>отруйних</a:t>
            </a:r>
            <a:r>
              <a:rPr lang="ru-RU" sz="1800" dirty="0"/>
              <a:t> </a:t>
            </a:r>
            <a:r>
              <a:rPr lang="ru-RU" sz="1800" dirty="0" err="1"/>
              <a:t>речовин</a:t>
            </a:r>
            <a:r>
              <a:rPr lang="ru-RU" sz="1800" dirty="0"/>
              <a:t>, </a:t>
            </a:r>
            <a:r>
              <a:rPr lang="ru-RU" sz="1800" dirty="0" err="1"/>
              <a:t>токсичних</a:t>
            </a:r>
            <a:r>
              <a:rPr lang="ru-RU" sz="1800" dirty="0"/>
              <a:t> </a:t>
            </a:r>
            <a:r>
              <a:rPr lang="ru-RU" sz="1800" dirty="0" err="1"/>
              <a:t>відходів</a:t>
            </a:r>
            <a:r>
              <a:rPr lang="ru-RU" sz="1800" dirty="0"/>
              <a:t>, </a:t>
            </a:r>
            <a:r>
              <a:rPr lang="ru-RU" sz="1800" dirty="0" err="1"/>
              <a:t>транспортних</a:t>
            </a:r>
            <a:r>
              <a:rPr lang="ru-RU" sz="1800" dirty="0"/>
              <a:t> та </a:t>
            </a:r>
            <a:r>
              <a:rPr lang="ru-RU" sz="1800" dirty="0" err="1"/>
              <a:t>інженерних</a:t>
            </a:r>
            <a:r>
              <a:rPr lang="ru-RU" sz="1800" dirty="0"/>
              <a:t> </a:t>
            </a:r>
            <a:r>
              <a:rPr lang="ru-RU" sz="1800" dirty="0" err="1"/>
              <a:t>комунікацій</a:t>
            </a:r>
            <a:r>
              <a:rPr lang="ru-RU" sz="18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04152"/>
            <a:ext cx="3547120" cy="26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Рівні надзвичайних ситуацій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Залежно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територіального</a:t>
            </a:r>
            <a:r>
              <a:rPr lang="ru-RU" sz="1800" dirty="0"/>
              <a:t> </a:t>
            </a:r>
            <a:r>
              <a:rPr lang="ru-RU" sz="1800" dirty="0" err="1"/>
              <a:t>поширення</a:t>
            </a:r>
            <a:r>
              <a:rPr lang="ru-RU" sz="1800" dirty="0"/>
              <a:t>, </a:t>
            </a:r>
            <a:r>
              <a:rPr lang="ru-RU" sz="1800" dirty="0" err="1"/>
              <a:t>обсягів</a:t>
            </a:r>
            <a:r>
              <a:rPr lang="ru-RU" sz="1800" dirty="0"/>
              <a:t>, </a:t>
            </a:r>
            <a:r>
              <a:rPr lang="ru-RU" sz="1800" dirty="0" err="1"/>
              <a:t>заподіяних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очікуваних</a:t>
            </a:r>
            <a:r>
              <a:rPr lang="ru-RU" sz="1800" dirty="0"/>
              <a:t> </a:t>
            </a:r>
            <a:r>
              <a:rPr lang="ru-RU" sz="1800" dirty="0" err="1"/>
              <a:t>економічних</a:t>
            </a:r>
            <a:r>
              <a:rPr lang="ru-RU" sz="1800" dirty="0"/>
              <a:t> </a:t>
            </a:r>
            <a:r>
              <a:rPr lang="ru-RU" sz="1800" dirty="0" err="1"/>
              <a:t>збитків</a:t>
            </a:r>
            <a:r>
              <a:rPr lang="ru-RU" sz="1800" dirty="0"/>
              <a:t>, </a:t>
            </a:r>
            <a:r>
              <a:rPr lang="ru-RU" sz="1800" dirty="0" err="1"/>
              <a:t>кількості</a:t>
            </a:r>
            <a:r>
              <a:rPr lang="ru-RU" sz="1800" dirty="0"/>
              <a:t> людей,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загинули</a:t>
            </a:r>
            <a:r>
              <a:rPr lang="ru-RU" sz="1800" dirty="0"/>
              <a:t>, </a:t>
            </a:r>
            <a:r>
              <a:rPr lang="ru-RU" sz="1800" dirty="0" err="1"/>
              <a:t>розрізняють</a:t>
            </a:r>
            <a:r>
              <a:rPr lang="ru-RU" sz="1800" dirty="0"/>
              <a:t> 4 </a:t>
            </a:r>
            <a:r>
              <a:rPr lang="ru-RU" sz="1800" dirty="0" err="1"/>
              <a:t>рівні</a:t>
            </a:r>
            <a:r>
              <a:rPr lang="ru-RU" sz="1800" dirty="0"/>
              <a:t> </a:t>
            </a:r>
            <a:r>
              <a:rPr lang="ru-RU" sz="1800" dirty="0" err="1"/>
              <a:t>надзвичайних</a:t>
            </a:r>
            <a:r>
              <a:rPr lang="ru-RU" sz="1800" dirty="0"/>
              <a:t> </a:t>
            </a:r>
            <a:r>
              <a:rPr lang="ru-RU" sz="1800" dirty="0" err="1"/>
              <a:t>ситуацій</a:t>
            </a:r>
            <a:r>
              <a:rPr lang="ru-RU" sz="1800" dirty="0"/>
              <a:t> — </a:t>
            </a:r>
            <a:r>
              <a:rPr lang="ru-RU" sz="1800" dirty="0" err="1"/>
              <a:t>загальнодержавний</a:t>
            </a:r>
            <a:r>
              <a:rPr lang="ru-RU" sz="1800" dirty="0"/>
              <a:t>, </a:t>
            </a:r>
            <a:r>
              <a:rPr lang="ru-RU" sz="1800" dirty="0" err="1"/>
              <a:t>регіональний</a:t>
            </a:r>
            <a:r>
              <a:rPr lang="ru-RU" sz="1800" dirty="0"/>
              <a:t>, </a:t>
            </a:r>
            <a:r>
              <a:rPr lang="ru-RU" sz="1800" dirty="0" err="1"/>
              <a:t>місцевий</a:t>
            </a:r>
            <a:r>
              <a:rPr lang="ru-RU" sz="1800" dirty="0"/>
              <a:t> та </a:t>
            </a:r>
            <a:r>
              <a:rPr lang="ru-RU" sz="1800" dirty="0" err="1"/>
              <a:t>об'єктовий</a:t>
            </a:r>
            <a:r>
              <a:rPr lang="ru-RU" sz="1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291754" cy="374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3789040"/>
            <a:ext cx="201622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Аварія на Чорнобильській АЕС – приклад загальнодержавної надзвичайної ситуації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5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НС: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загроза</a:t>
            </a:r>
            <a:r>
              <a:rPr lang="ru-RU" sz="1800" dirty="0"/>
              <a:t> </a:t>
            </a:r>
            <a:r>
              <a:rPr lang="ru-RU" sz="1800" dirty="0" err="1"/>
              <a:t>загибелі</a:t>
            </a:r>
            <a:r>
              <a:rPr lang="ru-RU" sz="1800" dirty="0"/>
              <a:t> людей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/>
              <a:t>значне</a:t>
            </a:r>
            <a:r>
              <a:rPr lang="ru-RU" sz="1800" dirty="0"/>
              <a:t> </a:t>
            </a:r>
            <a:r>
              <a:rPr lang="ru-RU" sz="1800" dirty="0" err="1"/>
              <a:t>погіршення</a:t>
            </a:r>
            <a:r>
              <a:rPr lang="ru-RU" sz="1800" dirty="0"/>
              <a:t> умов </a:t>
            </a:r>
            <a:r>
              <a:rPr lang="ru-RU" sz="1800" dirty="0" err="1"/>
              <a:t>життєдіяльності</a:t>
            </a:r>
            <a:endParaRPr lang="ru-RU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/>
              <a:t>істотне</a:t>
            </a:r>
            <a:r>
              <a:rPr lang="ru-RU" sz="1800" dirty="0"/>
              <a:t> </a:t>
            </a:r>
            <a:r>
              <a:rPr lang="ru-RU" sz="1800" dirty="0" err="1"/>
              <a:t>погіршення</a:t>
            </a:r>
            <a:r>
              <a:rPr lang="ru-RU" sz="1800" dirty="0"/>
              <a:t> стану </a:t>
            </a:r>
            <a:r>
              <a:rPr lang="ru-RU" sz="1800" dirty="0" err="1"/>
              <a:t>здоров'я</a:t>
            </a:r>
            <a:r>
              <a:rPr lang="ru-RU" sz="1800" dirty="0"/>
              <a:t> людей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err="1"/>
              <a:t>заподіяння</a:t>
            </a:r>
            <a:r>
              <a:rPr lang="ru-RU" sz="1800" dirty="0"/>
              <a:t> </a:t>
            </a:r>
            <a:r>
              <a:rPr lang="ru-RU" sz="1800" dirty="0" err="1"/>
              <a:t>економічних</a:t>
            </a:r>
            <a:r>
              <a:rPr lang="ru-RU" sz="1800" dirty="0"/>
              <a:t> </a:t>
            </a:r>
            <a:r>
              <a:rPr lang="ru-RU" sz="1800" dirty="0" err="1"/>
              <a:t>збитків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68"/>
            <a:ext cx="4876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Евакуаційні</a:t>
            </a:r>
            <a:r>
              <a:rPr lang="ru-RU" dirty="0"/>
              <a:t> заходи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</a:t>
            </a:r>
            <a:r>
              <a:rPr lang="ru-RU" sz="1800" dirty="0" err="1"/>
              <a:t>умовах</a:t>
            </a:r>
            <a:r>
              <a:rPr lang="ru-RU" sz="1800" dirty="0"/>
              <a:t> </a:t>
            </a:r>
            <a:r>
              <a:rPr lang="ru-RU" sz="1800" dirty="0" err="1"/>
              <a:t>неповного</a:t>
            </a:r>
            <a:r>
              <a:rPr lang="ru-RU" sz="1800" dirty="0"/>
              <a:t>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захисними</a:t>
            </a:r>
            <a:r>
              <a:rPr lang="ru-RU" sz="1800" dirty="0"/>
              <a:t> </a:t>
            </a:r>
            <a:r>
              <a:rPr lang="ru-RU" sz="1800" dirty="0" err="1"/>
              <a:t>спорудами</a:t>
            </a:r>
            <a:r>
              <a:rPr lang="ru-RU" sz="1800" dirty="0"/>
              <a:t> в </a:t>
            </a:r>
            <a:r>
              <a:rPr lang="ru-RU" sz="1800" dirty="0" err="1"/>
              <a:t>містах</a:t>
            </a:r>
            <a:r>
              <a:rPr lang="ru-RU" sz="1800" dirty="0"/>
              <a:t> і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населених</a:t>
            </a:r>
            <a:r>
              <a:rPr lang="ru-RU" sz="1800" dirty="0"/>
              <a:t> пунктах,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об'єкти</a:t>
            </a:r>
            <a:r>
              <a:rPr lang="ru-RU" sz="1800" dirty="0"/>
              <a:t> </a:t>
            </a:r>
            <a:r>
              <a:rPr lang="ru-RU" sz="1800" dirty="0" err="1"/>
              <a:t>підвищеної</a:t>
            </a:r>
            <a:r>
              <a:rPr lang="ru-RU" sz="1800" dirty="0"/>
              <a:t> </a:t>
            </a:r>
            <a:r>
              <a:rPr lang="ru-RU" sz="1800" dirty="0" err="1"/>
              <a:t>небезпеки</a:t>
            </a:r>
            <a:r>
              <a:rPr lang="ru-RU" sz="1800" dirty="0"/>
              <a:t>, </a:t>
            </a:r>
            <a:r>
              <a:rPr lang="ru-RU" sz="1800" dirty="0" err="1"/>
              <a:t>основним</a:t>
            </a:r>
            <a:r>
              <a:rPr lang="ru-RU" sz="1800" dirty="0"/>
              <a:t> </a:t>
            </a:r>
            <a:r>
              <a:rPr lang="ru-RU" sz="1800" dirty="0" err="1"/>
              <a:t>засобом</a:t>
            </a:r>
            <a:r>
              <a:rPr lang="ru-RU" sz="1800" dirty="0"/>
              <a:t> </a:t>
            </a:r>
            <a:r>
              <a:rPr lang="ru-RU" sz="1800" dirty="0" err="1"/>
              <a:t>захисту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є </a:t>
            </a:r>
            <a:r>
              <a:rPr lang="ru-RU" sz="1800" dirty="0" err="1"/>
              <a:t>евакуація</a:t>
            </a:r>
            <a:r>
              <a:rPr lang="ru-RU" sz="1800" dirty="0"/>
              <a:t> і </a:t>
            </a:r>
            <a:r>
              <a:rPr lang="ru-RU" sz="1800" dirty="0" err="1"/>
              <a:t>розміщення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в зонах, </a:t>
            </a:r>
            <a:r>
              <a:rPr lang="ru-RU" sz="1800" dirty="0" err="1"/>
              <a:t>які</a:t>
            </a:r>
            <a:r>
              <a:rPr lang="ru-RU" sz="1800" dirty="0"/>
              <a:t> є </a:t>
            </a:r>
            <a:r>
              <a:rPr lang="ru-RU" sz="1800" dirty="0" err="1"/>
              <a:t>безпечними</a:t>
            </a:r>
            <a:r>
              <a:rPr lang="ru-RU" sz="1800" dirty="0"/>
              <a:t> для </a:t>
            </a:r>
            <a:r>
              <a:rPr lang="ru-RU" sz="1800" dirty="0" err="1"/>
              <a:t>проживання</a:t>
            </a:r>
            <a:r>
              <a:rPr lang="ru-RU" sz="1800" dirty="0"/>
              <a:t> людей і </a:t>
            </a:r>
            <a:r>
              <a:rPr lang="ru-RU" sz="1800" dirty="0" err="1"/>
              <a:t>тварин</a:t>
            </a:r>
            <a:r>
              <a:rPr lang="ru-RU" sz="1800" dirty="0"/>
              <a:t>.</a:t>
            </a:r>
          </a:p>
          <a:p>
            <a:r>
              <a:rPr lang="ru-RU" sz="1800" dirty="0" err="1" smtClean="0"/>
              <a:t>Залежно</a:t>
            </a:r>
            <a:r>
              <a:rPr lang="ru-RU" sz="1800" dirty="0" smtClean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обстановки, яка </a:t>
            </a:r>
            <a:r>
              <a:rPr lang="ru-RU" sz="1800" dirty="0" err="1"/>
              <a:t>склалася</a:t>
            </a:r>
            <a:r>
              <a:rPr lang="ru-RU" sz="1800" dirty="0"/>
              <a:t> на час НС техногенного та природного характеру, </a:t>
            </a:r>
            <a:r>
              <a:rPr lang="ru-RU" sz="1800" dirty="0" err="1"/>
              <a:t>може</a:t>
            </a:r>
            <a:r>
              <a:rPr lang="ru-RU" sz="1800" dirty="0"/>
              <a:t> бути проведено </a:t>
            </a:r>
            <a:r>
              <a:rPr lang="ru-RU" sz="1800" dirty="0" err="1"/>
              <a:t>загальну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часткову</a:t>
            </a:r>
            <a:r>
              <a:rPr lang="ru-RU" sz="1800" dirty="0"/>
              <a:t> </a:t>
            </a:r>
            <a:r>
              <a:rPr lang="ru-RU" sz="1800" dirty="0" err="1"/>
              <a:t>евакуацію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тимчасового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безповоротного</a:t>
            </a:r>
            <a:r>
              <a:rPr lang="ru-RU" sz="1800" dirty="0"/>
              <a:t> характеру.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3434"/>
            <a:ext cx="3992500" cy="25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68" y="3923434"/>
            <a:ext cx="3927372" cy="267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78</TotalTime>
  <Words>536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Надзвичайні ситуації: загальні положення та евакуаційні заходи</vt:lpstr>
      <vt:lpstr>Надзвичайна ситуація</vt:lpstr>
      <vt:lpstr>Надзвичайні ситуації техногенного характеру </vt:lpstr>
      <vt:lpstr>Надзвичайні ситуації природного характеру </vt:lpstr>
      <vt:lpstr>Надзвичайні ситуації соціального і соціально-політичного характеру </vt:lpstr>
      <vt:lpstr>Надзвичайні ситуації військового характеру </vt:lpstr>
      <vt:lpstr>Рівні надзвичайних ситуацій</vt:lpstr>
      <vt:lpstr>Загальні ознаки НС:</vt:lpstr>
      <vt:lpstr>Евакуаційні заходи</vt:lpstr>
      <vt:lpstr>Евакуація населення планується на випадок:</vt:lpstr>
      <vt:lpstr>Дякую за увагу!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Надзвичайні ситуації: загальні положення та евакуаційні заходи</dc:title>
  <dc:creator>WORK</dc:creator>
  <cp:lastModifiedBy>WORK</cp:lastModifiedBy>
  <cp:revision>4</cp:revision>
  <dcterms:created xsi:type="dcterms:W3CDTF">2013-12-12T17:12:16Z</dcterms:created>
  <dcterms:modified xsi:type="dcterms:W3CDTF">2013-12-12T18:31:13Z</dcterms:modified>
</cp:coreProperties>
</file>