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9" r:id="rId3"/>
    <p:sldId id="260" r:id="rId4"/>
    <p:sldId id="261" r:id="rId5"/>
    <p:sldId id="282" r:id="rId6"/>
    <p:sldId id="275" r:id="rId7"/>
    <p:sldId id="276" r:id="rId8"/>
    <p:sldId id="277" r:id="rId9"/>
    <p:sldId id="269" r:id="rId10"/>
    <p:sldId id="270" r:id="rId11"/>
    <p:sldId id="27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FF"/>
    <a:srgbClr val="6600FF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8" autoAdjust="0"/>
    <p:restoredTop sz="94660"/>
  </p:normalViewPr>
  <p:slideViewPr>
    <p:cSldViewPr>
      <p:cViewPr>
        <p:scale>
          <a:sx n="76" d="100"/>
          <a:sy n="76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799A9A-2FD2-4ABE-A408-B39CA892D9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48D8-3AB3-4CF1-8AB9-E1D5AA46F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10AB-53A9-4EB4-ABAE-D5EC7C651A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4DE5BB-1357-45A9-B798-1643A45CBA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761E51-0AD7-4D47-B5D9-4D9FE2EA43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77114-FF0C-4856-B464-3C7287CBBC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8B8-C36C-4ACD-BD13-F1DB81A0D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2A03-43A8-42FE-839B-38003304F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AF2E-4E34-436F-ADBA-DB9F0737E4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3AFE-F862-4417-9BF4-049680526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0D9C83-74E2-478D-A1DB-B88777EE9A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5CD09E-3AB8-4B94-BC6F-64235DAC4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B185BF-26D7-479F-8396-811A545095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test.ppt#-1,1,&#1058;&#1077;&#1089;&#1090;&#1086;&#1074;&#1099;&#1077; &#1079;&#1072;&#1076;&#1072;&#1085;&#1080;&#1103; &#1082; &#1091;&#1088;&#1086;&#1082;&#1091;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peoples.ru/science/physics/gerts/gerts_47073049_tonnel_s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tbn0.google.com/images?q=tbn:-YElCvUttGSewM:http://greatphys.org.ru/stoletov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tbn0.google.com/images?q=tbn:9a2so25YnyqrfM:http://www.kstu.kz/~yas/science/great_physics/einstein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476250"/>
            <a:ext cx="7772400" cy="1736725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Фотоелементи</a:t>
            </a:r>
            <a:r>
              <a:rPr lang="ru-RU" sz="4800" dirty="0" smtClean="0"/>
              <a:t> та </a:t>
            </a:r>
            <a:r>
              <a:rPr lang="ru-RU" sz="4800" dirty="0" err="1" smtClean="0"/>
              <a:t>застосування</a:t>
            </a:r>
            <a:r>
              <a:rPr lang="ru-RU" sz="4800" dirty="0" smtClean="0"/>
              <a:t> </a:t>
            </a:r>
            <a:r>
              <a:rPr lang="ru-RU" sz="4800" dirty="0" err="1" smtClean="0"/>
              <a:t>фотоефекту</a:t>
            </a:r>
            <a:endParaRPr lang="ru-RU" sz="48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4286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фотоефекту</a:t>
            </a:r>
            <a:endParaRPr lang="ru-RU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</a:t>
            </a:r>
            <a:endParaRPr lang="ru-RU" sz="1400"/>
          </a:p>
        </p:txBody>
      </p:sp>
      <p:sp>
        <p:nvSpPr>
          <p:cNvPr id="553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uk-UA" sz="1800" b="1" dirty="0" smtClean="0">
                <a:solidFill>
                  <a:srgbClr val="FFC000"/>
                </a:solidFill>
              </a:rPr>
              <a:t>Вентильний фотоефект       </a:t>
            </a:r>
            <a:r>
              <a:rPr lang="uk-UA" sz="1800" b="1" dirty="0" smtClean="0"/>
              <a:t>Напівпровідниковий фотогальванічний елемент – прилад, в якому утворюється електрорушійна сила  в електричному переході між різнорідними напівпровідниками при дії  на нього електромагнітного випромінювання      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uk-UA" sz="1800" b="1" dirty="0" smtClean="0"/>
          </a:p>
          <a:p>
            <a:pPr marL="0" indent="0" algn="just">
              <a:lnSpc>
                <a:spcPct val="80000"/>
              </a:lnSpc>
              <a:buNone/>
            </a:pPr>
            <a:endParaRPr lang="uk-UA" sz="1800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uk-UA" sz="1800" b="1" dirty="0" smtClean="0"/>
              <a:t> Використовується в сонячних батареях, які  мають ККД 12-16% і застосовуються в штучних супутниках Землі, при виробленні енергії в пустелі.</a:t>
            </a:r>
            <a:endParaRPr lang="uk-UA" sz="1800" b="1" dirty="0"/>
          </a:p>
        </p:txBody>
      </p:sp>
      <p:sp>
        <p:nvSpPr>
          <p:cNvPr id="55304" name="AutoShape 8">
            <a:hlinkClick r:id="rId2" action="ppaction://hlinkpres?slideindex=1&amp;slidetitle=Тестовые задания к уроку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647700" cy="431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06" name="Picture 10" descr="i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4032250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Даша\Картинки\4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Даша\Картинки\1251453493_sve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857375"/>
            <a:ext cx="24431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Даша\Картинки\461782a0be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214813"/>
            <a:ext cx="192881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Даша\Картинки\intearth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2713" y="4214813"/>
            <a:ext cx="25384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Даша\Картинки\800px-giant_photovoltaic_arr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1285875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Даша\Картинки\martin-residence-front-l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13" y="1714500"/>
            <a:ext cx="2436812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1071563" y="142875"/>
            <a:ext cx="7358062" cy="642938"/>
          </a:xfrm>
          <a:prstGeom prst="round2Same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1071563" y="142875"/>
            <a:ext cx="73580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100" b="1" dirty="0" err="1" smtClean="0">
                <a:solidFill>
                  <a:schemeClr val="bg1"/>
                </a:solidFill>
              </a:rPr>
              <a:t>Напівпровідникові</a:t>
            </a:r>
            <a:r>
              <a:rPr lang="ru-RU" sz="3100" b="1" dirty="0" smtClean="0">
                <a:solidFill>
                  <a:schemeClr val="bg1"/>
                </a:solidFill>
              </a:rPr>
              <a:t> </a:t>
            </a:r>
            <a:r>
              <a:rPr lang="ru-RU" sz="3100" b="1" dirty="0" err="1" smtClean="0">
                <a:solidFill>
                  <a:schemeClr val="bg1"/>
                </a:solidFill>
              </a:rPr>
              <a:t>фотоелементи</a:t>
            </a:r>
            <a:endParaRPr lang="ru-RU" sz="3100" b="1" dirty="0">
              <a:solidFill>
                <a:schemeClr val="bg1"/>
              </a:solidFill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2643188" y="4214813"/>
            <a:ext cx="3500437" cy="20002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500" y="4429125"/>
            <a:ext cx="307181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Фотоелементи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p-n</a:t>
            </a:r>
            <a:r>
              <a:rPr lang="ru-RU" dirty="0"/>
              <a:t> переходом </a:t>
            </a:r>
            <a:r>
              <a:rPr lang="ru-RU" dirty="0" err="1" smtClean="0"/>
              <a:t>створюють</a:t>
            </a:r>
            <a:r>
              <a:rPr lang="ru-RU" dirty="0" smtClean="0"/>
              <a:t> ЕРС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/>
              <a:t>1-2 В. </a:t>
            </a:r>
            <a:r>
              <a:rPr lang="ru-RU" dirty="0" err="1" smtClean="0"/>
              <a:t>Вихідна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сотень</a:t>
            </a:r>
            <a:r>
              <a:rPr lang="ru-RU" dirty="0" smtClean="0"/>
              <a:t> </a:t>
            </a:r>
            <a:r>
              <a:rPr lang="ru-RU" dirty="0"/>
              <a:t>ватт при </a:t>
            </a:r>
            <a:r>
              <a:rPr lang="ru-RU" dirty="0" smtClean="0"/>
              <a:t>ККД </a:t>
            </a:r>
            <a:r>
              <a:rPr lang="ru-RU" dirty="0"/>
              <a:t>до 20%</a:t>
            </a: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1887 год.</a:t>
            </a:r>
          </a:p>
        </p:txBody>
      </p:sp>
      <p:pic>
        <p:nvPicPr>
          <p:cNvPr id="17421" name="Picture 13" descr="http://www.peoples.ru/science/physics/gerts/gerts_47073049_tonnel_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68313" y="1857375"/>
            <a:ext cx="3816350" cy="3816350"/>
          </a:xfrm>
          <a:noFill/>
          <a:ln/>
        </p:spPr>
      </p:pic>
      <p:sp>
        <p:nvSpPr>
          <p:cNvPr id="1742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916113"/>
            <a:ext cx="3455987" cy="3673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    </a:t>
            </a:r>
            <a:r>
              <a:rPr lang="ru-RU" sz="2800" dirty="0" err="1" smtClean="0"/>
              <a:t>Генріх</a:t>
            </a:r>
            <a:r>
              <a:rPr lang="ru-RU" sz="2800" dirty="0" smtClean="0"/>
              <a:t> </a:t>
            </a:r>
            <a:r>
              <a:rPr lang="ru-RU" sz="2800" dirty="0"/>
              <a:t>Герц </a:t>
            </a:r>
            <a:r>
              <a:rPr lang="ru-RU" sz="2800" dirty="0" err="1" smtClean="0"/>
              <a:t>відкрив</a:t>
            </a:r>
            <a:r>
              <a:rPr lang="ru-RU" sz="2800" dirty="0" smtClean="0"/>
              <a:t> </a:t>
            </a:r>
            <a:r>
              <a:rPr lang="ru-RU" sz="2800" dirty="0" err="1" smtClean="0"/>
              <a:t>явище</a:t>
            </a:r>
            <a:r>
              <a:rPr lang="ru-RU" sz="2800" dirty="0" smtClean="0"/>
              <a:t> </a:t>
            </a:r>
            <a:r>
              <a:rPr lang="ru-RU" sz="2800" dirty="0" err="1" smtClean="0"/>
              <a:t>фотоефекту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7422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67625" y="6021388"/>
            <a:ext cx="792163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1890 год</a:t>
            </a:r>
          </a:p>
        </p:txBody>
      </p:sp>
      <p:pic>
        <p:nvPicPr>
          <p:cNvPr id="21510" name="Picture 6" descr="http://tbn0.google.com/images?q=tbn:-YElCvUttGSewM:http://greatphys.org.ru/stolet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74663" y="1628775"/>
            <a:ext cx="3930650" cy="4392613"/>
          </a:xfrm>
          <a:noFill/>
          <a:ln/>
        </p:spPr>
      </p:pic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1"/>
            <a:ext cx="4038600" cy="24048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  <a:r>
              <a:rPr lang="ru-RU" sz="2800" dirty="0" err="1" smtClean="0"/>
              <a:t>Олександр</a:t>
            </a:r>
            <a:r>
              <a:rPr lang="ru-RU" sz="2800" dirty="0" smtClean="0"/>
              <a:t> Григорович </a:t>
            </a:r>
            <a:r>
              <a:rPr lang="ru-RU" sz="2800" dirty="0" err="1" smtClean="0"/>
              <a:t>Столєтов</a:t>
            </a:r>
            <a:r>
              <a:rPr lang="ru-RU" sz="2800" dirty="0" smtClean="0"/>
              <a:t> </a:t>
            </a: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  <a:r>
              <a:rPr lang="ru-RU" sz="2800" dirty="0" err="1" smtClean="0"/>
              <a:t>встановив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кількісні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закономірності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фотоефекту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151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949950"/>
            <a:ext cx="863600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1905 год</a:t>
            </a:r>
          </a:p>
        </p:txBody>
      </p:sp>
      <p:pic>
        <p:nvPicPr>
          <p:cNvPr id="23565" name="Picture 13" descr="http://tbn0.google.com/images?q=tbn:9a2so25YnyqrfM:http://www.kstu.kz/~yas/science/great_physics/einste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539750" y="1916113"/>
            <a:ext cx="3098800" cy="3960812"/>
          </a:xfrm>
          <a:noFill/>
          <a:ln/>
        </p:spPr>
      </p:pic>
      <p:sp>
        <p:nvSpPr>
          <p:cNvPr id="23564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Альберт </a:t>
            </a:r>
            <a:r>
              <a:rPr lang="ru-RU" sz="2800" dirty="0" err="1" smtClean="0"/>
              <a:t>Ейнштейн</a:t>
            </a:r>
            <a:r>
              <a:rPr lang="ru-RU" sz="2800" dirty="0" smtClean="0"/>
              <a:t> </a:t>
            </a:r>
            <a:r>
              <a:rPr lang="ru-RU" sz="2800" dirty="0" err="1" smtClean="0"/>
              <a:t>обгрунтував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квантову</a:t>
            </a:r>
            <a:r>
              <a:rPr lang="ru-RU" sz="2800" dirty="0" smtClean="0"/>
              <a:t> </a:t>
            </a:r>
            <a:r>
              <a:rPr lang="ru-RU" sz="2800" dirty="0"/>
              <a:t>природу </a:t>
            </a:r>
            <a:r>
              <a:rPr lang="ru-RU" sz="2800" dirty="0" err="1" smtClean="0"/>
              <a:t>фотоефекта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закономірності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500563" y="4360863"/>
            <a:ext cx="38877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800" dirty="0" err="1" smtClean="0"/>
              <a:t>hν</a:t>
            </a:r>
            <a:r>
              <a:rPr lang="ru-RU" sz="2800" dirty="0" smtClean="0"/>
              <a:t> </a:t>
            </a:r>
            <a:r>
              <a:rPr lang="ru-RU" sz="2800" dirty="0"/>
              <a:t>= А+ </a:t>
            </a:r>
            <a:r>
              <a:rPr lang="en-US" sz="2800" dirty="0" err="1"/>
              <a:t>mv</a:t>
            </a:r>
            <a:r>
              <a:rPr lang="ru-RU" sz="2800" dirty="0"/>
              <a:t>²/2</a:t>
            </a:r>
          </a:p>
          <a:p>
            <a:pPr algn="ctr"/>
            <a:r>
              <a:rPr lang="ru-RU" dirty="0"/>
              <a:t>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фотоефекту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5064" name="Picture 8" descr="foto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7569" y="2709862"/>
            <a:ext cx="3238500" cy="2200275"/>
          </a:xfrm>
          <a:noFill/>
          <a:ln/>
        </p:spPr>
      </p:pic>
      <p:sp>
        <p:nvSpPr>
          <p:cNvPr id="4506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indent="11113">
              <a:buFont typeface="Wingdings" pitchFamily="2" charset="2"/>
              <a:buNone/>
            </a:pPr>
            <a:r>
              <a:rPr lang="uk-UA" sz="2000" dirty="0" smtClean="0"/>
              <a:t>Розрізняють зовнішній, внутрішній і вентильний фотоефект, які дістали широкого використання на практиці</a:t>
            </a:r>
          </a:p>
          <a:p>
            <a:pPr algn="ctr">
              <a:buFont typeface="Wingdings" pitchFamily="2" charset="2"/>
              <a:buNone/>
            </a:pPr>
            <a:endParaRPr lang="ru-RU" sz="2000" dirty="0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sz="2400" dirty="0" err="1" smtClean="0"/>
              <a:t>Кіно</a:t>
            </a:r>
            <a:r>
              <a:rPr lang="ru-RU" sz="2400" dirty="0"/>
              <a:t>: </a:t>
            </a:r>
            <a:r>
              <a:rPr lang="ru-RU" sz="2400" dirty="0" err="1" smtClean="0"/>
              <a:t>відтворення</a:t>
            </a:r>
            <a:r>
              <a:rPr lang="ru-RU" sz="2400" dirty="0" smtClean="0"/>
              <a:t> звуку</a:t>
            </a:r>
            <a:endParaRPr lang="ru-RU" sz="24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400" dirty="0"/>
              <a:t>Фототелеграф.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400" dirty="0" err="1" smtClean="0"/>
              <a:t>Фотометрія</a:t>
            </a:r>
            <a:r>
              <a:rPr lang="ru-RU" sz="2400" dirty="0"/>
              <a:t>: для </a:t>
            </a:r>
            <a:r>
              <a:rPr lang="ru-RU" sz="2400" dirty="0" err="1" smtClean="0"/>
              <a:t>вимірювання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сили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світла</a:t>
            </a:r>
            <a:r>
              <a:rPr lang="ru-RU" sz="2400" dirty="0"/>
              <a:t>, </a:t>
            </a:r>
            <a:r>
              <a:rPr lang="ru-RU" sz="2400" dirty="0" err="1" smtClean="0"/>
              <a:t>яскравості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освітленості</a:t>
            </a:r>
            <a:r>
              <a:rPr lang="ru-RU" sz="2400" dirty="0" smtClean="0"/>
              <a:t>.</a:t>
            </a:r>
            <a:endParaRPr lang="ru-RU" sz="24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400" dirty="0" err="1" smtClean="0"/>
              <a:t>Керування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виробничими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процесами</a:t>
            </a:r>
            <a:endParaRPr lang="ru-RU" sz="2400" dirty="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uk-UA" sz="2400" dirty="0" smtClean="0"/>
              <a:t>Вироблення електричної енергії</a:t>
            </a:r>
            <a:endParaRPr lang="ru-RU" sz="2400" dirty="0" smtClean="0"/>
          </a:p>
          <a:p>
            <a:pPr marL="457200" indent="-45720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286000"/>
            <a:ext cx="3214688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3596"/>
          <a:stretch>
            <a:fillRect/>
          </a:stretch>
        </p:blipFill>
        <p:spPr bwMode="auto">
          <a:xfrm>
            <a:off x="5286375" y="4000500"/>
            <a:ext cx="24288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C:\Даша\Картинки\Анимированные\5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285750"/>
            <a:ext cx="8572500" cy="1285875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57188" y="357188"/>
            <a:ext cx="8572500" cy="10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838"/>
              </a:lnSpc>
            </a:pPr>
            <a:r>
              <a:rPr lang="ru-RU" b="1" dirty="0" err="1" smtClean="0"/>
              <a:t>Фотоелемент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err="1" smtClean="0"/>
              <a:t>пристрій</a:t>
            </a:r>
            <a:r>
              <a:rPr lang="ru-RU" b="1" dirty="0" smtClean="0"/>
              <a:t>, </a:t>
            </a:r>
            <a:r>
              <a:rPr lang="ru-RU" b="1" dirty="0"/>
              <a:t>в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енергія</a:t>
            </a:r>
            <a:r>
              <a:rPr lang="ru-RU" b="1" dirty="0" smtClean="0"/>
              <a:t> </a:t>
            </a:r>
            <a:r>
              <a:rPr lang="ru-RU" b="1" dirty="0" err="1" smtClean="0"/>
              <a:t>світла</a:t>
            </a:r>
            <a:r>
              <a:rPr lang="ru-RU" b="1" dirty="0" smtClean="0"/>
              <a:t> </a:t>
            </a:r>
            <a:r>
              <a:rPr lang="ru-RU" b="1" dirty="0" err="1" smtClean="0"/>
              <a:t>керує</a:t>
            </a:r>
            <a:r>
              <a:rPr lang="ru-RU" b="1" dirty="0" smtClean="0"/>
              <a:t> </a:t>
            </a:r>
            <a:r>
              <a:rPr lang="ru-RU" b="1" dirty="0" err="1" smtClean="0"/>
              <a:t>енергією</a:t>
            </a:r>
            <a:r>
              <a:rPr lang="ru-RU" b="1" dirty="0" smtClean="0"/>
              <a:t> </a:t>
            </a:r>
            <a:r>
              <a:rPr lang="ru-RU" b="1" dirty="0" err="1" smtClean="0"/>
              <a:t>електричного</a:t>
            </a:r>
            <a:r>
              <a:rPr lang="ru-RU" b="1" dirty="0" smtClean="0"/>
              <a:t> струму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перетворюється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 smtClean="0"/>
              <a:t>неї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71938" y="2357438"/>
            <a:ext cx="4857750" cy="142875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1" name="TextBox 13"/>
          <p:cNvSpPr txBox="1">
            <a:spLocks noChangeArrowheads="1"/>
          </p:cNvSpPr>
          <p:nvPr/>
        </p:nvSpPr>
        <p:spPr bwMode="auto">
          <a:xfrm>
            <a:off x="4071938" y="2357438"/>
            <a:ext cx="4857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 dirty="0" smtClean="0"/>
              <a:t>Перший </a:t>
            </a:r>
            <a:r>
              <a:rPr lang="ru-RU" sz="2000" i="1" dirty="0" err="1" smtClean="0"/>
              <a:t>фотоелемент</a:t>
            </a:r>
            <a:r>
              <a:rPr lang="ru-RU" sz="2000" i="1" dirty="0"/>
              <a:t>, </a:t>
            </a:r>
            <a:r>
              <a:rPr lang="ru-RU" sz="2000" i="1" dirty="0" err="1" smtClean="0"/>
              <a:t>дія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якого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грунтується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зовнішньому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фотоефекті</a:t>
            </a:r>
            <a:r>
              <a:rPr lang="ru-RU" sz="2000" i="1" dirty="0" smtClean="0"/>
              <a:t>, створив </a:t>
            </a:r>
            <a:r>
              <a:rPr lang="ru-RU" sz="2000" b="1" i="1" dirty="0" err="1" smtClean="0"/>
              <a:t>Олександр</a:t>
            </a:r>
            <a:r>
              <a:rPr lang="ru-RU" sz="2000" b="1" i="1" dirty="0" smtClean="0"/>
              <a:t> Григорович </a:t>
            </a:r>
            <a:r>
              <a:rPr lang="ru-RU" sz="2000" b="1" i="1" dirty="0" err="1" smtClean="0"/>
              <a:t>Столєтов</a:t>
            </a:r>
            <a:r>
              <a:rPr lang="ru-RU" sz="2000" i="1" dirty="0" smtClean="0"/>
              <a:t> </a:t>
            </a:r>
            <a:r>
              <a:rPr lang="ru-RU" sz="2000" i="1" dirty="0"/>
              <a:t>в </a:t>
            </a:r>
            <a:r>
              <a:rPr lang="ru-RU" sz="2000" i="1" dirty="0" err="1" smtClean="0"/>
              <a:t>кінціі</a:t>
            </a:r>
            <a:r>
              <a:rPr lang="ru-RU" sz="2000" i="1" dirty="0" smtClean="0"/>
              <a:t> </a:t>
            </a:r>
            <a:r>
              <a:rPr lang="en-US" sz="2000" i="1" dirty="0" smtClean="0"/>
              <a:t>XIX</a:t>
            </a:r>
            <a:r>
              <a:rPr lang="ru-RU" sz="2000" i="1" dirty="0" smtClean="0"/>
              <a:t> ст.</a:t>
            </a:r>
            <a:endParaRPr lang="ru-RU" sz="2000" i="1" dirty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Даша\Картинки\14_1e26aa.jpg"/>
          <p:cNvPicPr>
            <a:picLocks noChangeAspect="1" noChangeArrowheads="1"/>
          </p:cNvPicPr>
          <p:nvPr/>
        </p:nvPicPr>
        <p:blipFill>
          <a:blip r:embed="rId3" cstate="print"/>
          <a:srcRect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rot="2540154">
            <a:off x="3322638" y="1479550"/>
            <a:ext cx="660400" cy="1000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385339">
            <a:off x="5353050" y="1531938"/>
            <a:ext cx="644525" cy="93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3429000"/>
            <a:ext cx="16430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4313" y="3643313"/>
            <a:ext cx="2635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14625" y="642938"/>
            <a:ext cx="4000500" cy="714375"/>
          </a:xfrm>
          <a:prstGeom prst="rect">
            <a:avLst/>
          </a:prstGeom>
          <a:solidFill>
            <a:schemeClr val="accent4">
              <a:lumMod val="60000"/>
              <a:lumOff val="40000"/>
              <a:alpha val="83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2714625" y="701675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ФОТОЕЛЕМЕНТИ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25" y="2571750"/>
            <a:ext cx="2571750" cy="571500"/>
          </a:xfrm>
          <a:prstGeom prst="rect">
            <a:avLst/>
          </a:prstGeom>
          <a:solidFill>
            <a:schemeClr val="accent4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00125" y="2559050"/>
            <a:ext cx="2571750" cy="5842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/>
              <a:t>Вакуумні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00563" y="2571750"/>
            <a:ext cx="4071937" cy="571500"/>
          </a:xfrm>
          <a:prstGeom prst="rect">
            <a:avLst/>
          </a:prstGeom>
          <a:solidFill>
            <a:schemeClr val="accent4">
              <a:lumMod val="7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00563" y="2571750"/>
            <a:ext cx="4071937" cy="58477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/>
              <a:t>Напівпровідникові</a:t>
            </a:r>
            <a:endParaRPr lang="ru-RU" sz="3200" dirty="0"/>
          </a:p>
        </p:txBody>
      </p:sp>
    </p:spTree>
  </p:cSld>
  <p:clrMapOvr>
    <a:masterClrMapping/>
  </p:clrMapOvr>
  <p:transition spd="med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57375"/>
            <a:ext cx="25844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3143250" y="3286125"/>
            <a:ext cx="6000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dirty="0">
                <a:latin typeface="Calibri" pitchFamily="34" charset="0"/>
              </a:rPr>
              <a:t>Фототелеграф, </a:t>
            </a:r>
            <a:r>
              <a:rPr lang="ru-RU" sz="2800" dirty="0" err="1">
                <a:latin typeface="Calibri" pitchFamily="34" charset="0"/>
              </a:rPr>
              <a:t>фототелефон</a:t>
            </a:r>
            <a:endParaRPr lang="en-US" sz="28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dirty="0" err="1" smtClean="0">
                <a:latin typeface="Calibri" pitchFamily="34" charset="0"/>
              </a:rPr>
              <a:t>Кіно</a:t>
            </a:r>
            <a:r>
              <a:rPr lang="ru-RU" sz="2800" dirty="0">
                <a:latin typeface="Calibri" pitchFamily="34" charset="0"/>
              </a:rPr>
              <a:t>: </a:t>
            </a:r>
            <a:r>
              <a:rPr lang="ru-RU" sz="2800" dirty="0" err="1" smtClean="0">
                <a:latin typeface="Calibri" pitchFamily="34" charset="0"/>
              </a:rPr>
              <a:t>відтворення</a:t>
            </a:r>
            <a:r>
              <a:rPr lang="ru-RU" sz="2800" dirty="0" smtClean="0">
                <a:latin typeface="Calibri" pitchFamily="34" charset="0"/>
              </a:rPr>
              <a:t> звуку</a:t>
            </a:r>
            <a:endParaRPr lang="ru-RU" sz="2800" dirty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>
                <a:latin typeface="Calibri" pitchFamily="34" charset="0"/>
              </a:rPr>
              <a:t>Входить </a:t>
            </a:r>
            <a:r>
              <a:rPr lang="ru-RU" sz="2800" dirty="0">
                <a:latin typeface="Calibri" pitchFamily="34" charset="0"/>
              </a:rPr>
              <a:t>в схему фотореле:  </a:t>
            </a:r>
            <a:r>
              <a:rPr lang="ru-RU" sz="2800" dirty="0" err="1" smtClean="0">
                <a:latin typeface="Calibri" pitchFamily="34" charset="0"/>
              </a:rPr>
              <a:t>автомати</a:t>
            </a:r>
            <a:r>
              <a:rPr lang="ru-RU" sz="2800" dirty="0" smtClean="0">
                <a:latin typeface="Calibri" pitchFamily="34" charset="0"/>
              </a:rPr>
              <a:t> в </a:t>
            </a:r>
            <a:r>
              <a:rPr lang="ru-RU" sz="2800" dirty="0">
                <a:latin typeface="Calibri" pitchFamily="34" charset="0"/>
              </a:rPr>
              <a:t>метро и т.п.</a:t>
            </a:r>
          </a:p>
        </p:txBody>
      </p:sp>
      <p:pic>
        <p:nvPicPr>
          <p:cNvPr id="5126" name="Picture 6" descr="C:\Даша\Картинки\02f91113b191f892dacc700977e7b5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4713288"/>
            <a:ext cx="3214687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0"/>
            <a:ext cx="5072063" cy="642938"/>
          </a:xfrm>
          <a:prstGeom prst="rect">
            <a:avLst/>
          </a:prstGeom>
          <a:solidFill>
            <a:schemeClr val="accent4">
              <a:lumMod val="60000"/>
              <a:lumOff val="40000"/>
              <a:alpha val="6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2286000" y="47625"/>
            <a:ext cx="5072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 smtClean="0"/>
              <a:t>Вакуумні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фотоелементи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50" y="1214438"/>
            <a:ext cx="5572125" cy="1857375"/>
          </a:xfrm>
          <a:prstGeom prst="rect">
            <a:avLst/>
          </a:prstGeom>
          <a:solidFill>
            <a:schemeClr val="tx2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3143250" y="1214438"/>
            <a:ext cx="55721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/>
              <a:t>При </a:t>
            </a:r>
            <a:r>
              <a:rPr lang="ru-RU" sz="2800" dirty="0" err="1" smtClean="0"/>
              <a:t>потраплянні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світла</a:t>
            </a:r>
            <a:r>
              <a:rPr lang="ru-RU" sz="2800" dirty="0" smtClean="0"/>
              <a:t> </a:t>
            </a:r>
            <a:r>
              <a:rPr lang="ru-RU" sz="2800" dirty="0"/>
              <a:t>на катод </a:t>
            </a:r>
            <a:r>
              <a:rPr lang="ru-RU" sz="2800" dirty="0" err="1" smtClean="0"/>
              <a:t>фотоелемента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 smtClean="0"/>
              <a:t>колі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виникає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електричний</a:t>
            </a:r>
            <a:r>
              <a:rPr lang="ru-RU" sz="2800" dirty="0" smtClean="0"/>
              <a:t> струм,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вмикає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вимикає</a:t>
            </a:r>
            <a:r>
              <a:rPr lang="ru-RU" sz="2800" dirty="0" smtClean="0"/>
              <a:t> </a:t>
            </a:r>
            <a:r>
              <a:rPr lang="ru-RU" sz="2800" dirty="0"/>
              <a:t>реле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ransition>
    <p:randomBar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фотоефекту</a:t>
            </a:r>
            <a:endParaRPr lang="ru-RU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b="1" dirty="0" err="1" smtClean="0"/>
              <a:t>Внутрішній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фотоефект</a:t>
            </a:r>
            <a:endParaRPr lang="ru-RU" sz="2000" b="1" dirty="0"/>
          </a:p>
          <a:p>
            <a:pPr algn="ctr">
              <a:buFont typeface="Wingdings" pitchFamily="2" charset="2"/>
              <a:buNone/>
            </a:pPr>
            <a:r>
              <a:rPr lang="ru-RU" sz="2000" b="1" dirty="0" err="1" smtClean="0"/>
              <a:t>Фоторезистори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algn="ctr">
              <a:buFont typeface="Wingdings" pitchFamily="2" charset="2"/>
              <a:buNone/>
            </a:pPr>
            <a:endParaRPr lang="ru-RU" sz="2000" b="1" dirty="0"/>
          </a:p>
        </p:txBody>
      </p:sp>
      <p:sp>
        <p:nvSpPr>
          <p:cNvPr id="51209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11113" algn="just">
              <a:lnSpc>
                <a:spcPct val="80000"/>
              </a:lnSpc>
              <a:buNone/>
            </a:pPr>
            <a:r>
              <a:rPr lang="uk-UA" sz="1600" b="1" dirty="0" smtClean="0"/>
              <a:t>      При потраплянні випромінювання всередину речовини відбуваються два явища . Одні кванти випромінювання,  поглинаючись атомами (або </a:t>
            </a:r>
            <a:r>
              <a:rPr lang="uk-UA" sz="1600" b="1" dirty="0" err="1" smtClean="0"/>
              <a:t>йонами</a:t>
            </a:r>
            <a:r>
              <a:rPr lang="uk-UA" sz="1600" b="1" dirty="0" smtClean="0"/>
              <a:t>), збільшують кінетичну енергію їх теплового руху, тому речовина нагрівається. Інші кванти випромінювання, поглинаючись атомами, виробляють </a:t>
            </a:r>
            <a:r>
              <a:rPr lang="uk-UA" sz="1600" b="1" dirty="0" err="1" smtClean="0"/>
              <a:t>фотойонізацію</a:t>
            </a:r>
            <a:r>
              <a:rPr lang="uk-UA" sz="1600" b="1" dirty="0" smtClean="0"/>
              <a:t>,  внаслідок чого в речовині утворюються додаткові носії заряду – електрони провідності і дірки. Їх утворення веде до зменшення електричного опору. </a:t>
            </a:r>
          </a:p>
          <a:p>
            <a:pPr marL="0" indent="11113" algn="just">
              <a:lnSpc>
                <a:spcPct val="80000"/>
              </a:lnSpc>
              <a:buNone/>
            </a:pPr>
            <a:r>
              <a:rPr lang="uk-UA" sz="1600" b="1" dirty="0" smtClean="0"/>
              <a:t>Використовується при автоматичному управлінні електричними ланцюгами за допомогою світлових сигналів і в ланцюгах змінного струму.</a:t>
            </a:r>
            <a:endParaRPr lang="uk-UA" sz="1600" b="1" dirty="0"/>
          </a:p>
        </p:txBody>
      </p:sp>
      <p:pic>
        <p:nvPicPr>
          <p:cNvPr id="51211" name="Picture 1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4162425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330</TotalTime>
  <Words>320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Фотоелементи та застосування фотоефекту</vt:lpstr>
      <vt:lpstr>1887 год.</vt:lpstr>
      <vt:lpstr>1890 год</vt:lpstr>
      <vt:lpstr>1905 год</vt:lpstr>
      <vt:lpstr>Застосування фотоефекту</vt:lpstr>
      <vt:lpstr>Презентация PowerPoint</vt:lpstr>
      <vt:lpstr>Презентация PowerPoint</vt:lpstr>
      <vt:lpstr>Презентация PowerPoint</vt:lpstr>
      <vt:lpstr>Застосування фотоефекту</vt:lpstr>
      <vt:lpstr>Застосування фотоефекту</vt:lpstr>
      <vt:lpstr>Презентация PowerPoint</vt:lpstr>
    </vt:vector>
  </TitlesOfParts>
  <Company>Mrcio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Фотоэффект и его применение </dc:title>
  <dc:creator>c</dc:creator>
  <cp:lastModifiedBy>admin</cp:lastModifiedBy>
  <cp:revision>42</cp:revision>
  <dcterms:created xsi:type="dcterms:W3CDTF">2007-09-12T10:06:32Z</dcterms:created>
  <dcterms:modified xsi:type="dcterms:W3CDTF">2015-02-22T17:19:49Z</dcterms:modified>
</cp:coreProperties>
</file>