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74" r:id="rId16"/>
    <p:sldId id="266" r:id="rId17"/>
    <p:sldId id="267" r:id="rId18"/>
    <p:sldId id="275" r:id="rId19"/>
    <p:sldId id="276" r:id="rId20"/>
    <p:sldId id="277" r:id="rId21"/>
    <p:sldId id="278" r:id="rId22"/>
    <p:sldId id="279" r:id="rId23"/>
    <p:sldId id="280" r:id="rId24"/>
    <p:sldId id="26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89" r:id="rId35"/>
    <p:sldId id="292" r:id="rId36"/>
    <p:sldId id="291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00CC"/>
    <a:srgbClr val="0000FF"/>
    <a:srgbClr val="000099"/>
    <a:srgbClr val="660066"/>
    <a:srgbClr val="00CCFF"/>
    <a:srgbClr val="FF0066"/>
    <a:srgbClr val="33CCFF"/>
    <a:srgbClr val="0066FF"/>
    <a:srgbClr val="00FF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EA20-0966-4308-AF49-FF86F2C0969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2EA20-0966-4308-AF49-FF86F2C0969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70E16-E446-4386-BCF5-D982B3F2B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6;&#1072;&#1073;&#1086;&#1095;&#1080;&#1081;%20&#1089;&#1090;&#1086;&#1083;\nightwish%20-%20while%20your%20lips%20are%20still%20red%20(-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5275274"/>
            <a:ext cx="7758138" cy="158272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FF00"/>
                </a:solidFill>
                <a:latin typeface="Arial Black" pitchFamily="34" charset="0"/>
              </a:rPr>
              <a:t>Нітрати – токсичні речовини</a:t>
            </a:r>
            <a:endParaRPr lang="ru-RU" sz="5400" b="1" dirty="0">
              <a:solidFill>
                <a:srgbClr val="00FF00"/>
              </a:solidFill>
              <a:latin typeface="Arial Black" pitchFamily="34" charset="0"/>
            </a:endParaRPr>
          </a:p>
        </p:txBody>
      </p:sp>
      <p:pic>
        <p:nvPicPr>
          <p:cNvPr id="6" name="nightwish - while your lips are still red 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62972" y="6276972"/>
            <a:ext cx="581028" cy="581028"/>
          </a:xfrm>
          <a:prstGeom prst="rect">
            <a:avLst/>
          </a:prstGeom>
        </p:spPr>
      </p:pic>
    </p:spTree>
  </p:cSld>
  <p:clrMapOvr>
    <a:masterClrMapping/>
  </p:clrMapOvr>
  <p:transition advTm="3437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000" numSld="41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437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58246" cy="564360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Продукти харчування містять велику кількість біологічно-активних речовин, які характеризують харчову цінність продуктів (білків, жирів, вуглеводів), а також різних хімічних забруднювачів: токсичні елементи, нітрати, нітрити, N-</a:t>
            </a:r>
            <a:r>
              <a:rPr lang="uk-UA" b="1" dirty="0" err="1"/>
              <a:t>нітрозосполуки</a:t>
            </a:r>
            <a:r>
              <a:rPr lang="uk-UA" b="1" dirty="0"/>
              <a:t>, </a:t>
            </a:r>
            <a:r>
              <a:rPr lang="uk-UA" b="1" dirty="0" err="1"/>
              <a:t>мікотоксини</a:t>
            </a:r>
            <a:r>
              <a:rPr lang="uk-UA" b="1" dirty="0"/>
              <a:t>, пестициди.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ransition advTm="92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687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16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15328" cy="2928958"/>
          </a:xfrm>
        </p:spPr>
        <p:txBody>
          <a:bodyPr/>
          <a:lstStyle/>
          <a:p>
            <a:r>
              <a:rPr lang="ru-RU" b="1" dirty="0" err="1">
                <a:solidFill>
                  <a:srgbClr val="0066FF"/>
                </a:solidFill>
                <a:latin typeface="Century Gothic" pitchFamily="34" charset="0"/>
              </a:rPr>
              <a:t>Концентрація</a:t>
            </a:r>
            <a:r>
              <a:rPr lang="ru-RU" b="1" dirty="0">
                <a:solidFill>
                  <a:srgbClr val="0066FF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Century Gothic" pitchFamily="34" charset="0"/>
              </a:rPr>
              <a:t>цих</a:t>
            </a:r>
            <a:r>
              <a:rPr lang="ru-RU" b="1" dirty="0">
                <a:solidFill>
                  <a:srgbClr val="0066FF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Century Gothic" pitchFamily="34" charset="0"/>
              </a:rPr>
              <a:t>хімічних</a:t>
            </a:r>
            <a:r>
              <a:rPr lang="ru-RU" b="1" dirty="0">
                <a:solidFill>
                  <a:srgbClr val="0066FF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Century Gothic" pitchFamily="34" charset="0"/>
              </a:rPr>
              <a:t>забруднювачів</a:t>
            </a:r>
            <a:r>
              <a:rPr lang="ru-RU" b="1" dirty="0">
                <a:solidFill>
                  <a:srgbClr val="0066FF"/>
                </a:solidFill>
                <a:latin typeface="Century Gothic" pitchFamily="34" charset="0"/>
              </a:rPr>
              <a:t> у продуктах </a:t>
            </a:r>
            <a:r>
              <a:rPr lang="ru-RU" b="1" dirty="0" err="1">
                <a:solidFill>
                  <a:srgbClr val="0066FF"/>
                </a:solidFill>
                <a:latin typeface="Century Gothic" pitchFamily="34" charset="0"/>
              </a:rPr>
              <a:t>може</a:t>
            </a:r>
            <a:r>
              <a:rPr lang="ru-RU" b="1" dirty="0">
                <a:solidFill>
                  <a:srgbClr val="0066FF"/>
                </a:solidFill>
                <a:latin typeface="Century Gothic" pitchFamily="34" charset="0"/>
              </a:rPr>
              <a:t> бути </a:t>
            </a:r>
            <a:r>
              <a:rPr lang="ru-RU" b="1" dirty="0" err="1">
                <a:solidFill>
                  <a:srgbClr val="0066FF"/>
                </a:solidFill>
                <a:latin typeface="Century Gothic" pitchFamily="34" charset="0"/>
              </a:rPr>
              <a:t>безпечною</a:t>
            </a:r>
            <a:r>
              <a:rPr lang="ru-RU" b="1" dirty="0">
                <a:solidFill>
                  <a:srgbClr val="0066FF"/>
                </a:solidFill>
                <a:latin typeface="Century Gothic" pitchFamily="34" charset="0"/>
              </a:rPr>
              <a:t> для </a:t>
            </a:r>
            <a:r>
              <a:rPr lang="ru-RU" b="1" dirty="0" err="1">
                <a:solidFill>
                  <a:srgbClr val="0066FF"/>
                </a:solidFill>
                <a:latin typeface="Century Gothic" pitchFamily="34" charset="0"/>
              </a:rPr>
              <a:t>людини</a:t>
            </a:r>
            <a:r>
              <a:rPr lang="ru-RU" b="1" dirty="0">
                <a:solidFill>
                  <a:srgbClr val="0066FF"/>
                </a:solidFill>
                <a:latin typeface="Century Gothic" pitchFamily="34" charset="0"/>
              </a:rPr>
              <a:t> та </a:t>
            </a:r>
            <a:r>
              <a:rPr lang="ru-RU" b="1" dirty="0" err="1">
                <a:solidFill>
                  <a:srgbClr val="0066FF"/>
                </a:solidFill>
                <a:latin typeface="Century Gothic" pitchFamily="34" charset="0"/>
              </a:rPr>
              <a:t>небезпечною</a:t>
            </a:r>
            <a:r>
              <a:rPr lang="ru-RU" b="1" dirty="0">
                <a:solidFill>
                  <a:srgbClr val="0066FF"/>
                </a:solidFill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ransition advTm="609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7972452" cy="3582990"/>
          </a:xfrm>
        </p:spPr>
        <p:txBody>
          <a:bodyPr>
            <a:normAutofit/>
          </a:bodyPr>
          <a:lstStyle/>
          <a:p>
            <a:r>
              <a:rPr lang="ru-RU" b="1" dirty="0"/>
              <a:t>80 % </a:t>
            </a:r>
            <a:r>
              <a:rPr lang="ru-RU" b="1" dirty="0" err="1" smtClean="0"/>
              <a:t>нітратів</a:t>
            </a:r>
            <a:r>
              <a:rPr lang="ru-RU" b="1" dirty="0" smtClean="0"/>
              <a:t> </a:t>
            </a:r>
            <a:r>
              <a:rPr lang="ru-RU" b="1" dirty="0" err="1"/>
              <a:t>надходять</a:t>
            </a:r>
            <a:r>
              <a:rPr lang="ru-RU" b="1" dirty="0"/>
              <a:t> до </a:t>
            </a:r>
            <a:r>
              <a:rPr lang="ru-RU" b="1" dirty="0" err="1"/>
              <a:t>організму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харчовими</a:t>
            </a:r>
            <a:r>
              <a:rPr lang="ru-RU" b="1" dirty="0"/>
              <a:t> продуктами, в основному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рослинними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  <p:transition advTm="6703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86214"/>
          </a:xfrm>
        </p:spPr>
        <p:txBody>
          <a:bodyPr/>
          <a:lstStyle/>
          <a:p>
            <a:r>
              <a:rPr lang="ru-RU" b="1" dirty="0" err="1">
                <a:solidFill>
                  <a:srgbClr val="000099"/>
                </a:solidFill>
              </a:rPr>
              <a:t>Самі</a:t>
            </a:r>
            <a:r>
              <a:rPr lang="ru-RU" b="1" dirty="0">
                <a:solidFill>
                  <a:srgbClr val="000099"/>
                </a:solidFill>
              </a:rPr>
              <a:t> по </a:t>
            </a:r>
            <a:r>
              <a:rPr lang="ru-RU" b="1" dirty="0" err="1">
                <a:solidFill>
                  <a:srgbClr val="000099"/>
                </a:solidFill>
              </a:rPr>
              <a:t>собі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нітрати</a:t>
            </a:r>
            <a:r>
              <a:rPr lang="ru-RU" b="1" dirty="0">
                <a:solidFill>
                  <a:srgbClr val="000099"/>
                </a:solidFill>
              </a:rPr>
              <a:t> в </a:t>
            </a:r>
            <a:r>
              <a:rPr lang="ru-RU" b="1" dirty="0" err="1">
                <a:solidFill>
                  <a:srgbClr val="000099"/>
                </a:solidFill>
              </a:rPr>
              <a:t>рослинах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присутні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завжди</a:t>
            </a:r>
            <a:r>
              <a:rPr lang="ru-RU" b="1" dirty="0">
                <a:solidFill>
                  <a:srgbClr val="000099"/>
                </a:solidFill>
              </a:rPr>
              <a:t>, тому </a:t>
            </a:r>
            <a:r>
              <a:rPr lang="ru-RU" b="1" dirty="0" err="1">
                <a:solidFill>
                  <a:srgbClr val="000099"/>
                </a:solidFill>
              </a:rPr>
              <a:t>що</a:t>
            </a:r>
            <a:r>
              <a:rPr lang="ru-RU" b="1" dirty="0">
                <a:solidFill>
                  <a:srgbClr val="000099"/>
                </a:solidFill>
              </a:rPr>
              <a:t> вони </a:t>
            </a:r>
            <a:r>
              <a:rPr lang="ru-RU" b="1" dirty="0" err="1">
                <a:solidFill>
                  <a:srgbClr val="000099"/>
                </a:solidFill>
              </a:rPr>
              <a:t>представляють</a:t>
            </a:r>
            <a:r>
              <a:rPr lang="ru-RU" b="1" dirty="0">
                <a:solidFill>
                  <a:srgbClr val="000099"/>
                </a:solidFill>
              </a:rPr>
              <a:t> собою </a:t>
            </a:r>
            <a:r>
              <a:rPr lang="ru-RU" b="1" dirty="0" err="1">
                <a:solidFill>
                  <a:srgbClr val="000099"/>
                </a:solidFill>
              </a:rPr>
              <a:t>природне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джерело</a:t>
            </a:r>
            <a:r>
              <a:rPr lang="ru-RU" b="1" dirty="0">
                <a:solidFill>
                  <a:srgbClr val="000099"/>
                </a:solidFill>
              </a:rPr>
              <a:t> азоту в </a:t>
            </a:r>
            <a:r>
              <a:rPr lang="ru-RU" b="1" dirty="0" err="1">
                <a:solidFill>
                  <a:srgbClr val="000099"/>
                </a:solidFill>
              </a:rPr>
              <a:t>будь-якому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рослинному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організмі</a:t>
            </a:r>
            <a:r>
              <a:rPr lang="ru-RU" b="1" dirty="0">
                <a:solidFill>
                  <a:srgbClr val="000099"/>
                </a:solidFill>
              </a:rPr>
              <a:t>. </a:t>
            </a:r>
          </a:p>
        </p:txBody>
      </p:sp>
    </p:spTree>
  </p:cSld>
  <p:clrMapOvr>
    <a:masterClrMapping/>
  </p:clrMapOvr>
  <p:transition advTm="6829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125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929618" cy="242889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  <a:latin typeface="Arial Black" pitchFamily="34" charset="0"/>
              </a:rPr>
              <a:t>Нітрати асимілюються в різних частинах рослин. Цей процес відбувається в три етапи: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6625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68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186766" cy="5869006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00FF"/>
                </a:solidFill>
              </a:rPr>
              <a:t>1) надходження </a:t>
            </a:r>
            <a:r>
              <a:rPr lang="uk-UA" b="1" dirty="0">
                <a:solidFill>
                  <a:srgbClr val="0000FF"/>
                </a:solidFill>
              </a:rPr>
              <a:t>нітратів у рослинну клітину</a:t>
            </a:r>
            <a:r>
              <a:rPr lang="uk-UA" b="1" dirty="0" smtClean="0">
                <a:solidFill>
                  <a:srgbClr val="0000FF"/>
                </a:solidFill>
              </a:rPr>
              <a:t>;</a:t>
            </a:r>
            <a:br>
              <a:rPr lang="uk-UA" b="1" dirty="0" smtClean="0">
                <a:solidFill>
                  <a:srgbClr val="0000FF"/>
                </a:solidFill>
              </a:rPr>
            </a:br>
            <a:r>
              <a:rPr lang="uk-UA" b="1" dirty="0" smtClean="0">
                <a:solidFill>
                  <a:srgbClr val="0000FF"/>
                </a:solidFill>
              </a:rPr>
              <a:t>2) </a:t>
            </a:r>
            <a:r>
              <a:rPr lang="uk-UA" b="1" dirty="0">
                <a:solidFill>
                  <a:srgbClr val="0000FF"/>
                </a:solidFill>
              </a:rPr>
              <a:t>відновлення NO</a:t>
            </a:r>
            <a:r>
              <a:rPr lang="uk-UA" b="1" baseline="-25000" dirty="0">
                <a:solidFill>
                  <a:srgbClr val="0000FF"/>
                </a:solidFill>
              </a:rPr>
              <a:t>3</a:t>
            </a:r>
            <a:r>
              <a:rPr lang="uk-UA" b="1" dirty="0">
                <a:solidFill>
                  <a:srgbClr val="0000FF"/>
                </a:solidFill>
              </a:rPr>
              <a:t>‾ до NH</a:t>
            </a:r>
            <a:r>
              <a:rPr lang="uk-UA" b="1" baseline="-25000" dirty="0">
                <a:solidFill>
                  <a:srgbClr val="0000FF"/>
                </a:solidFill>
              </a:rPr>
              <a:t>4</a:t>
            </a:r>
            <a:r>
              <a:rPr lang="uk-UA" b="1" dirty="0">
                <a:solidFill>
                  <a:srgbClr val="0000FF"/>
                </a:solidFill>
              </a:rPr>
              <a:t>‾;</a:t>
            </a:r>
            <a:r>
              <a:rPr lang="ru-RU" b="1" dirty="0">
                <a:solidFill>
                  <a:srgbClr val="0000FF"/>
                </a:solidFill>
              </a:rPr>
              <a:t/>
            </a:r>
            <a:br>
              <a:rPr lang="ru-RU" b="1" dirty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3) </a:t>
            </a:r>
            <a:r>
              <a:rPr lang="uk-UA" b="1" dirty="0">
                <a:solidFill>
                  <a:srgbClr val="0000FF"/>
                </a:solidFill>
              </a:rPr>
              <a:t>включення нітрогену у відновленій формі до складу амінокислот, з яких далі утворюються білкові сполуки.</a:t>
            </a:r>
            <a:r>
              <a:rPr lang="ru-RU" b="1" dirty="0">
                <a:solidFill>
                  <a:srgbClr val="0066FF"/>
                </a:solidFill>
              </a:rPr>
              <a:t/>
            </a:r>
            <a:br>
              <a:rPr lang="ru-RU" b="1" dirty="0">
                <a:solidFill>
                  <a:srgbClr val="0066FF"/>
                </a:solidFill>
              </a:rPr>
            </a:br>
            <a:r>
              <a:rPr lang="ru-RU" b="1" dirty="0">
                <a:solidFill>
                  <a:srgbClr val="00FFFF"/>
                </a:solidFill>
              </a:rPr>
              <a:t/>
            </a:r>
            <a:br>
              <a:rPr lang="ru-RU" b="1" dirty="0">
                <a:solidFill>
                  <a:srgbClr val="00FFFF"/>
                </a:solidFill>
              </a:rPr>
            </a:br>
            <a:endParaRPr lang="ru-RU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Tm="11937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01080" cy="5715040"/>
          </a:xfrm>
        </p:spPr>
        <p:txBody>
          <a:bodyPr>
            <a:normAutofit/>
          </a:bodyPr>
          <a:lstStyle/>
          <a:p>
            <a:r>
              <a:rPr lang="uk-UA" b="1" dirty="0"/>
              <a:t>У всіх </a:t>
            </a:r>
            <a:r>
              <a:rPr lang="uk-UA" b="1" dirty="0" smtClean="0"/>
              <a:t>країнах широко застосовуються різні хімічні та природні сполуки </a:t>
            </a:r>
            <a:r>
              <a:rPr lang="uk-UA" b="1" dirty="0"/>
              <a:t>з метою подовження строку зберігання продуктів, прискорення технології виробництва та поліпшення якості продуктів харчування. </a:t>
            </a:r>
            <a:endParaRPr lang="ru-RU" b="1" dirty="0"/>
          </a:p>
        </p:txBody>
      </p:sp>
    </p:spTree>
  </p:cSld>
  <p:clrMapOvr>
    <a:masterClrMapping/>
  </p:clrMapOvr>
  <p:transition advTm="895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922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844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940444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Для </a:t>
            </a:r>
            <a:r>
              <a:rPr lang="ru-RU" b="1" dirty="0" err="1">
                <a:solidFill>
                  <a:schemeClr val="bg1"/>
                </a:solidFill>
              </a:rPr>
              <a:t>людини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досить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безпечною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добовою</a:t>
            </a:r>
            <a:r>
              <a:rPr lang="ru-RU" b="1" dirty="0">
                <a:solidFill>
                  <a:schemeClr val="bg1"/>
                </a:solidFill>
              </a:rPr>
              <a:t> дозою </a:t>
            </a:r>
            <a:r>
              <a:rPr lang="ru-RU" b="1" dirty="0" err="1">
                <a:solidFill>
                  <a:schemeClr val="bg1"/>
                </a:solidFill>
              </a:rPr>
              <a:t>нітратів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є</a:t>
            </a:r>
            <a:r>
              <a:rPr lang="ru-RU" b="1" dirty="0">
                <a:solidFill>
                  <a:schemeClr val="bg1"/>
                </a:solidFill>
              </a:rPr>
              <a:t> 150-200 мг. Для </a:t>
            </a:r>
            <a:r>
              <a:rPr lang="ru-RU" b="1" dirty="0" err="1">
                <a:solidFill>
                  <a:schemeClr val="bg1"/>
                </a:solidFill>
              </a:rPr>
              <a:t>дорослої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людини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гранично</a:t>
            </a:r>
            <a:r>
              <a:rPr lang="ru-RU" b="1" dirty="0">
                <a:solidFill>
                  <a:schemeClr val="bg1"/>
                </a:solidFill>
              </a:rPr>
              <a:t> допустима </a:t>
            </a:r>
            <a:r>
              <a:rPr lang="ru-RU" b="1" dirty="0" err="1">
                <a:solidFill>
                  <a:schemeClr val="bg1"/>
                </a:solidFill>
              </a:rPr>
              <a:t>добова</a:t>
            </a:r>
            <a:r>
              <a:rPr lang="ru-RU" b="1" dirty="0">
                <a:solidFill>
                  <a:schemeClr val="bg1"/>
                </a:solidFill>
              </a:rPr>
              <a:t> доза становить 500 мг, а 600 - </a:t>
            </a:r>
            <a:r>
              <a:rPr lang="ru-RU" b="1" dirty="0" err="1">
                <a:solidFill>
                  <a:schemeClr val="bg1"/>
                </a:solidFill>
              </a:rPr>
              <a:t>є</a:t>
            </a:r>
            <a:r>
              <a:rPr lang="ru-RU" b="1" dirty="0">
                <a:solidFill>
                  <a:schemeClr val="bg1"/>
                </a:solidFill>
              </a:rPr>
              <a:t> токсичною. </a:t>
            </a:r>
          </a:p>
        </p:txBody>
      </p:sp>
    </p:spTree>
  </p:cSld>
  <p:clrMapOvr>
    <a:masterClrMapping/>
  </p:clrMapOvr>
  <p:transition advTm="8984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4500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29763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Нітрити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пов'язують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гемоглобін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крові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, в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результаті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чого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еритроцити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втрачають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здатність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переносити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кисень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Це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порушує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обмін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речовин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дестабілізує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нервову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систему,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послаблює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захисні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здібності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організму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При регулярному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їх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надходженні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організм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втрачає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йод.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1251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6226196"/>
          </a:xfrm>
        </p:spPr>
        <p:txBody>
          <a:bodyPr/>
          <a:lstStyle/>
          <a:p>
            <a:r>
              <a:rPr lang="ru-RU" b="1" dirty="0" err="1"/>
              <a:t>Нітрити</a:t>
            </a:r>
            <a:r>
              <a:rPr lang="ru-RU" b="1" dirty="0"/>
              <a:t>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сприяють</a:t>
            </a:r>
            <a:r>
              <a:rPr lang="ru-RU" b="1" dirty="0"/>
              <a:t> </a:t>
            </a:r>
            <a:r>
              <a:rPr lang="ru-RU" b="1" dirty="0" err="1"/>
              <a:t>виникненню</a:t>
            </a:r>
            <a:r>
              <a:rPr lang="ru-RU" b="1" dirty="0"/>
              <a:t> </a:t>
            </a:r>
            <a:r>
              <a:rPr lang="ru-RU" b="1" dirty="0" err="1"/>
              <a:t>пухлин</a:t>
            </a:r>
            <a:r>
              <a:rPr lang="ru-RU" b="1" dirty="0"/>
              <a:t> </a:t>
            </a:r>
            <a:r>
              <a:rPr lang="ru-RU" b="1" dirty="0" err="1"/>
              <a:t>шлунково-кишкового</a:t>
            </a:r>
            <a:r>
              <a:rPr lang="ru-RU" b="1" dirty="0"/>
              <a:t> тракту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викликають</a:t>
            </a:r>
            <a:r>
              <a:rPr lang="ru-RU" b="1" dirty="0"/>
              <a:t> 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шкідливих</a:t>
            </a:r>
            <a:r>
              <a:rPr lang="ru-RU" b="1" dirty="0"/>
              <a:t> </a:t>
            </a:r>
            <a:r>
              <a:rPr lang="ru-RU" b="1" dirty="0" err="1"/>
              <a:t>кишкових</a:t>
            </a:r>
            <a:r>
              <a:rPr lang="ru-RU" b="1" dirty="0"/>
              <a:t> </a:t>
            </a:r>
            <a:r>
              <a:rPr lang="ru-RU" b="1" dirty="0" err="1"/>
              <a:t>бактерій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виробляють</a:t>
            </a:r>
            <a:r>
              <a:rPr lang="ru-RU" b="1" dirty="0"/>
              <a:t> </a:t>
            </a:r>
            <a:r>
              <a:rPr lang="ru-RU" b="1" dirty="0" err="1"/>
              <a:t>токсини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призвести</a:t>
            </a:r>
            <a:r>
              <a:rPr lang="ru-RU" b="1" dirty="0"/>
              <a:t> до </a:t>
            </a:r>
            <a:r>
              <a:rPr lang="ru-RU" b="1" dirty="0" err="1"/>
              <a:t>отруєння</a:t>
            </a:r>
            <a:r>
              <a:rPr lang="ru-RU" b="1" dirty="0"/>
              <a:t> </a:t>
            </a:r>
            <a:r>
              <a:rPr lang="ru-RU" b="1" dirty="0" err="1"/>
              <a:t>організму</a:t>
            </a:r>
            <a:r>
              <a:rPr lang="ru-RU" b="1" dirty="0"/>
              <a:t>. </a:t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ransition advTm="989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468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500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143248"/>
            <a:ext cx="8115328" cy="350046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При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підвищеному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рівні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нітратів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знижується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вміст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вітамінів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в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їжі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що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також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негативно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впливає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на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обмін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Arial Black" pitchFamily="34" charset="0"/>
              </a:rPr>
              <a:t>речовин</a:t>
            </a:r>
            <a:r>
              <a:rPr lang="ru-RU" dirty="0">
                <a:solidFill>
                  <a:srgbClr val="0000FF"/>
                </a:solidFill>
                <a:latin typeface="Arial Black" pitchFamily="34" charset="0"/>
              </a:rPr>
              <a:t>. </a:t>
            </a:r>
            <a:br>
              <a:rPr lang="ru-RU" dirty="0">
                <a:solidFill>
                  <a:srgbClr val="0000FF"/>
                </a:solidFill>
                <a:latin typeface="Arial Black" pitchFamily="34" charset="0"/>
              </a:rPr>
            </a:br>
            <a:endParaRPr lang="ru-RU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496"/>
            <a:ext cx="8401080" cy="1511288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0099"/>
                </a:solidFill>
                <a:latin typeface="Arial Black" pitchFamily="34" charset="0"/>
              </a:rPr>
              <a:t>Нітритів</a:t>
            </a:r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 у </a:t>
            </a:r>
            <a:r>
              <a:rPr lang="ru-RU" dirty="0" err="1">
                <a:solidFill>
                  <a:srgbClr val="000099"/>
                </a:solidFill>
                <a:latin typeface="Arial Black" pitchFamily="34" charset="0"/>
              </a:rPr>
              <a:t>свіжих</a:t>
            </a:r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 продуктах </a:t>
            </a:r>
            <a:r>
              <a:rPr lang="ru-RU" dirty="0" err="1">
                <a:solidFill>
                  <a:srgbClr val="000099"/>
                </a:solidFill>
                <a:latin typeface="Arial Black" pitchFamily="34" charset="0"/>
              </a:rPr>
              <a:t>утримується</a:t>
            </a:r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 не </a:t>
            </a:r>
            <a:r>
              <a:rPr lang="ru-RU" dirty="0" err="1">
                <a:solidFill>
                  <a:srgbClr val="000099"/>
                </a:solidFill>
                <a:latin typeface="Arial Black" pitchFamily="34" charset="0"/>
              </a:rPr>
              <a:t>дуже</a:t>
            </a:r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Arial Black" pitchFamily="34" charset="0"/>
              </a:rPr>
              <a:t>багато</a:t>
            </a:r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advTm="417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266"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672">
    <p:cover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69072"/>
          </a:xfrm>
        </p:spPr>
        <p:txBody>
          <a:bodyPr>
            <a:normAutofit/>
          </a:bodyPr>
          <a:lstStyle/>
          <a:p>
            <a:r>
              <a:rPr lang="ru-RU" dirty="0" err="1">
                <a:latin typeface="Arial Black" pitchFamily="34" charset="0"/>
              </a:rPr>
              <a:t>Їхня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кількість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зростає</a:t>
            </a:r>
            <a:r>
              <a:rPr lang="ru-RU" dirty="0">
                <a:latin typeface="Arial Black" pitchFamily="34" charset="0"/>
              </a:rPr>
              <a:t> в </a:t>
            </a:r>
            <a:r>
              <a:rPr lang="ru-RU" dirty="0" err="1">
                <a:latin typeface="Arial Black" pitchFamily="34" charset="0"/>
              </a:rPr>
              <a:t>процесі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зберігання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овочів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і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фруктів</a:t>
            </a:r>
            <a:r>
              <a:rPr lang="ru-RU" dirty="0">
                <a:latin typeface="Arial Black" pitchFamily="34" charset="0"/>
              </a:rPr>
              <a:t> за </a:t>
            </a:r>
            <a:r>
              <a:rPr lang="ru-RU" dirty="0" err="1">
                <a:latin typeface="Arial Black" pitchFamily="34" charset="0"/>
              </a:rPr>
              <a:t>певних</a:t>
            </a:r>
            <a:r>
              <a:rPr lang="ru-RU" dirty="0">
                <a:latin typeface="Arial Black" pitchFamily="34" charset="0"/>
              </a:rPr>
              <a:t> умов, </a:t>
            </a:r>
            <a:r>
              <a:rPr lang="ru-RU" dirty="0" err="1">
                <a:latin typeface="Arial Black" pitchFamily="34" charset="0"/>
              </a:rPr>
              <a:t>наприклад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якщо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зберігати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биті</a:t>
            </a:r>
            <a:r>
              <a:rPr lang="ru-RU" dirty="0">
                <a:latin typeface="Arial Black" pitchFamily="34" charset="0"/>
              </a:rPr>
              <a:t>, </a:t>
            </a:r>
            <a:r>
              <a:rPr lang="ru-RU" dirty="0" err="1">
                <a:latin typeface="Arial Black" pitchFamily="34" charset="0"/>
              </a:rPr>
              <a:t>ушкоджені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або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брудні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овочі</a:t>
            </a:r>
            <a:r>
              <a:rPr lang="ru-RU" dirty="0">
                <a:latin typeface="Arial Black" pitchFamily="34" charset="0"/>
              </a:rPr>
              <a:t> в сирому </a:t>
            </a:r>
            <a:r>
              <a:rPr lang="ru-RU" dirty="0" err="1">
                <a:latin typeface="Arial Black" pitchFamily="34" charset="0"/>
              </a:rPr>
              <a:t>приміщенні</a:t>
            </a:r>
            <a:r>
              <a:rPr lang="ru-RU" dirty="0">
                <a:latin typeface="Arial Black" pitchFamily="34" charset="0"/>
              </a:rPr>
              <a:t> при </a:t>
            </a:r>
            <a:r>
              <a:rPr lang="ru-RU" dirty="0" err="1">
                <a:latin typeface="Arial Black" pitchFamily="34" charset="0"/>
              </a:rPr>
              <a:t>кімнатній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температурі</a:t>
            </a:r>
            <a:r>
              <a:rPr lang="ru-RU" dirty="0">
                <a:latin typeface="Arial Black" pitchFamily="34" charset="0"/>
              </a:rPr>
              <a:t>. </a:t>
            </a:r>
          </a:p>
        </p:txBody>
      </p:sp>
    </p:spTree>
  </p:cSld>
  <p:clrMapOvr>
    <a:masterClrMapping/>
  </p:clrMapOvr>
  <p:transition advTm="9843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58204" cy="328612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Constantia" pitchFamily="18" charset="0"/>
              </a:rPr>
              <a:t>Таке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середовище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сприяє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розмноженню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мікроорганізмів</a:t>
            </a:r>
            <a:r>
              <a:rPr lang="ru-RU" b="1" dirty="0" smtClean="0">
                <a:latin typeface="Constantia" pitchFamily="18" charset="0"/>
              </a:rPr>
              <a:t>, а заодно </a:t>
            </a:r>
            <a:r>
              <a:rPr lang="ru-RU" b="1" dirty="0" err="1" smtClean="0">
                <a:latin typeface="Constantia" pitchFamily="18" charset="0"/>
              </a:rPr>
              <a:t>і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збільшенню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кількості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 err="1" smtClean="0">
                <a:latin typeface="Constantia" pitchFamily="18" charset="0"/>
              </a:rPr>
              <a:t>нітритів</a:t>
            </a:r>
            <a:r>
              <a:rPr lang="ru-RU" b="1" dirty="0" smtClean="0">
                <a:latin typeface="Constantia" pitchFamily="18" charset="0"/>
              </a:rPr>
              <a:t>.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  <p:transition advTm="623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29400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При </a:t>
            </a:r>
            <a:r>
              <a:rPr lang="ru-RU" b="1" dirty="0" err="1" smtClean="0">
                <a:solidFill>
                  <a:srgbClr val="0000FF"/>
                </a:solidFill>
              </a:rPr>
              <a:t>здрібнюванні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і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перетиранні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овочів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нітрати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теж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починають</a:t>
            </a:r>
            <a:r>
              <a:rPr lang="ru-RU" b="1" dirty="0" smtClean="0">
                <a:solidFill>
                  <a:srgbClr val="0000FF"/>
                </a:solidFill>
              </a:rPr>
              <a:t> активно </a:t>
            </a:r>
            <a:r>
              <a:rPr lang="ru-RU" b="1" dirty="0" err="1" smtClean="0">
                <a:solidFill>
                  <a:srgbClr val="0000FF"/>
                </a:solidFill>
              </a:rPr>
              <a:t>відновлюватися</a:t>
            </a:r>
            <a:r>
              <a:rPr lang="ru-RU" b="1" dirty="0" smtClean="0">
                <a:solidFill>
                  <a:srgbClr val="0000FF"/>
                </a:solidFill>
              </a:rPr>
              <a:t> в </a:t>
            </a:r>
            <a:r>
              <a:rPr lang="ru-RU" b="1" dirty="0" err="1" smtClean="0">
                <a:solidFill>
                  <a:srgbClr val="0000FF"/>
                </a:solidFill>
              </a:rPr>
              <a:t>нітрити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ransition advTm="6265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0"/>
            <a:ext cx="4357686" cy="6858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00FF"/>
                </a:solidFill>
              </a:rPr>
              <a:t>Із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цієї</a:t>
            </a:r>
            <a:r>
              <a:rPr lang="ru-RU" b="1" dirty="0">
                <a:solidFill>
                  <a:srgbClr val="0000FF"/>
                </a:solidFill>
              </a:rPr>
              <a:t> причини, на думку </a:t>
            </a:r>
            <a:r>
              <a:rPr lang="ru-RU" b="1" dirty="0" err="1">
                <a:solidFill>
                  <a:srgbClr val="0000FF"/>
                </a:solidFill>
              </a:rPr>
              <a:t>лікарів</a:t>
            </a:r>
            <a:r>
              <a:rPr lang="ru-RU" b="1" dirty="0">
                <a:solidFill>
                  <a:srgbClr val="0000FF"/>
                </a:solidFill>
              </a:rPr>
              <a:t>, </a:t>
            </a:r>
            <a:r>
              <a:rPr lang="ru-RU" b="1" dirty="0" err="1">
                <a:solidFill>
                  <a:srgbClr val="0000FF"/>
                </a:solidFill>
              </a:rPr>
              <a:t>відбувається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отруєння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дітей</a:t>
            </a:r>
            <a:r>
              <a:rPr lang="ru-RU" b="1" dirty="0">
                <a:solidFill>
                  <a:srgbClr val="0000FF"/>
                </a:solidFill>
              </a:rPr>
              <a:t> при </a:t>
            </a:r>
            <a:r>
              <a:rPr lang="ru-RU" b="1" dirty="0" err="1">
                <a:solidFill>
                  <a:srgbClr val="0000FF"/>
                </a:solidFill>
              </a:rPr>
              <a:t>годівлі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дитячим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харчуванням</a:t>
            </a:r>
            <a:r>
              <a:rPr lang="ru-RU" b="1" dirty="0">
                <a:solidFill>
                  <a:srgbClr val="0000FF"/>
                </a:solidFill>
              </a:rPr>
              <a:t> (пюре </a:t>
            </a:r>
            <a:r>
              <a:rPr lang="ru-RU" b="1" dirty="0" err="1">
                <a:solidFill>
                  <a:srgbClr val="0000FF"/>
                </a:solidFill>
              </a:rPr>
              <a:t>зі</a:t>
            </a:r>
            <a:r>
              <a:rPr lang="ru-RU" b="1" dirty="0">
                <a:solidFill>
                  <a:srgbClr val="0000FF"/>
                </a:solidFill>
              </a:rPr>
              <a:t> шпинату </a:t>
            </a:r>
            <a:r>
              <a:rPr lang="ru-RU" b="1" dirty="0" err="1">
                <a:solidFill>
                  <a:srgbClr val="0000FF"/>
                </a:solidFill>
              </a:rPr>
              <a:t>з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морквяним</a:t>
            </a:r>
            <a:r>
              <a:rPr lang="ru-RU" b="1" dirty="0">
                <a:solidFill>
                  <a:srgbClr val="0000FF"/>
                </a:solidFill>
              </a:rPr>
              <a:t> соком </a:t>
            </a:r>
            <a:r>
              <a:rPr lang="ru-RU" b="1" dirty="0" err="1">
                <a:solidFill>
                  <a:srgbClr val="0000FF"/>
                </a:solidFill>
              </a:rPr>
              <a:t>і</a:t>
            </a:r>
            <a:r>
              <a:rPr lang="ru-RU" b="1" dirty="0">
                <a:solidFill>
                  <a:srgbClr val="0000FF"/>
                </a:solidFill>
              </a:rPr>
              <a:t> т.п.).</a:t>
            </a:r>
            <a:br>
              <a:rPr lang="ru-RU" b="1" dirty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7563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687"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083320"/>
          </a:xfrm>
        </p:spPr>
        <p:txBody>
          <a:bodyPr/>
          <a:lstStyle/>
          <a:p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Не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тільки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діти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чутливі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до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нітратів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,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але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й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особи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похилого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віку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,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хворі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на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анемію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,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з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захворюванням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дихальної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системи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, хворобами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серцево-судинної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 </a:t>
            </a:r>
            <a:r>
              <a:rPr lang="ru-RU" b="1" dirty="0" err="1">
                <a:solidFill>
                  <a:srgbClr val="660066"/>
                </a:solidFill>
                <a:latin typeface="Century Gothic" pitchFamily="34" charset="0"/>
              </a:rPr>
              <a:t>системи</a:t>
            </a:r>
            <a:r>
              <a:rPr lang="ru-RU" b="1" dirty="0">
                <a:solidFill>
                  <a:srgbClr val="660066"/>
                </a:solidFill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ransition advTm="8094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15370" cy="3286148"/>
          </a:xfrm>
        </p:spPr>
        <p:txBody>
          <a:bodyPr/>
          <a:lstStyle/>
          <a:p>
            <a:r>
              <a:rPr lang="uk-UA" b="1" dirty="0" smtClean="0">
                <a:solidFill>
                  <a:srgbClr val="0000FF"/>
                </a:solidFill>
                <a:latin typeface="Arial Black" pitchFamily="34" charset="0"/>
              </a:rPr>
              <a:t>Запобіжні засоби, до яких потрібно вдаватися, аби уникнути отруєння нітратами:</a:t>
            </a:r>
            <a:endParaRPr lang="ru-RU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453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186766" cy="2654296"/>
          </a:xfrm>
        </p:spPr>
        <p:txBody>
          <a:bodyPr/>
          <a:lstStyle/>
          <a:p>
            <a:r>
              <a:rPr lang="uk-UA" b="1" dirty="0" smtClean="0"/>
              <a:t>1) дотримання правил агротехніки вирощування сільськогосподарських культур;</a:t>
            </a:r>
            <a:endParaRPr lang="ru-RU" b="1" dirty="0"/>
          </a:p>
        </p:txBody>
      </p:sp>
    </p:spTree>
  </p:cSld>
  <p:clrMapOvr>
    <a:masterClrMapping/>
  </p:clrMapOvr>
  <p:transition advTm="556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71942"/>
            <a:ext cx="8258204" cy="251142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Arial Black" pitchFamily="34" charset="0"/>
              </a:rPr>
              <a:t>2) споживання води, молока, що пройшли аналіз на вміст у них нітратів;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5438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00FF"/>
                </a:solidFill>
                <a:latin typeface="Comic Sans MS" pitchFamily="66" charset="0"/>
              </a:rPr>
              <a:t>Ці сполуки називаються харчовими добавками.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403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rmAutofit/>
          </a:bodyPr>
          <a:lstStyle/>
          <a:p>
            <a:r>
              <a:rPr lang="uk-UA" b="1" dirty="0" smtClean="0"/>
              <a:t>3) обмежене споживання овочевих культур, що виросли у теплицях;</a:t>
            </a:r>
            <a:endParaRPr lang="ru-RU" b="1" dirty="0"/>
          </a:p>
        </p:txBody>
      </p:sp>
    </p:spTree>
  </p:cSld>
  <p:clrMapOvr>
    <a:masterClrMapping/>
  </p:clrMapOvr>
  <p:transition advTm="4469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2868610"/>
          </a:xfrm>
        </p:spPr>
        <p:txBody>
          <a:bodyPr>
            <a:normAutofit/>
          </a:bodyPr>
          <a:lstStyle/>
          <a:p>
            <a:r>
              <a:rPr lang="uk-UA" b="1" dirty="0" smtClean="0"/>
              <a:t>4) дотримання рекомендацій щодо зменшення вмісту нітратів у процесі приготування овочевих страв.</a:t>
            </a:r>
            <a:endParaRPr lang="ru-RU" b="1" dirty="0"/>
          </a:p>
        </p:txBody>
      </p:sp>
    </p:spTree>
  </p:cSld>
  <p:clrMapOvr>
    <a:masterClrMapping/>
  </p:clrMapOvr>
  <p:transition advTm="673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72518" cy="208279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  <a:latin typeface="Constantia" pitchFamily="18" charset="0"/>
              </a:rPr>
              <a:t>Нітрити та </a:t>
            </a:r>
            <a:r>
              <a:rPr lang="uk-UA" b="1" dirty="0" smtClean="0">
                <a:solidFill>
                  <a:srgbClr val="FF0000"/>
                </a:solidFill>
                <a:latin typeface="Constantia" pitchFamily="18" charset="0"/>
              </a:rPr>
              <a:t>нітрати входять </a:t>
            </a:r>
            <a:r>
              <a:rPr lang="uk-UA" b="1" dirty="0">
                <a:solidFill>
                  <a:srgbClr val="FF0000"/>
                </a:solidFill>
                <a:latin typeface="Constantia" pitchFamily="18" charset="0"/>
              </a:rPr>
              <a:t>до складу харчових добавок.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4515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869006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solidFill>
                  <a:srgbClr val="CC00CC"/>
                </a:solidFill>
                <a:latin typeface="Impact" pitchFamily="34" charset="0"/>
              </a:rPr>
              <a:t>Нітрати</a:t>
            </a:r>
            <a:r>
              <a:rPr lang="ru-RU" sz="4800" b="1" dirty="0" smtClean="0">
                <a:solidFill>
                  <a:srgbClr val="CC00CC"/>
                </a:solidFill>
                <a:latin typeface="Impact" pitchFamily="34" charset="0"/>
              </a:rPr>
              <a:t>— </a:t>
            </a:r>
            <a:r>
              <a:rPr lang="ru-RU" sz="4800" b="1" dirty="0" err="1">
                <a:solidFill>
                  <a:srgbClr val="CC00CC"/>
                </a:solidFill>
                <a:latin typeface="Impact" pitchFamily="34" charset="0"/>
              </a:rPr>
              <a:t>безбарвні</a:t>
            </a:r>
            <a:r>
              <a:rPr lang="ru-RU" sz="4800" b="1" dirty="0">
                <a:solidFill>
                  <a:srgbClr val="CC00CC"/>
                </a:solidFill>
                <a:latin typeface="Impact" pitchFamily="34" charset="0"/>
              </a:rPr>
              <a:t> </a:t>
            </a:r>
            <a:r>
              <a:rPr lang="ru-RU" sz="4800" b="1" dirty="0" err="1">
                <a:solidFill>
                  <a:srgbClr val="CC00CC"/>
                </a:solidFill>
                <a:latin typeface="Impact" pitchFamily="34" charset="0"/>
              </a:rPr>
              <a:t>кристалічні</a:t>
            </a:r>
            <a:r>
              <a:rPr lang="ru-RU" sz="4800" b="1" dirty="0">
                <a:solidFill>
                  <a:srgbClr val="CC00CC"/>
                </a:solidFill>
                <a:latin typeface="Impact" pitchFamily="34" charset="0"/>
              </a:rPr>
              <a:t> </a:t>
            </a:r>
            <a:r>
              <a:rPr lang="ru-RU" sz="4800" b="1" dirty="0" err="1">
                <a:solidFill>
                  <a:srgbClr val="CC00CC"/>
                </a:solidFill>
                <a:latin typeface="Impact" pitchFamily="34" charset="0"/>
              </a:rPr>
              <a:t>речовини</a:t>
            </a:r>
            <a:r>
              <a:rPr lang="ru-RU" sz="4800" b="1" dirty="0">
                <a:solidFill>
                  <a:srgbClr val="CC00CC"/>
                </a:solidFill>
                <a:latin typeface="Impact" pitchFamily="34" charset="0"/>
              </a:rPr>
              <a:t>, </a:t>
            </a:r>
            <a:r>
              <a:rPr lang="ru-RU" sz="4800" b="1" u="sng" dirty="0" err="1" smtClean="0">
                <a:solidFill>
                  <a:srgbClr val="CC00CC"/>
                </a:solidFill>
                <a:latin typeface="Impact" pitchFamily="34" charset="0"/>
              </a:rPr>
              <a:t>солі</a:t>
            </a:r>
            <a:r>
              <a:rPr lang="ru-RU" sz="4800" b="1" u="sng" dirty="0" smtClean="0">
                <a:solidFill>
                  <a:srgbClr val="CC00CC"/>
                </a:solidFill>
                <a:latin typeface="Impact" pitchFamily="34" charset="0"/>
              </a:rPr>
              <a:t> </a:t>
            </a:r>
            <a:r>
              <a:rPr lang="ru-RU" sz="4800" b="1" dirty="0" err="1" smtClean="0">
                <a:solidFill>
                  <a:srgbClr val="CC00CC"/>
                </a:solidFill>
                <a:latin typeface="Impact" pitchFamily="34" charset="0"/>
              </a:rPr>
              <a:t>і</a:t>
            </a:r>
            <a:r>
              <a:rPr lang="ru-RU" sz="4800" b="1" dirty="0" smtClean="0">
                <a:solidFill>
                  <a:srgbClr val="CC00CC"/>
                </a:solidFill>
                <a:latin typeface="Impact" pitchFamily="34" charset="0"/>
              </a:rPr>
              <a:t> </a:t>
            </a:r>
            <a:r>
              <a:rPr lang="ru-RU" sz="4800" b="1" u="sng" dirty="0" err="1" smtClean="0">
                <a:solidFill>
                  <a:srgbClr val="CC00CC"/>
                </a:solidFill>
                <a:latin typeface="Impact" pitchFamily="34" charset="0"/>
              </a:rPr>
              <a:t>ефіри</a:t>
            </a:r>
            <a:r>
              <a:rPr lang="ru-RU" sz="4800" b="1" dirty="0" smtClean="0">
                <a:solidFill>
                  <a:srgbClr val="CC00CC"/>
                </a:solidFill>
                <a:latin typeface="Impact" pitchFamily="34" charset="0"/>
              </a:rPr>
              <a:t> </a:t>
            </a:r>
            <a:r>
              <a:rPr lang="ru-RU" sz="4800" b="1" dirty="0" err="1">
                <a:solidFill>
                  <a:srgbClr val="CC00CC"/>
                </a:solidFill>
                <a:latin typeface="Impact" pitchFamily="34" charset="0"/>
              </a:rPr>
              <a:t>азотної</a:t>
            </a:r>
            <a:r>
              <a:rPr lang="ru-RU" sz="4800" b="1" dirty="0">
                <a:solidFill>
                  <a:srgbClr val="CC00CC"/>
                </a:solidFill>
                <a:latin typeface="Impact" pitchFamily="34" charset="0"/>
              </a:rPr>
              <a:t> </a:t>
            </a:r>
            <a:r>
              <a:rPr lang="ru-RU" sz="4800" b="1" dirty="0" err="1">
                <a:solidFill>
                  <a:srgbClr val="CC00CC"/>
                </a:solidFill>
                <a:latin typeface="Impact" pitchFamily="34" charset="0"/>
              </a:rPr>
              <a:t>кислоти</a:t>
            </a:r>
            <a:r>
              <a:rPr lang="ru-RU" sz="4800" b="1" dirty="0">
                <a:solidFill>
                  <a:srgbClr val="CC00CC"/>
                </a:solidFill>
                <a:latin typeface="Impact" pitchFamily="34" charset="0"/>
              </a:rPr>
              <a:t> HNO</a:t>
            </a:r>
            <a:r>
              <a:rPr lang="ru-RU" sz="4800" b="1" baseline="-25000" dirty="0">
                <a:solidFill>
                  <a:srgbClr val="CC00CC"/>
                </a:solidFill>
                <a:latin typeface="Impact" pitchFamily="34" charset="0"/>
              </a:rPr>
              <a:t>3</a:t>
            </a:r>
            <a:r>
              <a:rPr lang="ru-RU" sz="4800" b="1" dirty="0">
                <a:solidFill>
                  <a:srgbClr val="CC00CC"/>
                </a:solidFill>
                <a:latin typeface="Impact" pitchFamily="34" charset="0"/>
              </a:rPr>
              <a:t>. Вони </a:t>
            </a:r>
            <a:r>
              <a:rPr lang="ru-RU" sz="4800" b="1" dirty="0" err="1">
                <a:solidFill>
                  <a:srgbClr val="CC00CC"/>
                </a:solidFill>
                <a:latin typeface="Impact" pitchFamily="34" charset="0"/>
              </a:rPr>
              <a:t>утворюються</a:t>
            </a:r>
            <a:r>
              <a:rPr lang="ru-RU" sz="4800" b="1" dirty="0">
                <a:solidFill>
                  <a:srgbClr val="CC00CC"/>
                </a:solidFill>
                <a:latin typeface="Impact" pitchFamily="34" charset="0"/>
              </a:rPr>
              <a:t> при </a:t>
            </a:r>
            <a:r>
              <a:rPr lang="ru-RU" sz="4800" b="1" dirty="0" err="1">
                <a:solidFill>
                  <a:srgbClr val="CC00CC"/>
                </a:solidFill>
                <a:latin typeface="Impact" pitchFamily="34" charset="0"/>
              </a:rPr>
              <a:t>взаємодії</a:t>
            </a:r>
            <a:r>
              <a:rPr lang="ru-RU" sz="4800" b="1" dirty="0">
                <a:solidFill>
                  <a:srgbClr val="CC00CC"/>
                </a:solidFill>
                <a:latin typeface="Impact" pitchFamily="34" charset="0"/>
              </a:rPr>
              <a:t> </a:t>
            </a:r>
            <a:r>
              <a:rPr lang="ru-RU" sz="4800" b="1" u="sng" dirty="0" err="1">
                <a:solidFill>
                  <a:srgbClr val="CC00CC"/>
                </a:solidFill>
                <a:latin typeface="Impact" pitchFamily="34" charset="0"/>
              </a:rPr>
              <a:t>нітратної</a:t>
            </a:r>
            <a:r>
              <a:rPr lang="ru-RU" sz="4800" b="1" u="sng" dirty="0">
                <a:solidFill>
                  <a:srgbClr val="CC00CC"/>
                </a:solidFill>
                <a:latin typeface="Impact" pitchFamily="34" charset="0"/>
              </a:rPr>
              <a:t> </a:t>
            </a:r>
            <a:r>
              <a:rPr lang="ru-RU" sz="4800" b="1" u="sng" dirty="0" err="1">
                <a:solidFill>
                  <a:srgbClr val="CC00CC"/>
                </a:solidFill>
                <a:latin typeface="Impact" pitchFamily="34" charset="0"/>
              </a:rPr>
              <a:t>кислоти</a:t>
            </a:r>
            <a:r>
              <a:rPr lang="ru-RU" sz="4800" b="1" dirty="0">
                <a:solidFill>
                  <a:srgbClr val="CC00CC"/>
                </a:solidFill>
                <a:latin typeface="Impact" pitchFamily="34" charset="0"/>
              </a:rPr>
              <a:t> </a:t>
            </a:r>
            <a:r>
              <a:rPr lang="ru-RU" sz="4800" b="1" dirty="0" err="1">
                <a:solidFill>
                  <a:srgbClr val="CC00CC"/>
                </a:solidFill>
                <a:latin typeface="Impact" pitchFamily="34" charset="0"/>
              </a:rPr>
              <a:t>з</a:t>
            </a:r>
            <a:r>
              <a:rPr lang="ru-RU" sz="4800" b="1" dirty="0">
                <a:solidFill>
                  <a:srgbClr val="CC00CC"/>
                </a:solidFill>
                <a:latin typeface="Impact" pitchFamily="34" charset="0"/>
              </a:rPr>
              <a:t> </a:t>
            </a:r>
            <a:r>
              <a:rPr lang="ru-RU" sz="4800" b="1" dirty="0" err="1">
                <a:solidFill>
                  <a:srgbClr val="CC00CC"/>
                </a:solidFill>
                <a:latin typeface="Impact" pitchFamily="34" charset="0"/>
              </a:rPr>
              <a:t>відповідними</a:t>
            </a:r>
            <a:r>
              <a:rPr lang="ru-RU" sz="4800" b="1" dirty="0">
                <a:solidFill>
                  <a:srgbClr val="CC00CC"/>
                </a:solidFill>
                <a:latin typeface="Impact" pitchFamily="34" charset="0"/>
              </a:rPr>
              <a:t> </a:t>
            </a:r>
            <a:r>
              <a:rPr lang="ru-RU" sz="4800" b="1" dirty="0" err="1">
                <a:solidFill>
                  <a:srgbClr val="CC00CC"/>
                </a:solidFill>
                <a:latin typeface="Impact" pitchFamily="34" charset="0"/>
              </a:rPr>
              <a:t>металами</a:t>
            </a:r>
            <a:r>
              <a:rPr lang="ru-RU" sz="4800" b="1" dirty="0">
                <a:solidFill>
                  <a:srgbClr val="CC00CC"/>
                </a:solidFill>
                <a:latin typeface="Impact" pitchFamily="34" charset="0"/>
              </a:rPr>
              <a:t>, </a:t>
            </a:r>
            <a:r>
              <a:rPr lang="ru-RU" sz="4800" b="1" dirty="0" err="1">
                <a:solidFill>
                  <a:srgbClr val="CC00CC"/>
                </a:solidFill>
                <a:latin typeface="Impact" pitchFamily="34" charset="0"/>
              </a:rPr>
              <a:t>або</a:t>
            </a:r>
            <a:r>
              <a:rPr lang="ru-RU" sz="4800" b="1" dirty="0">
                <a:solidFill>
                  <a:srgbClr val="CC00CC"/>
                </a:solidFill>
                <a:latin typeface="Impact" pitchFamily="34" charset="0"/>
              </a:rPr>
              <a:t> </a:t>
            </a:r>
            <a:r>
              <a:rPr lang="ru-RU" sz="4800" b="1" dirty="0" err="1">
                <a:solidFill>
                  <a:srgbClr val="CC00CC"/>
                </a:solidFill>
                <a:latin typeface="Impact" pitchFamily="34" charset="0"/>
              </a:rPr>
              <a:t>їх</a:t>
            </a:r>
            <a:r>
              <a:rPr lang="ru-RU" sz="4800" b="1" dirty="0">
                <a:solidFill>
                  <a:srgbClr val="CC00CC"/>
                </a:solidFill>
                <a:latin typeface="Impact" pitchFamily="34" charset="0"/>
              </a:rPr>
              <a:t> оксидами та </a:t>
            </a:r>
            <a:r>
              <a:rPr lang="ru-RU" sz="4800" b="1" dirty="0" err="1">
                <a:solidFill>
                  <a:srgbClr val="CC00CC"/>
                </a:solidFill>
                <a:latin typeface="Impact" pitchFamily="34" charset="0"/>
              </a:rPr>
              <a:t>гідроксидами</a:t>
            </a:r>
            <a:r>
              <a:rPr lang="ru-RU" sz="4800" b="1" dirty="0">
                <a:solidFill>
                  <a:srgbClr val="CC00CC"/>
                </a:solidFill>
                <a:latin typeface="Impact" pitchFamily="34" charset="0"/>
              </a:rPr>
              <a:t>. </a:t>
            </a:r>
          </a:p>
        </p:txBody>
      </p:sp>
    </p:spTree>
  </p:cSld>
  <p:clrMapOvr>
    <a:masterClrMapping/>
  </p:clrMapOvr>
  <p:transition advTm="11703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857760"/>
            <a:ext cx="8043890" cy="2000240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latin typeface="Century Gothic" pitchFamily="34" charset="0"/>
              </a:rPr>
              <a:t>Нітрати</a:t>
            </a:r>
            <a:r>
              <a:rPr lang="ru-RU" b="1" dirty="0">
                <a:latin typeface="Century Gothic" pitchFamily="34" charset="0"/>
              </a:rPr>
              <a:t> </a:t>
            </a:r>
            <a:r>
              <a:rPr lang="ru-RU" b="1" dirty="0" err="1" smtClean="0">
                <a:latin typeface="Century Gothic" pitchFamily="34" charset="0"/>
              </a:rPr>
              <a:t>використовуються</a:t>
            </a:r>
            <a:r>
              <a:rPr lang="ru-RU" b="1" dirty="0" smtClean="0">
                <a:latin typeface="Century Gothic" pitchFamily="34" charset="0"/>
              </a:rPr>
              <a:t> </a:t>
            </a:r>
            <a:r>
              <a:rPr lang="ru-RU" b="1" dirty="0">
                <a:latin typeface="Century Gothic" pitchFamily="34" charset="0"/>
              </a:rPr>
              <a:t>в </a:t>
            </a:r>
            <a:r>
              <a:rPr lang="ru-RU" b="1" dirty="0" err="1">
                <a:latin typeface="Century Gothic" pitchFamily="34" charset="0"/>
              </a:rPr>
              <a:t>якості</a:t>
            </a:r>
            <a:r>
              <a:rPr lang="ru-RU" b="1" dirty="0">
                <a:latin typeface="Century Gothic" pitchFamily="34" charset="0"/>
              </a:rPr>
              <a:t> </a:t>
            </a:r>
            <a:r>
              <a:rPr lang="ru-RU" b="1" dirty="0" err="1">
                <a:latin typeface="Century Gothic" pitchFamily="34" charset="0"/>
              </a:rPr>
              <a:t>мінеральних</a:t>
            </a:r>
            <a:r>
              <a:rPr lang="ru-RU" b="1" dirty="0">
                <a:latin typeface="Century Gothic" pitchFamily="34" charset="0"/>
              </a:rPr>
              <a:t> </a:t>
            </a:r>
            <a:r>
              <a:rPr lang="ru-RU" b="1" dirty="0" err="1">
                <a:latin typeface="Century Gothic" pitchFamily="34" charset="0"/>
              </a:rPr>
              <a:t>азотних</a:t>
            </a:r>
            <a:r>
              <a:rPr lang="ru-RU" b="1" dirty="0">
                <a:latin typeface="Century Gothic" pitchFamily="34" charset="0"/>
              </a:rPr>
              <a:t> добрив. </a:t>
            </a:r>
          </a:p>
        </p:txBody>
      </p:sp>
    </p:spTree>
  </p:cSld>
  <p:clrMapOvr>
    <a:masterClrMapping/>
  </p:clrMapOvr>
  <p:transition advTm="4391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258204" cy="308292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Харчова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промисловість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також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використовує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нітрати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нітрити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як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консерванти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підсилювачі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кольору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advTm="943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969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494</Words>
  <Application>Microsoft Office PowerPoint</Application>
  <PresentationFormat>Экран (4:3)</PresentationFormat>
  <Paragraphs>28</Paragraphs>
  <Slides>41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Нітрати – токсичні речовини</vt:lpstr>
      <vt:lpstr>У всіх країнах широко застосовуються різні хімічні та природні сполуки з метою подовження строку зберігання продуктів, прискорення технології виробництва та поліпшення якості продуктів харчування. </vt:lpstr>
      <vt:lpstr>Слайд 3</vt:lpstr>
      <vt:lpstr>Ці сполуки називаються харчовими добавками.</vt:lpstr>
      <vt:lpstr>Нітрити та нітрати входять до складу харчових добавок. </vt:lpstr>
      <vt:lpstr>Нітрати— безбарвні кристалічні речовини, солі і ефіри азотної кислоти HNO3. Вони утворюються при взаємодії нітратної кислоти з відповідними металами, або їх оксидами та гідроксидами. </vt:lpstr>
      <vt:lpstr>Нітрати використовуються в якості мінеральних азотних добрив. </vt:lpstr>
      <vt:lpstr>Харчова промисловість також використовує нітрати та нітрити як консерванти і підсилювачі кольору.</vt:lpstr>
      <vt:lpstr>Слайд 9</vt:lpstr>
      <vt:lpstr>Слайд 10</vt:lpstr>
      <vt:lpstr>Продукти харчування містять велику кількість біологічно-активних речовин, які характеризують харчову цінність продуктів (білків, жирів, вуглеводів), а також різних хімічних забруднювачів: токсичні елементи, нітрати, нітрити, N-нітрозосполуки, мікотоксини, пестициди. </vt:lpstr>
      <vt:lpstr>Слайд 12</vt:lpstr>
      <vt:lpstr>Слайд 13</vt:lpstr>
      <vt:lpstr>Концентрація цих хімічних забруднювачів у продуктах може бути безпечною для людини та небезпечною.</vt:lpstr>
      <vt:lpstr>80 % нітратів надходять до організму людини з харчовими продуктами, в основному з рослинними.</vt:lpstr>
      <vt:lpstr>Самі по собі нітрати в рослинах присутні завжди, тому що вони представляють собою природне джерело азоту в будь-якому рослинному організмі. </vt:lpstr>
      <vt:lpstr>Слайд 17</vt:lpstr>
      <vt:lpstr>Нітрати асимілюються в різних частинах рослин. Цей процес відбувається в три етапи: </vt:lpstr>
      <vt:lpstr>1) надходження нітратів у рослинну клітину; 2) відновлення NO3‾ до NH4‾; 3) включення нітрогену у відновленій формі до складу амінокислот, з яких далі утворюються білкові сполуки.  </vt:lpstr>
      <vt:lpstr>Слайд 20</vt:lpstr>
      <vt:lpstr>Слайд 21</vt:lpstr>
      <vt:lpstr>Для людини досить безпечною добовою дозою нітратів є 150-200 мг. Для дорослої людини гранично допустима добова доза становить 500 мг, а 600 - є токсичною. </vt:lpstr>
      <vt:lpstr>Слайд 23</vt:lpstr>
      <vt:lpstr>Нітрити пов'язують гемоглобін крові, в результаті чого еритроцити втрачають здатність переносити кисень. Це порушує обмін речовин, дестабілізує нервову систему, послаблює захисні здібності організму. При регулярному їх надходженні організм втрачає йод.  </vt:lpstr>
      <vt:lpstr>Нітрити також сприяють виникненню пухлин шлунково-кишкового тракту і викликають розвиток шкідливих кишкових бактерій, які виробляють токсини, що може призвести до отруєння організму.  </vt:lpstr>
      <vt:lpstr>Слайд 26</vt:lpstr>
      <vt:lpstr>Слайд 27</vt:lpstr>
      <vt:lpstr>При підвищеному рівні нітратів знижується вміст вітамінів в їжі, що також негативно впливає на обмін речовин.  </vt:lpstr>
      <vt:lpstr>Нітритів у свіжих продуктах утримується не дуже багато.</vt:lpstr>
      <vt:lpstr>Слайд 30</vt:lpstr>
      <vt:lpstr>Їхня кількість зростає в процесі зберігання овочів і фруктів за певних умов, наприклад якщо зберігати биті, ушкоджені або брудні овочі в сирому приміщенні при кімнатній температурі. </vt:lpstr>
      <vt:lpstr>Таке середовище сприяє розмноженню мікроорганізмів, а заодно і збільшенню кількості нітритів.</vt:lpstr>
      <vt:lpstr>При здрібнюванні і перетиранні овочів нітрати теж починають активно відновлюватися в нітрити.</vt:lpstr>
      <vt:lpstr>Із цієї причини, на думку лікарів, відбувається отруєння дітей при годівлі дитячим харчуванням (пюре зі шпинату з морквяним соком і т.п.). </vt:lpstr>
      <vt:lpstr>Слайд 35</vt:lpstr>
      <vt:lpstr>Не тільки діти чутливі до нітратів, але й особи похилого віку, хворі на анемію, з захворюванням дихальної системи, хворобами серцево-судинної системи.</vt:lpstr>
      <vt:lpstr>Запобіжні засоби, до яких потрібно вдаватися, аби уникнути отруєння нітратами:</vt:lpstr>
      <vt:lpstr>1) дотримання правил агротехніки вирощування сільськогосподарських культур;</vt:lpstr>
      <vt:lpstr>2) споживання води, молока, що пройшли аналіз на вміст у них нітратів;</vt:lpstr>
      <vt:lpstr>3) обмежене споживання овочевих культур, що виросли у теплицях;</vt:lpstr>
      <vt:lpstr>4) дотримання рекомендацій щодо зменшення вмісту нітратів у процесі приготування овочевих страв.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Нітрати – токсичні речовини</dc:title>
  <dc:creator>User</dc:creator>
  <cp:lastModifiedBy>User</cp:lastModifiedBy>
  <cp:revision>46</cp:revision>
  <dcterms:created xsi:type="dcterms:W3CDTF">2011-01-15T18:02:58Z</dcterms:created>
  <dcterms:modified xsi:type="dcterms:W3CDTF">2011-01-16T08:32:50Z</dcterms:modified>
</cp:coreProperties>
</file>