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5" r:id="rId13"/>
    <p:sldId id="266" r:id="rId14"/>
    <p:sldId id="267" r:id="rId15"/>
    <p:sldId id="271" r:id="rId16"/>
    <p:sldId id="272" r:id="rId17"/>
    <p:sldId id="276" r:id="rId18"/>
    <p:sldId id="273" r:id="rId19"/>
    <p:sldId id="275" r:id="rId20"/>
    <p:sldId id="277" r:id="rId21"/>
    <p:sldId id="278" r:id="rId22"/>
    <p:sldId id="274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E42EB0-75F9-48F9-924C-8E925CF0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4870-8019-4A22-8E27-D47EACBA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DDED-765C-4C2E-9A00-0EC11B054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A6A3-A55B-4D0D-9659-DB883D158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302-EC05-4EEB-B5A6-4B8061CDE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5104-7056-484C-8C84-A8C61A8CC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6E42F6-0F8A-42E3-81E9-E9D37E79A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66E8-5537-454B-A03E-76E63A95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2C17-4BD5-4541-B2B6-0155F738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5DC1-59B9-4B4B-85D0-B5D411808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BA0F-C9A0-40FC-B80B-EAE1A96D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74CD86-E163-40FB-81FF-E28BAB1E7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2" r:id="rId2"/>
    <p:sldLayoutId id="2147483733" r:id="rId3"/>
    <p:sldLayoutId id="2147483734" r:id="rId4"/>
    <p:sldLayoutId id="2147483741" r:id="rId5"/>
    <p:sldLayoutId id="2147483742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wheel spokes="2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640763" cy="2273300"/>
          </a:xfrm>
        </p:spPr>
        <p:txBody>
          <a:bodyPr/>
          <a:lstStyle/>
          <a:p>
            <a:pPr eaLnBrk="1" hangingPunct="1"/>
            <a:r>
              <a:rPr lang="uk-UA" sz="12500" smtClean="0">
                <a:latin typeface="Monotype Corsiva" pitchFamily="66" charset="0"/>
              </a:rPr>
              <a:t>Прості числа</a:t>
            </a:r>
            <a:endParaRPr lang="ru-RU" sz="12500" smtClean="0">
              <a:latin typeface="Monotype Corsiva" pitchFamily="66" charset="0"/>
            </a:endParaRPr>
          </a:p>
        </p:txBody>
      </p:sp>
      <p:pic>
        <p:nvPicPr>
          <p:cNvPr id="2069" name="Picture 21" descr="fbhewjq43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7788"/>
            <a:ext cx="291623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435600" y="5657850"/>
            <a:ext cx="342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400"/>
              <a:t>Виконала:</a:t>
            </a:r>
          </a:p>
          <a:p>
            <a:pPr algn="r"/>
            <a:r>
              <a:rPr lang="uk-UA" sz="2400"/>
              <a:t> ліцеїстка ІІІ-І курсу</a:t>
            </a:r>
            <a:br>
              <a:rPr lang="uk-UA" sz="2400"/>
            </a:br>
            <a:r>
              <a:rPr lang="uk-UA" sz="2400"/>
              <a:t>Гринюк Ольга</a:t>
            </a:r>
            <a:endParaRPr lang="ru-RU" sz="240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t-table.narod.ru/olderfiles/1/tablicca_prostyz_chisel_do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ankolpakov.ru/wp-content/uploads/2012/02/%D0%A2%D0%B0%D0%B1%D0%BB%D0%B8%D1%86%D0%B0-%D0%BF%D1%80%D0%BE%D1%81%D1%82%D1%8B%D1%85-%D1%87%D0%B8%D1%81%D0%B5%D0%B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8931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 </a:t>
            </a:r>
            <a:r>
              <a:rPr lang="ru-RU" sz="2800"/>
              <a:t>У 1770 р. німецький математик Йоганн Генріх Ламберт опублікував таблицю найменших дільників чисел , не переважаючих 102000 і не діляться на 2, 3, 5. Вклавши в цю працю воістину колосальні зусилля, Ламберт гарантував безсмертя тому, хто доведе таблицю дільників до мільйона. На його заклик відгукнулися багато обчислювачів. </a:t>
            </a:r>
          </a:p>
        </p:txBody>
      </p:sp>
      <p:pic>
        <p:nvPicPr>
          <p:cNvPr id="15363" name="Picture 7" descr="AMPROD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3494088"/>
            <a:ext cx="3128962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 descr="http://www.nkj.ru/upload/img/2010/5_108/ur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89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404813"/>
            <a:ext cx="43561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У мисливців за </a:t>
            </a:r>
            <a:r>
              <a:rPr lang="ru-RU" sz="3200"/>
              <a:t>числами найбільше популярний Мерсенна. Вони названі на честь французького вченого Марена Марсенна, що зіграв у XVIII ст. Значну роль становлення європейської</a:t>
            </a:r>
            <a:r>
              <a:rPr lang="ru-RU"/>
              <a:t> науки. </a:t>
            </a:r>
          </a:p>
        </p:txBody>
      </p:sp>
      <p:pic>
        <p:nvPicPr>
          <p:cNvPr id="16387" name="Picture 6" descr="m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04813"/>
            <a:ext cx="43561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Деякі поданні про розподіл простих чисел мали вже стародавні греки. З доведення Евкліда випливає, наприклад, що вони не зібрані разом, а розкидані по всій числовій осі. Але як часто?</a:t>
            </a:r>
            <a:r>
              <a:rPr lang="ru-RU"/>
              <a:t> </a:t>
            </a:r>
          </a:p>
        </p:txBody>
      </p:sp>
      <p:pic>
        <p:nvPicPr>
          <p:cNvPr id="17411" name="Picture 9" descr="0002-001-Evklid-drevnegrecheskij-matematik-zhivshij-vo-vremja-pravlen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404813"/>
            <a:ext cx="50038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У 1845 р. французький математик Жозедо Бертран, досліджуючи таблицю простих чисел у проміжку від 1 до 6000000 виявив, що між числами n історія 2n - 2где n &gt;3, міститься принаймні одне просте число. Згодом ця властивість одержала назву постулата Бертрана, хоча самому Бертрану обґрунтувати його так і не вдалось.</a:t>
            </a:r>
            <a:r>
              <a:rPr lang="ru-RU"/>
              <a:t> </a:t>
            </a:r>
          </a:p>
        </p:txBody>
      </p:sp>
      <p:pic>
        <p:nvPicPr>
          <p:cNvPr id="18435" name="Picture 7" descr="img1968165_ZHozef_Bertran_frantsuzskiy_matematik_i_ekonom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latin typeface="Monotype Corsiva" pitchFamily="66" charset="0"/>
              </a:rPr>
              <a:t>Дії над натуральними числами </a:t>
            </a:r>
          </a:p>
        </p:txBody>
      </p:sp>
      <p:pic>
        <p:nvPicPr>
          <p:cNvPr id="19459" name="Picture 2" descr="http://klub-drug.ru/wp-content/uploads/2014/01/ma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6275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dist-tutor.info/file.php/436/ma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819525"/>
            <a:ext cx="3336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finam.info/images/982c3221-a040-490a-a8c1-a0e700f7ff55%28front.topic.big%29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5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www.yrok.net.ua/_ld/29/497260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24114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39975" y="2997200"/>
            <a:ext cx="682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latin typeface="Arial" charset="0"/>
              </a:rPr>
              <a:t/>
            </a:r>
            <a:br>
              <a:rPr lang="ru-RU" sz="1800">
                <a:latin typeface="Arial" charset="0"/>
              </a:rPr>
            </a:br>
            <a:r>
              <a:rPr lang="ru-RU" sz="1800">
                <a:latin typeface="Arial" charset="0"/>
              </a:rPr>
              <a:t>  </a:t>
            </a:r>
            <a:r>
              <a:rPr lang="ru-RU" sz="2800">
                <a:latin typeface="Arial" charset="0"/>
              </a:rPr>
              <a:t> </a:t>
            </a:r>
            <a:endParaRPr lang="ru-RU" sz="1800">
              <a:latin typeface="Arial" charset="0"/>
            </a:endParaRPr>
          </a:p>
        </p:txBody>
      </p:sp>
      <p:sp>
        <p:nvSpPr>
          <p:cNvPr id="20483" name="AutoShape 2" descr="http://www.testmath.com.ua/%28S%280aue35ndqol3cg55rgaryweu%29A%28AKgUYQ9mzwEkAAAAYmEwN2QzYjUtM2EzNy00ZjQ5LTgxYjQtMDQxNTVjNzM0NWIxrkBt87U5-Ju4Y_ancYtBwxvM6Uw1%29%29/Images/topic1/1_1.gif"/>
          <p:cNvSpPr>
            <a:spLocks noChangeAspect="1" noChangeArrowheads="1"/>
          </p:cNvSpPr>
          <p:nvPr/>
        </p:nvSpPr>
        <p:spPr bwMode="auto">
          <a:xfrm>
            <a:off x="155575" y="-1219200"/>
            <a:ext cx="971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3" descr="http://www.testmath.com.ua/%28S%280aue35ndqol3cg55rgaryweu%29A%28AKgUYQ9mzwEkAAAAYmEwN2QzYjUtM2EzNy00ZjQ5LTgxYjQtMDQxNTVjNzM0NWIxrkBt87U5-Ju4Y_ancYtBwxvM6Uw1%29%29/Images/topic1/1_2.gif"/>
          <p:cNvSpPr>
            <a:spLocks noChangeAspect="1" noChangeArrowheads="1"/>
          </p:cNvSpPr>
          <p:nvPr/>
        </p:nvSpPr>
        <p:spPr bwMode="auto">
          <a:xfrm>
            <a:off x="155575" y="1068388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-171450"/>
            <a:ext cx="9144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800">
                <a:latin typeface="Arial" charset="0"/>
              </a:rPr>
              <a:t>  </a:t>
            </a:r>
            <a:r>
              <a:rPr lang="ru-RU" sz="4200">
                <a:latin typeface="Arial" charset="0"/>
              </a:rPr>
              <a:t> </a:t>
            </a:r>
            <a:endParaRPr lang="ru-RU" sz="1800">
              <a:latin typeface="Arial" charset="0"/>
            </a:endParaRPr>
          </a:p>
          <a:p>
            <a:pPr eaLnBrk="0" hangingPunct="0"/>
            <a:endParaRPr lang="ru-RU" sz="5400">
              <a:latin typeface="Arial" charset="0"/>
            </a:endParaRPr>
          </a:p>
          <a:p>
            <a:pPr eaLnBrk="0" hangingPunct="0"/>
            <a:r>
              <a:rPr lang="ru-RU" sz="5400">
                <a:latin typeface="Arial" charset="0"/>
              </a:rPr>
              <a:t>а + b = b + а </a:t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(а + b) + с = а + (b + с)</a:t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а + 0 = 0 + а = а</a:t>
            </a:r>
          </a:p>
          <a:p>
            <a:pPr eaLnBrk="0" hangingPunct="0"/>
            <a:endParaRPr lang="ru-RU" sz="18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0486" name="AutoShape 5" descr="http://www.testmath.com.ua/%28S%280aue35ndqol3cg55rgaryweu%29A%28AKgUYQ9mzwEkAAAAYmEwN2QzYjUtM2EzNy00ZjQ5LTgxYjQtMDQxNTVjNzM0NWIxrkBt87U5-Ju4Y_ancYtBwxvM6Uw1%29%29/Images/topic1/1_1.gif"/>
          <p:cNvSpPr>
            <a:spLocks noChangeAspect="1" noChangeArrowheads="1"/>
          </p:cNvSpPr>
          <p:nvPr/>
        </p:nvSpPr>
        <p:spPr bwMode="auto">
          <a:xfrm>
            <a:off x="2339975" y="3933825"/>
            <a:ext cx="971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4" name="AutoShape 6" descr="http://www.testmath.com.ua/%28S%280aue35ndqol3cg55rgaryweu%29A%28AKgUYQ9mzwEkAAAAYmEwN2QzYjUtM2EzNy00ZjQ5LTgxYjQtMDQxNTVjNzM0NWIxrkBt87U5-Ju4Y_ancYtBwxvM6Uw1%29%29/Images/topic1/1_2.gif"/>
          <p:cNvSpPr>
            <a:spLocks noChangeAspect="1" noChangeArrowheads="1"/>
          </p:cNvSpPr>
          <p:nvPr/>
        </p:nvSpPr>
        <p:spPr bwMode="auto">
          <a:xfrm>
            <a:off x="250825" y="0"/>
            <a:ext cx="7489825" cy="2159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4800" dirty="0">
                <a:latin typeface="Arial" charset="0"/>
              </a:rPr>
              <a:t>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Додавання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AutoShape 8" descr="http://www.testmath.com.ua/%28S%280aue35ndqol3cg55rgaryweu%29A%28AKgUYQ9mzwEkAAAAYmEwN2QzYjUtM2EzNy00ZjQ5LTgxYjQtMDQxNTVjNzM0NWIxrkBt87U5-Ju4Y_ancYtBwxvM6Uw1%29%29/Images/topic1/1_1.gif"/>
          <p:cNvSpPr>
            <a:spLocks noChangeAspect="1" noChangeArrowheads="1"/>
          </p:cNvSpPr>
          <p:nvPr/>
        </p:nvSpPr>
        <p:spPr bwMode="auto">
          <a:xfrm>
            <a:off x="155575" y="-319088"/>
            <a:ext cx="97155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10" descr="http://www.testmath.com.ua/%28S%280aue35ndqol3cg55rgaryweu%29A%28AKgUYQ9mzwEkAAAAYmEwN2QzYjUtM2EzNy00ZjQ5LTgxYjQtMDQxNTVjNzM0NWIxrkBt87U5-Ju4Y_ancYtBwxvM6Uw1%29%29/Images/topic1/1_1.gif"/>
          <p:cNvSpPr>
            <a:spLocks noChangeAspect="1" noChangeArrowheads="1"/>
          </p:cNvSpPr>
          <p:nvPr/>
        </p:nvSpPr>
        <p:spPr bwMode="auto">
          <a:xfrm>
            <a:off x="155575" y="-319088"/>
            <a:ext cx="97155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0" name="Picture 12" descr="http://t2.gstatic.com/images?q=tbn:ANd9GcRm4ohhUG-X5uSfDokv54FqgncSv7W1tJTHUHXtZd_4Q-uJMLtG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916363"/>
            <a:ext cx="39243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 descr="http://www.roditeli.ua/uploads/m_pages/7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76237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adacha.uanet.biz/uploads/e8/c4/e8c4999af44640aaf65d948a542ba4e5/dodavan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1196975"/>
            <a:ext cx="76136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latin typeface="Arial" charset="0"/>
              </a:rPr>
              <a:t>Віднімання – операція, </a:t>
            </a:r>
            <a:r>
              <a:rPr lang="ru-RU" sz="2400">
                <a:latin typeface="Arial" charset="0"/>
              </a:rPr>
              <a:t>обернена до додавання.</a:t>
            </a:r>
            <a:r>
              <a:rPr lang="ru-RU" sz="5400">
                <a:latin typeface="Arial" charset="0"/>
              </a:rPr>
              <a:t/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(а + b) – с = (а - с) + b</a:t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а – (b + с) = (а - b) – с</a:t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а + (b – с) = (а + b) – с</a:t>
            </a:r>
            <a:br>
              <a:rPr lang="ru-RU" sz="5400">
                <a:latin typeface="Arial" charset="0"/>
              </a:rPr>
            </a:br>
            <a:r>
              <a:rPr lang="ru-RU" sz="5400">
                <a:latin typeface="Arial" charset="0"/>
              </a:rPr>
              <a:t>а – (b - с) = а – b + с</a:t>
            </a:r>
          </a:p>
          <a:p>
            <a:pPr eaLnBrk="0" hangingPunct="0"/>
            <a:endParaRPr lang="ru-RU" sz="1800">
              <a:latin typeface="Arial" charset="0"/>
            </a:endParaRPr>
          </a:p>
          <a:p>
            <a:pPr eaLnBrk="0" hangingPunct="0"/>
            <a:r>
              <a:rPr lang="ru-RU" sz="1800">
                <a:latin typeface="Arial" charset="0"/>
              </a:rPr>
              <a:t>  </a:t>
            </a:r>
            <a:r>
              <a:rPr lang="ru-RU" sz="3000">
                <a:latin typeface="Arial" charset="0"/>
              </a:rPr>
              <a:t> </a:t>
            </a:r>
            <a:endParaRPr lang="ru-RU" sz="1800">
              <a:latin typeface="Arial" charset="0"/>
            </a:endParaRPr>
          </a:p>
        </p:txBody>
      </p:sp>
      <p:sp>
        <p:nvSpPr>
          <p:cNvPr id="22531" name="AutoShape 2" descr="http://www.testmath.com.ua/%28S%280aue35ndqol3cg55rgaryweu%29A%28AKgUYQ9mzwEkAAAAYmEwN2QzYjUtM2EzNy00ZjQ5LTgxYjQtMDQxNTVjNzM0NWIxrkBt87U5-Ju4Y_ancYtBwxvM6Uw1%29%29/Images/topic1/1_3.gif"/>
          <p:cNvSpPr>
            <a:spLocks noChangeAspect="1" noChangeArrowheads="1"/>
          </p:cNvSpPr>
          <p:nvPr/>
        </p:nvSpPr>
        <p:spPr bwMode="auto">
          <a:xfrm>
            <a:off x="155575" y="-1463675"/>
            <a:ext cx="2847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3" descr="http://www.testmath.com.ua/%28S%280aue35ndqol3cg55rgaryweu%29A%28AKgUYQ9mzwEkAAAAYmEwN2QzYjUtM2EzNy00ZjQ5LTgxYjQtMDQxNTVjNzM0NWIxrkBt87U5-Ju4Y_ancYtBwxvM6Uw1%29%29/Images/topic1/1_4.gif"/>
          <p:cNvSpPr>
            <a:spLocks noChangeAspect="1" noChangeArrowheads="1"/>
          </p:cNvSpPr>
          <p:nvPr/>
        </p:nvSpPr>
        <p:spPr bwMode="auto">
          <a:xfrm>
            <a:off x="155575" y="1557338"/>
            <a:ext cx="2085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0"/>
            <a:ext cx="58324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Віднімання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22534" name="Picture 5" descr="http://shkola.ostriv.in.ua/images/publications/4/5309/1310976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4292600"/>
            <a:ext cx="26860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adacha.uanet.biz/uploads/a2/8c/a28c64e03d012a3786af5125c9247e0a/vidniman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-252413" y="404813"/>
            <a:ext cx="9396413" cy="3657600"/>
          </a:xfrm>
        </p:spPr>
        <p:txBody>
          <a:bodyPr/>
          <a:lstStyle/>
          <a:p>
            <a:pPr eaLnBrk="1" hangingPunct="1"/>
            <a:r>
              <a:rPr lang="ru-RU" smtClean="0"/>
              <a:t>Натуральні числа 1,2,3,… - це числа, що використовуються для рахування предметів або для вказування порядкового номера того чи іншого предмета серед однорідних предметів. Будь-яке натуральне число можна записати за допомогою десяти арабських цифр: 0, 1, 2, 3, 4, 5, 6, 7, 8, 9. </a:t>
            </a:r>
          </a:p>
        </p:txBody>
      </p:sp>
      <p:pic>
        <p:nvPicPr>
          <p:cNvPr id="6147" name="Picture 2" descr="http://t1.gstatic.com/images?q=tbn:ANd9GcTduENWoR1pN93FuXPv7MmmGcvA_O94BVU8W2nTEO-wXOigC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39957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yak-prosto.com/images/5/5/yak-perevesti-naturalni-chisla-v-zn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13100"/>
            <a:ext cx="51482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Множення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eaLnBrk="0" hangingPunct="0">
              <a:defRPr/>
            </a:pPr>
            <a:r>
              <a:rPr lang="ru-RU" dirty="0">
                <a:latin typeface="Arial" charset="0"/>
              </a:rPr>
              <a:t>а ∙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=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∙ </a:t>
            </a:r>
            <a:r>
              <a:rPr lang="ru-RU" dirty="0" err="1">
                <a:latin typeface="Arial" charset="0"/>
              </a:rPr>
              <a:t>а</a:t>
            </a:r>
            <a:r>
              <a:rPr lang="ru-RU" dirty="0">
                <a:latin typeface="Arial" charset="0"/>
              </a:rPr>
              <a:t> </a:t>
            </a:r>
            <a:br>
              <a:rPr lang="ru-RU" dirty="0">
                <a:latin typeface="Arial" charset="0"/>
              </a:rPr>
            </a:br>
            <a:r>
              <a:rPr lang="ru-RU" dirty="0" err="1">
                <a:latin typeface="Arial" charset="0"/>
              </a:rPr>
              <a:t>а</a:t>
            </a:r>
            <a:r>
              <a:rPr lang="ru-RU" dirty="0">
                <a:latin typeface="Arial" charset="0"/>
              </a:rPr>
              <a:t> ∙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∙ с = а ∙ (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∙ с)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(а +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) ∙ </a:t>
            </a:r>
            <a:r>
              <a:rPr lang="ru-RU" dirty="0" err="1">
                <a:latin typeface="Arial" charset="0"/>
              </a:rPr>
              <a:t>с=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а</a:t>
            </a:r>
            <a:r>
              <a:rPr lang="ru-RU" dirty="0">
                <a:latin typeface="Arial" charset="0"/>
              </a:rPr>
              <a:t> ∙ с +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∙ </a:t>
            </a:r>
            <a:r>
              <a:rPr lang="ru-RU" dirty="0" err="1">
                <a:latin typeface="Arial" charset="0"/>
              </a:rPr>
              <a:t>с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(а –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) ∙ с = а ∙ с – </a:t>
            </a:r>
            <a:r>
              <a:rPr lang="ru-RU" dirty="0" err="1">
                <a:latin typeface="Arial" charset="0"/>
              </a:rPr>
              <a:t>b</a:t>
            </a:r>
            <a:r>
              <a:rPr lang="ru-RU" dirty="0">
                <a:latin typeface="Arial" charset="0"/>
              </a:rPr>
              <a:t> ∙ </a:t>
            </a:r>
            <a:r>
              <a:rPr lang="ru-RU" dirty="0" err="1">
                <a:latin typeface="Arial" charset="0"/>
              </a:rPr>
              <a:t>с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а ∙ 1 = 1 ∙ а = </a:t>
            </a:r>
            <a:r>
              <a:rPr lang="ru-RU" dirty="0" err="1">
                <a:latin typeface="Arial" charset="0"/>
              </a:rPr>
              <a:t>а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err="1">
                <a:latin typeface="Arial" charset="0"/>
              </a:rPr>
              <a:t>а</a:t>
            </a:r>
            <a:r>
              <a:rPr lang="ru-RU" dirty="0">
                <a:latin typeface="Arial" charset="0"/>
              </a:rPr>
              <a:t> ∙ 0 = 0 ∙ а = 0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0 ∙ 0 = 0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1 ∙ 1 = 1 </a:t>
            </a:r>
          </a:p>
        </p:txBody>
      </p:sp>
      <p:sp>
        <p:nvSpPr>
          <p:cNvPr id="24579" name="AutoShape 2" descr="http://www.testmath.com.ua/%28S%280aue35ndqol3cg55rgaryweu%29A%28AKgUYQ9mzwEkAAAAYmEwN2QzYjUtM2EzNy00ZjQ5LTgxYjQtMDQxNTVjNzM0NWIxrkBt87U5-Ju4Y_ancYtBwxvM6Uw1%29%29/Images/topic1/1_5.gif"/>
          <p:cNvSpPr>
            <a:spLocks noChangeAspect="1" noChangeArrowheads="1"/>
          </p:cNvSpPr>
          <p:nvPr/>
        </p:nvSpPr>
        <p:spPr bwMode="auto">
          <a:xfrm>
            <a:off x="155575" y="-1235075"/>
            <a:ext cx="1571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AutoShape 3" descr="http://www.testmath.com.ua/%28S%280aue35ndqol3cg55rgaryweu%29A%28AKgUYQ9mzwEkAAAAYmEwN2QzYjUtM2EzNy00ZjQ5LTgxYjQtMDQxNTVjNzM0NWIxrkBt87U5-Ju4Y_ancYtBwxvM6Uw1%29%29/Images/topic1/1_6.gif"/>
          <p:cNvSpPr>
            <a:spLocks noChangeAspect="1" noChangeArrowheads="1"/>
          </p:cNvSpPr>
          <p:nvPr/>
        </p:nvSpPr>
        <p:spPr bwMode="auto">
          <a:xfrm>
            <a:off x="155575" y="-960438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1" name="Picture 5" descr="http://andreyka.com.ua/uploads/posts/2012-04/1335469080_ma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196975"/>
            <a:ext cx="32035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http://www.roditeli.ua/uploads/m_pages/7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adacha.uanet.biz/uploads/7f/68/7f689b6da53a8890c056b6be1641fca9/mnozhen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www.testmath.com.ua/%28S%280aue35ndqol3cg55rgaryweu%29A%28AKgUYQ9mzwEkAAAAYmEwN2QzYjUtM2EzNy00ZjQ5LTgxYjQtMDQxNTVjNzM0NWIxrkBt87U5-Ju4Y_ancYtBwxvM6Uw1%29%29/Images/topic1/1_6.gif"/>
          <p:cNvSpPr>
            <a:spLocks noChangeAspect="1" noChangeArrowheads="1"/>
          </p:cNvSpPr>
          <p:nvPr/>
        </p:nvSpPr>
        <p:spPr bwMode="auto">
          <a:xfrm>
            <a:off x="155575" y="-250825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4" descr="http://www.testmath.com.ua/%28S%280aue35ndqol3cg55rgaryweu%29A%28AKgUYQ9mzwEkAAAAYmEwN2QzYjUtM2EzNy00ZjQ5LTgxYjQtMDQxNTVjNzM0NWIxrkBt87U5-Ju4Y_ancYtBwxvM6Uw1%29%29/Images/topic1/1_6.gif"/>
          <p:cNvSpPr>
            <a:spLocks noChangeAspect="1" noChangeArrowheads="1"/>
          </p:cNvSpPr>
          <p:nvPr/>
        </p:nvSpPr>
        <p:spPr bwMode="auto">
          <a:xfrm>
            <a:off x="155575" y="-250825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133475"/>
            <a:ext cx="83883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Arial" charset="0"/>
              </a:rPr>
              <a:t>Ділення – операція, обернена до множення.</a:t>
            </a:r>
            <a:r>
              <a:rPr lang="ru-RU" sz="4000">
                <a:latin typeface="Arial" charset="0"/>
              </a:rPr>
              <a:t/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Якщо b ∙ с = а, то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а : 1 = a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a : a = 1, a ≠ 0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0 : a = 0, a ≠ 0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  </a:t>
            </a:r>
          </a:p>
          <a:p>
            <a:pPr eaLnBrk="0" hangingPunct="0"/>
            <a:r>
              <a:rPr lang="ru-RU" sz="4000">
                <a:latin typeface="Arial" charset="0"/>
              </a:rPr>
              <a:t>(а ∙ b) : c = (a :c) ∙ b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(а ∙ b) : c = (b :c) ∙ a</a:t>
            </a:r>
            <a:br>
              <a:rPr lang="ru-RU" sz="4000">
                <a:latin typeface="Arial" charset="0"/>
              </a:rPr>
            </a:br>
            <a:r>
              <a:rPr lang="ru-RU" sz="4000">
                <a:latin typeface="Arial" charset="0"/>
              </a:rPr>
              <a:t>(a ∙ b) : c = a : (b ∙ c)</a:t>
            </a:r>
            <a:r>
              <a:rPr lang="ru-RU" sz="1800">
                <a:latin typeface="Arial" charset="0"/>
              </a:rPr>
              <a:t/>
            </a:r>
            <a:br>
              <a:rPr lang="ru-RU" sz="1800">
                <a:latin typeface="Arial" charset="0"/>
              </a:rPr>
            </a:br>
            <a:endParaRPr lang="ru-RU" sz="1800">
              <a:latin typeface="Arial" charset="0"/>
            </a:endParaRPr>
          </a:p>
        </p:txBody>
      </p:sp>
      <p:sp>
        <p:nvSpPr>
          <p:cNvPr id="26629" name="AutoShape 6" descr="http://www.testmath.com.ua/%28S%280aue35ndqol3cg55rgaryweu%29A%28AKgUYQ9mzwEkAAAAYmEwN2QzYjUtM2EzNy00ZjQ5LTgxYjQtMDQxNTVjNzM0NWIxrkBt87U5-Ju4Y_ancYtBwxvM6Uw1%29%29/Images/topic1/1_8.gif"/>
          <p:cNvSpPr>
            <a:spLocks noChangeAspect="1" noChangeArrowheads="1"/>
          </p:cNvSpPr>
          <p:nvPr/>
        </p:nvSpPr>
        <p:spPr bwMode="auto">
          <a:xfrm>
            <a:off x="155575" y="-1722438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AutoShape 7" descr="http://www.testmath.com.ua/%28S%280aue35ndqol3cg55rgaryweu%29A%28AKgUYQ9mzwEkAAAAYmEwN2QzYjUtM2EzNy00ZjQ5LTgxYjQtMDQxNTVjNzM0NWIxrkBt87U5-Ju4Y_ancYtBwxvM6Uw1%29%29/Images/topic1/1_9.gif"/>
          <p:cNvSpPr>
            <a:spLocks noChangeAspect="1" noChangeArrowheads="1"/>
          </p:cNvSpPr>
          <p:nvPr/>
        </p:nvSpPr>
        <p:spPr bwMode="auto">
          <a:xfrm>
            <a:off x="155575" y="-349250"/>
            <a:ext cx="2238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AutoShape 8" descr="http://www.testmath.com.ua/%28S%280aue35ndqol3cg55rgaryweu%29A%28AKgUYQ9mzwEkAAAAYmEwN2QzYjUtM2EzNy00ZjQ5LTgxYjQtMDQxNTVjNzM0NWIxrkBt87U5-Ju4Y_ancYtBwxvM6Uw1%29%29/Images/topic1/1_10.gif"/>
          <p:cNvSpPr>
            <a:spLocks noChangeAspect="1" noChangeArrowheads="1"/>
          </p:cNvSpPr>
          <p:nvPr/>
        </p:nvSpPr>
        <p:spPr bwMode="auto">
          <a:xfrm>
            <a:off x="155575" y="1298575"/>
            <a:ext cx="3533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4438" y="0"/>
            <a:ext cx="39973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Ділення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33" name="Picture 12" descr="http://fotoshops.org/uploads/taginator/Dec-2012/ramki-na-temu-ma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1700213"/>
            <a:ext cx="4699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adacha.uanet.biz/uploads/ea/f5/eaf596c9c0e7587f0807176447db84fe/dilen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hkola.ostriv.in.ua/images/publications/4/13783/1352195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17800"/>
            <a:ext cx="38814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00113" y="0"/>
            <a:ext cx="70564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</a:p>
          <a:p>
            <a:pPr algn="ctr">
              <a:defRPr/>
            </a:pPr>
            <a:r>
              <a:rPr lang="uk-U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увагу!!!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7667625" y="3933825"/>
            <a:ext cx="1152525" cy="2735263"/>
          </a:xfrm>
          <a:prstGeom prst="can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6084888" y="4797425"/>
            <a:ext cx="1511300" cy="1871663"/>
          </a:xfrm>
          <a:prstGeom prst="cub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0023 L -0.60243 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5 0.01064 L -0.67725 0.01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atin typeface="Monotype Corsiva" pitchFamily="66" charset="0"/>
              </a:rPr>
              <a:t>Число 0 не </a:t>
            </a:r>
            <a:r>
              <a:rPr lang="ru-RU" sz="8000" b="1" dirty="0" err="1" smtClean="0">
                <a:latin typeface="Monotype Corsiva" pitchFamily="66" charset="0"/>
              </a:rPr>
              <a:t>є</a:t>
            </a:r>
            <a:r>
              <a:rPr lang="ru-RU" sz="8000" b="1" dirty="0" smtClean="0">
                <a:latin typeface="Monotype Corsiva" pitchFamily="66" charset="0"/>
              </a:rPr>
              <a:t> </a:t>
            </a:r>
            <a:r>
              <a:rPr lang="ru-RU" sz="8000" b="1" dirty="0" err="1" smtClean="0">
                <a:latin typeface="Monotype Corsiva" pitchFamily="66" charset="0"/>
              </a:rPr>
              <a:t>натуральним</a:t>
            </a:r>
            <a:r>
              <a:rPr lang="ru-RU" sz="8000" b="1" dirty="0" smtClean="0">
                <a:latin typeface="Monotype Corsiva" pitchFamily="66" charset="0"/>
              </a:rPr>
              <a:t> числом!!!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2" descr="https://encrypted-tbn0.gstatic.com/images?q=tbn:ANd9GcT-p92xQ9pEzOQ8DCpm55WD1d-eqz4HANPbyPaRgbxOQiq8Bpbn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562225"/>
            <a:ext cx="3238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27313" y="2420938"/>
            <a:ext cx="3600450" cy="4437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55875" y="2492375"/>
            <a:ext cx="3529013" cy="4365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8527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Кожне натуральне число, більше одиниці поділяється принаймні на два числа: на 1 і на саме себе. Якщо ні на яке інше натуральне число воно націло не  ділиться, називається простим, а якщо у нього є ще якісь цілі дільники, то складовим. Одиничка ж не вважається ні простим числом, ні складеним. </a:t>
            </a:r>
          </a:p>
        </p:txBody>
      </p:sp>
      <p:pic>
        <p:nvPicPr>
          <p:cNvPr id="8195" name="Picture 9" descr="spb_b_159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141663"/>
            <a:ext cx="33480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1825"/>
            <a:ext cx="31321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b74185f13d04e72973e5d91bf2e5b536_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30718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 Невелику «колекцію» простих чисел нам допоможе скласти старовинний спосіб, придуманий ще в 3 столітті до нашої ери Эратосфеном Киренским, зберігачем знаменитої Олександрійської бібліотеки</a:t>
            </a:r>
            <a:r>
              <a:rPr lang="ru-RU"/>
              <a:t> </a:t>
            </a:r>
          </a:p>
        </p:txBody>
      </p:sp>
      <p:pic>
        <p:nvPicPr>
          <p:cNvPr id="9219" name="Picture 12" descr="4722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930525"/>
            <a:ext cx="39957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0b20fd17701d8d602e1bf4433e922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4813"/>
            <a:ext cx="320357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8446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</a:t>
            </a:r>
            <a:r>
              <a:rPr lang="ru-RU" sz="2400"/>
              <a:t>Випишемо кілька поспіль йдуть чисел, починаючи з 2.Двойку відберемо в свою колекцію, а інші числа, кратні 2,закреслимо. Найближчим не закресленим числом буде 3.Возьмем в колекцію і його , а всі інші числа кратні 3, закреслимо. При цьому виявиться, що деякі числа вже були викреслені раніше, як, наприклад, 6, 12 та інші. Наступне найменше не закреслене число-це 5.Берем п'ятірку, а інші числа, кратні 5, закреслюємо. Повторюючи цю процедуру знову і знову, ми зрештою доможемося того, що не закресленими залишаться одні лише прості числа - вони немов просіялись крізь решето. Тому такий спосіб і отримав назву «решето Ератосфена».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Решето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Ератосфена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ormal_wallpaper_animals_full_hd_%201920x1080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2924175"/>
            <a:ext cx="6121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 Чи можна, вторячи поетові, сказати, що простих чисел стільки «скільки зірок на небі, скільки риб у воді»? Відповідь знаходиться у дев'ятій книзі знаменитих творів Евкліда. Двадцята теорема в цій книзі стверджує: «Перше простих чисел існує більше будь-якого зазначеного числа їх». </a:t>
            </a:r>
          </a:p>
        </p:txBody>
      </p:sp>
      <p:pic>
        <p:nvPicPr>
          <p:cNvPr id="11268" name="Picture 6" descr="0c2be1f37107589cd4bebf63feb113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52435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471613"/>
            <a:ext cx="9144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Припустимо ,що існує якесь найбільше просте число p. Тоді перемножимо всі прості числа, починаючи з 2 і закінчуючи p , і збільшимо отримане твірне на одиницю: 2*3*5*7*.....P+1=М. Якщо число М складене , то воно повинно мати принаймні 1 простий дільник . Але цим дільником не може бути ні одне з простих чисел 2, 3, 5, 7...P, оскільки при поділі М на кожне з них отримуємо в залишку 1. Отже, число М або саме просте, або ділиться на просте число більше P . Значить припущення, що існує найбільше просте число P , невірно і безліч простих чисел нескінченно.</a:t>
            </a:r>
            <a:r>
              <a:rPr lang="ru-RU"/>
              <a:t> 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latin typeface="Monotype Corsiva" pitchFamily="66" charset="0"/>
              </a:rPr>
              <a:t> </a:t>
            </a:r>
            <a:r>
              <a:rPr lang="ru-RU" sz="7200">
                <a:latin typeface="Monotype Corsiva" pitchFamily="66" charset="0"/>
              </a:rPr>
              <a:t>Ось доказ цієї теореми!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47813" y="12684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-180975" y="620713"/>
            <a:ext cx="47879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Першу відому нам таблицю простих чисел склав італійський математик П'єтро Антоніо Катальді в 1603 р. Вона охоплювала всі прості числа від 2 до 743. </a:t>
            </a:r>
          </a:p>
        </p:txBody>
      </p:sp>
      <p:pic>
        <p:nvPicPr>
          <p:cNvPr id="13316" name="Picture 8" descr="02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300</TotalTime>
  <Words>701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Comic Sans MS</vt:lpstr>
      <vt:lpstr>Arial</vt:lpstr>
      <vt:lpstr>Trebuchet MS</vt:lpstr>
      <vt:lpstr>Georgia</vt:lpstr>
      <vt:lpstr>Wingdings 2</vt:lpstr>
      <vt:lpstr>Calibri</vt:lpstr>
      <vt:lpstr>Monotype Corsiva</vt:lpstr>
      <vt:lpstr>Городская</vt:lpstr>
      <vt:lpstr>Прості числа</vt:lpstr>
      <vt:lpstr>Слайд 2</vt:lpstr>
      <vt:lpstr>Число 0 не є натуральним числом!!! </vt:lpstr>
      <vt:lpstr>Кожне натуральне число, більше одиниці поділяється принаймні на два числа: на 1 і на саме себе. Якщо ні на яке інше натуральне число воно націло не  ділиться, називається простим, а якщо у нього є ще якісь цілі дільники, то складовим. Одиничка ж не вважається ні простим числом, ні складеним.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сом</dc:creator>
  <cp:lastModifiedBy>User</cp:lastModifiedBy>
  <cp:revision>19</cp:revision>
  <dcterms:created xsi:type="dcterms:W3CDTF">2005-12-03T10:22:21Z</dcterms:created>
  <dcterms:modified xsi:type="dcterms:W3CDTF">2014-04-21T21:30:44Z</dcterms:modified>
</cp:coreProperties>
</file>