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90D717-61CA-4FA6-A6A3-BFA2DCBDA30C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F9481-8049-4D8F-890F-BBC3CC3AD015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D717-61CA-4FA6-A6A3-BFA2DCBDA30C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9481-8049-4D8F-890F-BBC3CC3AD0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D717-61CA-4FA6-A6A3-BFA2DCBDA30C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9481-8049-4D8F-890F-BBC3CC3AD0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90D717-61CA-4FA6-A6A3-BFA2DCBDA30C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F9481-8049-4D8F-890F-BBC3CC3AD015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A90D717-61CA-4FA6-A6A3-BFA2DCBDA30C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F9481-8049-4D8F-890F-BBC3CC3AD015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D717-61CA-4FA6-A6A3-BFA2DCBDA30C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9481-8049-4D8F-890F-BBC3CC3AD015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D717-61CA-4FA6-A6A3-BFA2DCBDA30C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9481-8049-4D8F-890F-BBC3CC3AD015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90D717-61CA-4FA6-A6A3-BFA2DCBDA30C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F9481-8049-4D8F-890F-BBC3CC3AD015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D717-61CA-4FA6-A6A3-BFA2DCBDA30C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9481-8049-4D8F-890F-BBC3CC3AD0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90D717-61CA-4FA6-A6A3-BFA2DCBDA30C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F9481-8049-4D8F-890F-BBC3CC3AD015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90D717-61CA-4FA6-A6A3-BFA2DCBDA30C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F9481-8049-4D8F-890F-BBC3CC3AD015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90D717-61CA-4FA6-A6A3-BFA2DCBDA30C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F9481-8049-4D8F-890F-BBC3CC3AD01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29" y="1412776"/>
            <a:ext cx="741107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47864" y="392164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ЕВОЛЮЦІЯ </a:t>
            </a:r>
            <a:r>
              <a:rPr lang="uk-UA" b="1" dirty="0"/>
              <a:t>УЯВЛЕНЬ ПРО МІСЦЕ ЛЮДИНИ В </a:t>
            </a:r>
            <a:r>
              <a:rPr lang="uk-UA" b="1" dirty="0" smtClean="0"/>
              <a:t>ПРИРОДІ</a:t>
            </a:r>
            <a:r>
              <a:rPr lang="uk-UA" sz="1600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02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1773682"/>
            <a:ext cx="47525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В. І. Вернадський ще в першій половині XX століття передбачав, що біосфера </a:t>
            </a:r>
            <a:r>
              <a:rPr lang="uk-UA" dirty="0" err="1"/>
              <a:t>розвинеться</a:t>
            </a:r>
            <a:r>
              <a:rPr lang="uk-UA" dirty="0"/>
              <a:t> в </a:t>
            </a:r>
            <a:r>
              <a:rPr lang="uk-UA" dirty="0" smtClean="0"/>
              <a:t>ноосферу. Спочатку </a:t>
            </a:r>
            <a:r>
              <a:rPr lang="uk-UA" dirty="0"/>
              <a:t>В. І. Вернадський розглядав ноосферу (від </a:t>
            </a:r>
            <a:r>
              <a:rPr lang="uk-UA" dirty="0" err="1"/>
              <a:t>грецьк</a:t>
            </a:r>
            <a:r>
              <a:rPr lang="uk-UA" dirty="0"/>
              <a:t>. </a:t>
            </a:r>
            <a:r>
              <a:rPr lang="uk-UA" dirty="0" err="1"/>
              <a:t>ноос</a:t>
            </a:r>
            <a:r>
              <a:rPr lang="uk-UA" dirty="0"/>
              <a:t> — розум) як особливу «розумову» оболонку Землі, що розвивається поза біосферою. Але згодом він дійшов висновку, що ноосфера — це певний стан біосфери, за якого розумова діяльність людини стає визначальним фактором її розвитку. Зокрема, він зазначав, що біосфера переходить у новий етап — ноосферу — під впливом наукової думки й людської праці.</a:t>
            </a: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3012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ПОХОДЖЕННЯ </a:t>
            </a: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НООСФЕРИ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1" y="1781601"/>
            <a:ext cx="3172449" cy="40857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8758" y="5836333"/>
            <a:ext cx="247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В.І.Вернадський</a:t>
            </a:r>
            <a:endParaRPr lang="uk-UA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1866"/>
            <a:ext cx="2088232" cy="12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6" y="5566404"/>
            <a:ext cx="2083219" cy="12915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69019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Що</a:t>
            </a: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таке</a:t>
            </a: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ноосфера?</a:t>
            </a:r>
          </a:p>
          <a:p>
            <a:pPr algn="ctr"/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Основні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положення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ноосфери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412776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uk-UA" b="1" u="sng" dirty="0" smtClean="0"/>
              <a:t>Ноосфера </a:t>
            </a:r>
            <a:r>
              <a:rPr lang="uk-UA" dirty="0"/>
              <a:t>— це якісно нова форма організації біосфери, яка формується внаслідок її взаємодії з людським суспільством і передбачає гармонійне співіснування природи й людини</a:t>
            </a:r>
            <a:r>
              <a:rPr lang="uk-UA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dirty="0"/>
          </a:p>
          <a:p>
            <a:pPr algn="ctr"/>
            <a:r>
              <a:rPr lang="uk-UA" b="1" dirty="0"/>
              <a:t> Вчення Вернадського про ноосферу включає чотири основні </a:t>
            </a:r>
            <a:r>
              <a:rPr lang="uk-UA" b="1" dirty="0" smtClean="0"/>
              <a:t>  положення</a:t>
            </a:r>
            <a:r>
              <a:rPr lang="uk-UA" b="1" dirty="0"/>
              <a:t>:</a:t>
            </a:r>
          </a:p>
          <a:p>
            <a:pPr algn="ctr"/>
            <a:endParaRPr lang="uk-UA" dirty="0"/>
          </a:p>
          <a:p>
            <a:pPr algn="ctr"/>
            <a:r>
              <a:rPr lang="uk-UA" dirty="0" smtClean="0"/>
              <a:t> </a:t>
            </a:r>
            <a:r>
              <a:rPr lang="uk-UA" b="1" dirty="0"/>
              <a:t>1.</a:t>
            </a:r>
            <a:r>
              <a:rPr lang="uk-UA" dirty="0"/>
              <a:t> Ноосфера — історично останній стан геологічної оболонки біосфери, що пе­ретворюється діяльністю людини.</a:t>
            </a:r>
          </a:p>
          <a:p>
            <a:pPr algn="ctr"/>
            <a:r>
              <a:rPr lang="uk-UA" dirty="0"/>
              <a:t> </a:t>
            </a:r>
          </a:p>
          <a:p>
            <a:pPr algn="ctr"/>
            <a:r>
              <a:rPr lang="uk-UA" dirty="0"/>
              <a:t> </a:t>
            </a:r>
            <a:r>
              <a:rPr lang="uk-UA" b="1" dirty="0" smtClean="0"/>
              <a:t>2. </a:t>
            </a:r>
            <a:r>
              <a:rPr lang="uk-UA" dirty="0"/>
              <a:t>Ноосфера — сфера розуму і праці.</a:t>
            </a:r>
          </a:p>
          <a:p>
            <a:pPr algn="ctr"/>
            <a:r>
              <a:rPr lang="uk-UA" dirty="0"/>
              <a:t> </a:t>
            </a:r>
          </a:p>
          <a:p>
            <a:pPr algn="ctr"/>
            <a:r>
              <a:rPr lang="uk-UA" dirty="0"/>
              <a:t> </a:t>
            </a:r>
            <a:r>
              <a:rPr lang="uk-UA" b="1" dirty="0" smtClean="0"/>
              <a:t>3.</a:t>
            </a:r>
            <a:r>
              <a:rPr lang="uk-UA" dirty="0" smtClean="0"/>
              <a:t> </a:t>
            </a:r>
            <a:r>
              <a:rPr lang="uk-UA" dirty="0"/>
              <a:t>Зміни біосфери обумовлені як свідомою, так і підсвідомою діяльністю людини.</a:t>
            </a:r>
          </a:p>
          <a:p>
            <a:pPr algn="ctr"/>
            <a:r>
              <a:rPr lang="uk-UA" dirty="0"/>
              <a:t> </a:t>
            </a:r>
          </a:p>
          <a:p>
            <a:pPr algn="ctr"/>
            <a:r>
              <a:rPr lang="uk-UA" dirty="0"/>
              <a:t> </a:t>
            </a:r>
            <a:r>
              <a:rPr lang="uk-UA" b="1" dirty="0"/>
              <a:t>4.</a:t>
            </a:r>
            <a:r>
              <a:rPr lang="uk-UA" dirty="0"/>
              <a:t> Розвиток ноосфери пов'язаний з розвитком соціально-економічних факторів.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26778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5834" y="260648"/>
            <a:ext cx="82605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Основні</a:t>
            </a: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ознаки</a:t>
            </a: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ноосфери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61926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dirty="0" smtClean="0"/>
              <a:t> Збільшення видобутку корисних копалин. Нині він перевищує 120 </a:t>
            </a:r>
            <a:r>
              <a:rPr lang="uk-UA" dirty="0" err="1" smtClean="0"/>
              <a:t>млрд</a:t>
            </a:r>
            <a:r>
              <a:rPr lang="uk-UA" dirty="0" smtClean="0"/>
              <a:t> т на рік, що у п</a:t>
            </a:r>
            <a:r>
              <a:rPr lang="uk-UA" dirty="0" smtClean="0">
                <a:latin typeface="Times New Roman"/>
                <a:cs typeface="Times New Roman"/>
              </a:rPr>
              <a:t>‘ять разів більше маси гірських порід, які виносяться річками у відкрите море.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dirty="0" smtClean="0">
              <a:latin typeface="Times New Roman"/>
              <a:cs typeface="Times New Roman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>
                <a:latin typeface="Times New Roman"/>
                <a:cs typeface="Times New Roman"/>
              </a:rPr>
              <a:t>Масові споживання органічної речовини, утворені фотосинтезом у минулі геологічні епохи, що призводить до неминучого збільшення вмісту вуглекислого газу у біосфері і зменшення вмісту кисню.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dirty="0" smtClean="0">
              <a:latin typeface="Times New Roman"/>
              <a:cs typeface="Times New Roman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>
                <a:latin typeface="Times New Roman"/>
                <a:cs typeface="Times New Roman"/>
              </a:rPr>
              <a:t>Розсіювання енергії в ноосфері, а не її накопичення, як це було до появи людства.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dirty="0" smtClean="0">
              <a:latin typeface="Times New Roman"/>
              <a:cs typeface="Times New Roman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/>
              <a:t>Масові створення у ноосфері речовин, які не є характерними для неї.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65" y="5671753"/>
            <a:ext cx="1827555" cy="11330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45">
            <a:off x="6303360" y="1348860"/>
            <a:ext cx="2112935" cy="16463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7777">
            <a:off x="6678332" y="3779098"/>
            <a:ext cx="1773669" cy="138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7" y="2252783"/>
            <a:ext cx="7880210" cy="4605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476672"/>
            <a:ext cx="5328592" cy="403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dirty="0" smtClean="0"/>
              <a:t>Поява нових трансуранових хімічних елементів у зв</a:t>
            </a:r>
            <a:r>
              <a:rPr lang="uk-UA" dirty="0" smtClean="0">
                <a:latin typeface="Times New Roman"/>
                <a:cs typeface="Times New Roman"/>
              </a:rPr>
              <a:t>‘язку з розвитком ядерних технології і ядерної кібернетики.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dirty="0" smtClean="0">
              <a:latin typeface="Times New Roman"/>
              <a:cs typeface="Times New Roman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>
                <a:latin typeface="Times New Roman"/>
                <a:cs typeface="Times New Roman"/>
              </a:rPr>
              <a:t>Вихід ноосфери за межі біосфер у зв‘язку із стрімким науково-технічним прогресом. Освоєння навколоземного простору та Сонячної системи. Поява можливості створення штучних біосфер на інших планетах.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dirty="0" smtClean="0">
              <a:latin typeface="Times New Roman"/>
              <a:cs typeface="Times New Roman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>
                <a:latin typeface="Times New Roman"/>
                <a:cs typeface="Times New Roman"/>
              </a:rPr>
              <a:t>Перехід планети в новий якісний стан у зв‘язку з утворенням ноосфери. Якщо біосфера – це сфера Землі, то ноосфера – це сфера Сонячної планети.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20" y="521964"/>
            <a:ext cx="250907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9372" y="260648"/>
            <a:ext cx="77652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МІСЦЕ ЛЮДИНИ В ПРИРОДІ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12474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1019899"/>
            <a:ext cx="474261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ЛЮДИНА – РАБ ПРИРОДИ ЧИ ЇЇ ПАН?</a:t>
            </a:r>
            <a:endParaRPr lang="ru-RU" sz="1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494076"/>
            <a:ext cx="41764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біосферний період еволюції людина жила та розвивалася за законами природи, повністю залежала від неї, не завдавала їй шкоди, тобто сповідувала гармонійні взаємостосунки з природним середовищем. В епоху палеоліту, мезоліту для людської спільноти характерним було пристосування до природних умов, велика шана до ресурсів природи, схиляння перед її силами і надзвичайними явищами. Люди збирали дари природи, виготовляли примітивні знаряддя праці, полювали, ловили рибу.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524">
            <a:off x="4562648" y="487564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977">
            <a:off x="5478889" y="1525084"/>
            <a:ext cx="2735838" cy="328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3599" y="620688"/>
            <a:ext cx="38164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період неоліту зародилося скотарство, землеробство, почали виготовляти досконаліші знаряддя праці, будувати перші житла і святилища. У </a:t>
            </a:r>
            <a:r>
              <a:rPr lang="uk-UA" dirty="0" err="1" smtClean="0"/>
              <a:t>ноосферний</a:t>
            </a:r>
            <a:r>
              <a:rPr lang="uk-UA" dirty="0" smtClean="0"/>
              <a:t> період еволюції людини у зв</a:t>
            </a:r>
            <a:r>
              <a:rPr lang="uk-UA" dirty="0" smtClean="0">
                <a:latin typeface="Times New Roman"/>
                <a:cs typeface="Times New Roman"/>
              </a:rPr>
              <a:t>‘язку зі значною чисельністю населення і масштабним </a:t>
            </a:r>
            <a:r>
              <a:rPr lang="uk-UA" dirty="0" err="1" smtClean="0">
                <a:latin typeface="Times New Roman"/>
                <a:cs typeface="Times New Roman"/>
              </a:rPr>
              <a:t>надбіологічним</a:t>
            </a:r>
            <a:r>
              <a:rPr lang="uk-UA" dirty="0" smtClean="0">
                <a:latin typeface="Times New Roman"/>
                <a:cs typeface="Times New Roman"/>
              </a:rPr>
              <a:t> споживанням природних ресурсів людство опинилося в особливій ситуації гострого протиріччя між своїм біологічним походженням, біологічною сутністю і </a:t>
            </a:r>
            <a:r>
              <a:rPr lang="uk-UA" dirty="0" err="1" smtClean="0">
                <a:latin typeface="Times New Roman"/>
                <a:cs typeface="Times New Roman"/>
              </a:rPr>
              <a:t>антибіологічною</a:t>
            </a:r>
            <a:r>
              <a:rPr lang="uk-UA" dirty="0" smtClean="0">
                <a:latin typeface="Times New Roman"/>
                <a:cs typeface="Times New Roman"/>
              </a:rPr>
              <a:t> поведінкою щодо навколишньої природи, а отже, і до самого себе. 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69900"/>
            <a:ext cx="3024000" cy="20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8733">
            <a:off x="324449" y="4412508"/>
            <a:ext cx="2645381" cy="1984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008">
            <a:off x="860875" y="2379494"/>
            <a:ext cx="2784089" cy="20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</TotalTime>
  <Words>479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Кононенко</dc:creator>
  <cp:lastModifiedBy>Кононенко</cp:lastModifiedBy>
  <cp:revision>8</cp:revision>
  <dcterms:created xsi:type="dcterms:W3CDTF">2013-10-20T12:08:58Z</dcterms:created>
  <dcterms:modified xsi:type="dcterms:W3CDTF">2013-10-20T13:28:29Z</dcterms:modified>
</cp:coreProperties>
</file>