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5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7A8A-C6B2-4186-85D0-C1EAB973DD8F}" type="datetimeFigureOut">
              <a:rPr lang="ru-RU"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6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2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0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1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1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3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1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6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4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BE9D-DC47-4BC2-89D4-DF4B3A7B75E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7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>
                <a:latin typeface="Trebuchet MS" charset="0"/>
              </a:rPr>
              <a:t>Нітрати у харчових продуктах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7080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resentations_slid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83" b="57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Для людини досить безпечною добовою дозою нітратів є 150-200 мг. Для дорослої людини гранично допустима добова доза становить 500 мг, а 600 - є токсичною.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73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375" y="2208213"/>
            <a:ext cx="11497755" cy="4093209"/>
          </a:xfrm>
        </p:spPr>
        <p:txBody>
          <a:bodyPr>
            <a:normAutofit fontScale="77500" lnSpcReduction="20000"/>
          </a:bodyPr>
          <a:lstStyle/>
          <a:p>
            <a:r>
              <a:rPr lang="ru-RU" sz="3200">
                <a:solidFill>
                  <a:srgbClr val="1A1A1A"/>
                </a:solidFill>
                <a:latin typeface="Times New Roman"/>
                <a:cs typeface="Times New Roman"/>
              </a:rPr>
              <a:t>Запобіжні засоби, до яких потрібно вдаватися, аби уникнути отруєння нітратами:</a:t>
            </a:r>
            <a:r>
              <a:rPr lang="ru-RU">
                <a:solidFill>
                  <a:srgbClr val="1A1A1A"/>
                </a:solidFill>
                <a:latin typeface="Trebuchet MS" charset="0"/>
              </a:rPr>
              <a:t/>
            </a:r>
            <a:br>
              <a:rPr lang="ru-RU">
                <a:solidFill>
                  <a:srgbClr val="1A1A1A"/>
                </a:solidFill>
                <a:latin typeface="Trebuchet MS" charset="0"/>
              </a:rPr>
            </a:br>
            <a:endParaRPr lang="ru-RU">
              <a:solidFill>
                <a:srgbClr val="1A1A1A"/>
              </a:solidFill>
              <a:latin typeface="Trebuchet MS" charset="0"/>
            </a:endParaRPr>
          </a:p>
          <a:p>
            <a:r>
              <a:rPr lang="ru-RU" sz="3200">
                <a:solidFill>
                  <a:srgbClr val="1A1A1A"/>
                </a:solidFill>
                <a:latin typeface="Times New Roman"/>
                <a:cs typeface="Times New Roman"/>
              </a:rPr>
              <a:t>1) дотримання правил агротехніки вирощування сільськогосподарських культур;</a:t>
            </a:r>
          </a:p>
          <a:p>
            <a:r>
              <a:rPr lang="ru-RU" sz="3200">
                <a:solidFill>
                  <a:srgbClr val="1A1A1A"/>
                </a:solidFill>
                <a:latin typeface="Times New Roman"/>
                <a:cs typeface="Times New Roman"/>
              </a:rPr>
              <a:t>2) споживання води, молока, що пройшли аналіз на вміст у них нітратів;</a:t>
            </a:r>
            <a:r>
              <a:rPr lang="ru-RU">
                <a:solidFill>
                  <a:srgbClr val="1A1A1A"/>
                </a:solidFill>
                <a:latin typeface="Trebuchet MS" charset="0"/>
              </a:rPr>
              <a:t/>
            </a:r>
            <a:br>
              <a:rPr lang="ru-RU">
                <a:solidFill>
                  <a:srgbClr val="1A1A1A"/>
                </a:solidFill>
                <a:latin typeface="Trebuchet MS" charset="0"/>
              </a:rPr>
            </a:br>
            <a:endParaRPr lang="ru-RU">
              <a:solidFill>
                <a:srgbClr val="1A1A1A"/>
              </a:solidFill>
              <a:latin typeface="Trebuchet MS" charset="0"/>
            </a:endParaRPr>
          </a:p>
          <a:p>
            <a:r>
              <a:rPr lang="ru-RU" sz="3200">
                <a:solidFill>
                  <a:srgbClr val="1A1A1A"/>
                </a:solidFill>
                <a:latin typeface="Times New Roman"/>
                <a:cs typeface="Times New Roman"/>
              </a:rPr>
              <a:t>3) обмежене споживання овочевих культур, що виросли у теплицях;</a:t>
            </a:r>
          </a:p>
          <a:p>
            <a:pPr marL="0" indent="0">
              <a:buNone/>
            </a:pPr>
            <a:r>
              <a:rPr lang="ru-RU">
                <a:solidFill>
                  <a:srgbClr val="1A1A1A"/>
                </a:solidFill>
                <a:latin typeface="Trebuchet MS" charset="0"/>
              </a:rPr>
              <a:t/>
            </a:r>
            <a:br>
              <a:rPr lang="ru-RU">
                <a:solidFill>
                  <a:srgbClr val="1A1A1A"/>
                </a:solidFill>
                <a:latin typeface="Trebuchet MS" charset="0"/>
              </a:rPr>
            </a:br>
            <a:endParaRPr lang="ru-RU">
              <a:solidFill>
                <a:srgbClr val="1A1A1A"/>
              </a:solidFill>
              <a:latin typeface="Trebuchet MS" charset="0"/>
            </a:endParaRPr>
          </a:p>
          <a:p>
            <a:r>
              <a:rPr lang="ru-RU" sz="3200">
                <a:solidFill>
                  <a:srgbClr val="1A1A1A"/>
                </a:solidFill>
                <a:latin typeface="Times New Roman"/>
                <a:cs typeface="Times New Roman"/>
              </a:rPr>
              <a:t>4) дотримання рекомендацій щодо зменшення вмісту нітратів у процесі приготування овочевих страв.</a:t>
            </a:r>
          </a:p>
          <a:p>
            <a:pPr marL="0" indent="0">
              <a:buNone/>
            </a:pPr>
            <a:r>
              <a:rPr lang="ru-RU">
                <a:solidFill>
                  <a:srgbClr val="1A1A1A"/>
                </a:solidFill>
                <a:latin typeface="Trebuchet MS" charset="0"/>
              </a:rPr>
              <a:t/>
            </a:r>
            <a:br>
              <a:rPr lang="ru-RU">
                <a:solidFill>
                  <a:srgbClr val="1A1A1A"/>
                </a:solidFill>
                <a:latin typeface="Trebuchet MS" charset="0"/>
              </a:rPr>
            </a:br>
            <a:endParaRPr lang="ru-RU">
              <a:solidFill>
                <a:srgbClr val="1A1A1A"/>
              </a:solidFill>
              <a:latin typeface="Trebuchet MS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487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10" y="2005023"/>
            <a:ext cx="9613900" cy="3659696"/>
          </a:xfrm>
        </p:spPr>
        <p:txBody>
          <a:bodyPr/>
          <a:lstStyle/>
          <a:p>
            <a:r>
              <a:rPr lang="ru-RU" sz="4000">
                <a:latin typeface="Times New Roman"/>
                <a:cs typeface="Times New Roman"/>
              </a:rPr>
              <a:t>Дякую за увагу!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736" y="1949124"/>
            <a:ext cx="9613861" cy="35993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05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227687_html_m6577674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0871" y="423863"/>
            <a:ext cx="4582042" cy="2825913"/>
          </a:xfrm>
        </p:spPr>
      </p:pic>
      <p:pic>
        <p:nvPicPr>
          <p:cNvPr id="5" name="Рисунок 4" descr="1368622910_www.cknews.inf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04" y="3586065"/>
            <a:ext cx="4379403" cy="2932895"/>
          </a:xfrm>
          <a:prstGeom prst="rect">
            <a:avLst/>
          </a:prstGeom>
        </p:spPr>
      </p:pic>
      <p:pic>
        <p:nvPicPr>
          <p:cNvPr id="6" name="Рисунок 5" descr="1248301925_5f358e6717ff861c235d38813e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70" y="414928"/>
            <a:ext cx="4284153" cy="2797287"/>
          </a:xfrm>
          <a:prstGeom prst="rect">
            <a:avLst/>
          </a:prstGeom>
        </p:spPr>
      </p:pic>
      <p:pic>
        <p:nvPicPr>
          <p:cNvPr id="7" name="Рисунок 6" descr="fruk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178" y="3598585"/>
            <a:ext cx="4662783" cy="29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08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У всіх країнах широко застосовуються різні хімічні та природні сполуки з метою подовження строку зберігання продуктів, прискорення технології виробництва та поліпшення якості продуктів харчування. Ці сполуки називаються харчовими добавками. Нітрати входять до складу харчових добавок.</a:t>
            </a:r>
          </a:p>
          <a:p>
            <a:r>
              <a:rPr lang="ru-RU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/>
            </a:r>
            <a:br>
              <a:rPr lang="ru-RU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</a:br>
            <a:endParaRPr lang="ru-RU"/>
          </a:p>
        </p:txBody>
      </p:sp>
      <p:pic>
        <p:nvPicPr>
          <p:cNvPr id="6" name="Объект 5" descr="-7-6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0279" y="2339613"/>
            <a:ext cx="4700588" cy="3529124"/>
          </a:xfrm>
        </p:spPr>
      </p:pic>
    </p:spTree>
    <p:extLst>
      <p:ext uri="{BB962C8B-B14F-4D97-AF65-F5344CB8AC3E}">
        <p14:creationId xmlns:p14="http://schemas.microsoft.com/office/powerpoint/2010/main" val="35228313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rebuchet MS"/>
              </a:rPr>
              <a:t>Вм</a:t>
            </a:r>
            <a:r>
              <a:rPr lang="af-ZA"/>
              <a:t>i</a:t>
            </a:r>
            <a:r>
              <a:rPr lang="ru-RU">
                <a:latin typeface="Trebuchet MS"/>
              </a:rPr>
              <a:t>ст н</a:t>
            </a:r>
            <a:r>
              <a:rPr lang="af-ZA"/>
              <a:t>i</a:t>
            </a:r>
            <a:r>
              <a:rPr lang="ru-RU">
                <a:latin typeface="Trebuchet MS"/>
              </a:rPr>
              <a:t>трат</a:t>
            </a:r>
            <a:r>
              <a:rPr lang="af-ZA"/>
              <a:t>i</a:t>
            </a:r>
            <a:r>
              <a:rPr lang="ru-RU">
                <a:latin typeface="Trebuchet MS"/>
              </a:rPr>
              <a:t>в у продуктах</a:t>
            </a:r>
          </a:p>
        </p:txBody>
      </p:sp>
      <p:pic>
        <p:nvPicPr>
          <p:cNvPr id="4" name="Объект 3" descr="40229-2u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4597" y="2199750"/>
            <a:ext cx="4910393" cy="4149725"/>
          </a:xfrm>
        </p:spPr>
      </p:pic>
    </p:spTree>
    <p:extLst>
      <p:ext uri="{BB962C8B-B14F-4D97-AF65-F5344CB8AC3E}">
        <p14:creationId xmlns:p14="http://schemas.microsoft.com/office/powerpoint/2010/main" val="26058307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karbami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829" y="2241272"/>
            <a:ext cx="4413250" cy="34418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Нітрати використовуються в якості мінеральних азотних добрив.</a:t>
            </a:r>
          </a:p>
          <a:p>
            <a:r>
              <a:rPr lang="ru-RU" sz="3200">
                <a:latin typeface="Times New Roman"/>
                <a:cs typeface="Times New Roman"/>
              </a:rPr>
              <a:t/>
            </a:r>
            <a:br>
              <a:rPr lang="ru-RU" sz="3200">
                <a:latin typeface="Times New Roman"/>
                <a:cs typeface="Times New Roman"/>
              </a:rPr>
            </a:br>
            <a:endParaRPr lang="ru-RU" sz="3200">
              <a:latin typeface="Times New Roman"/>
              <a:cs typeface="Times New Roman"/>
            </a:endParaRPr>
          </a:p>
          <a:p>
            <a:endParaRPr lang="ru-RU"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9372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resentations_slid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83" b="5783"/>
          <a:stretch>
            <a:fillRect/>
          </a:stretch>
        </p:blipFill>
        <p:spPr>
          <a:xfrm>
            <a:off x="5220509" y="2263520"/>
            <a:ext cx="5425849" cy="35993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Харчова промисловість використовує нітрати як консерванти і підсилювачі кольору.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214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mmonium-nitrate-xtal-3D-balls-A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646" b="186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Нітрати— безбарвні кристалічні речовини, солі і ефіри азотної кислоти </a:t>
            </a:r>
            <a:r>
              <a:rPr lang="af-ZA" sz="3200">
                <a:solidFill>
                  <a:srgbClr val="252525"/>
                </a:solidFill>
                <a:latin typeface="Times New Roman" charset="0"/>
                <a:cs typeface="Times New Roman" charset="0"/>
              </a:rPr>
              <a:t>HNO3 </a:t>
            </a:r>
            <a:r>
              <a:rPr lang="af-ZA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. </a:t>
            </a:r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Вони утворюються при взаємодії нітратної кислоти з відповідними металами, або їх оксидами та гідроксидами.</a:t>
            </a:r>
          </a:p>
          <a:p>
            <a:r>
              <a:rPr lang="ru-RU">
                <a:latin typeface="Times New Roman" charset="0"/>
                <a:cs typeface="Times New Roman" charset="0"/>
              </a:rPr>
              <a:t/>
            </a:r>
            <a:br>
              <a:rPr lang="ru-RU">
                <a:latin typeface="Times New Roman" charset="0"/>
                <a:cs typeface="Times New Roman" charset="0"/>
              </a:rPr>
            </a:br>
            <a:endParaRPr lang="ru-RU">
              <a:latin typeface="Times New Roman" charset="0"/>
              <a:cs typeface="Times New Roman" charset="0"/>
            </a:endParaRPr>
          </a:p>
          <a:p>
            <a:endParaRPr lang="ru-RU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690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resentations_slide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83" b="5783"/>
          <a:stretch>
            <a:fillRect/>
          </a:stretch>
        </p:blipFill>
        <p:spPr>
          <a:xfrm>
            <a:off x="6134891" y="2113371"/>
            <a:ext cx="3333307" cy="2211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Продукти харчування містять велику кількість біологічно-активних речовин, які характеризують харчову цінність продуктів, а також хімічних забруднювачів нітрат</a:t>
            </a:r>
            <a:r>
              <a:rPr lang="af-ZA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i</a:t>
            </a:r>
            <a:r>
              <a:rPr lang="ru-RU" sz="28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в. Концентрація цих хімічних забруднювачів у продуктах може бути безпечною та небезпечною для людини.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" name="Рисунок 5" descr="presentations_slid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78" y="4539349"/>
            <a:ext cx="3254882" cy="22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8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voci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605" b="5605"/>
          <a:stretch>
            <a:fillRect/>
          </a:stretch>
        </p:blipFill>
        <p:spPr>
          <a:xfrm>
            <a:off x="5335050" y="2329146"/>
            <a:ext cx="5425849" cy="3599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i="1">
                <a:solidFill>
                  <a:srgbClr val="1A1A1A"/>
                </a:solidFill>
                <a:latin typeface="Times New Roman" charset="0"/>
                <a:cs typeface="Times New Roman" charset="0"/>
              </a:rPr>
              <a:t>80</a:t>
            </a:r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% нітратів надходять до організму людини з харчовими продуктами, в основному з рослинними.</a:t>
            </a:r>
          </a:p>
          <a:p>
            <a:r>
              <a:rPr lang="ru-RU" sz="3200">
                <a:solidFill>
                  <a:srgbClr val="1A1A1A"/>
                </a:solidFill>
                <a:latin typeface="Times New Roman" charset="0"/>
                <a:cs typeface="Times New Roman" charset="0"/>
              </a:rPr>
              <a:t>Самі по собі нітрати в рослинах присутні завжди, тому що вони представляють собою природне джерело азоту в будь-якому рослинному організмі.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99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Берлі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TC104033917[[fn=Берлін]]</Template>
  <TotalTime>0</TotalTime>
  <Words>0</Words>
  <Application>Microsoft Office PowerPoint</Application>
  <PresentationFormat>Широкоэкранный</PresentationFormat>
  <Paragraphs>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Берлін</vt:lpstr>
      <vt:lpstr>Нітрати у харчових продуктах</vt:lpstr>
      <vt:lpstr>Презентация PowerPoint</vt:lpstr>
      <vt:lpstr>Презентация PowerPoint</vt:lpstr>
      <vt:lpstr>Вмiст нiтратiв у продуктах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Petr Barborik</dc:creator>
  <cp:lastModifiedBy>Petr Barborik</cp:lastModifiedBy>
  <cp:revision>3</cp:revision>
  <dcterms:created xsi:type="dcterms:W3CDTF">2013-08-01T11:03:47Z</dcterms:created>
  <dcterms:modified xsi:type="dcterms:W3CDTF">2015-02-28T12:06:19Z</dcterms:modified>
</cp:coreProperties>
</file>