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001645-A21F-414B-9C32-5554AC3CB78F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28E383-9584-4768-80DB-EBE9A66FEFC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08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8312" y="96982"/>
            <a:ext cx="46506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Ebrima" pitchFamily="2" charset="0"/>
                <a:cs typeface="Ebrima" pitchFamily="2" charset="0"/>
              </a:rPr>
              <a:t>Марокко</a:t>
            </a:r>
            <a:endParaRPr lang="ru-RU" sz="88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Ebrima" pitchFamily="2" charset="0"/>
              <a:cs typeface="Ebrima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875625"/>
            <a:ext cx="3387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Площа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: 446</a:t>
            </a:r>
            <a:r>
              <a:rPr lang="ru-RU" sz="2400" b="1" i="1" dirty="0">
                <a:solidFill>
                  <a:schemeClr val="bg1"/>
                </a:solidFill>
                <a:latin typeface="+mj-lt"/>
              </a:rPr>
              <a:t> 550 км²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4379911"/>
            <a:ext cx="2449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Столиця</a:t>
            </a:r>
            <a:r>
              <a:rPr lang="ru-RU" sz="2400" b="1" i="1" dirty="0" smtClean="0">
                <a:solidFill>
                  <a:schemeClr val="bg1"/>
                </a:solidFill>
              </a:rPr>
              <a:t>: Рабат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5303242"/>
            <a:ext cx="3148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Населення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: 33 241 259</a:t>
            </a:r>
            <a:endParaRPr lang="ru-RU" sz="24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612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" y="4556563"/>
            <a:ext cx="3566623" cy="222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15" y="4319572"/>
            <a:ext cx="2856836" cy="253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21" y="633736"/>
            <a:ext cx="4012679" cy="37269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-15235"/>
            <a:ext cx="8432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>
                <a:ea typeface="Ebrima" pitchFamily="2" charset="0"/>
                <a:cs typeface="Ebrima" pitchFamily="2" charset="0"/>
              </a:rPr>
              <a:t>Загальна</a:t>
            </a:r>
            <a:r>
              <a:rPr lang="ru-RU" sz="4800" b="1" i="1" dirty="0">
                <a:ea typeface="Ebrima" pitchFamily="2" charset="0"/>
                <a:cs typeface="Ebrima" pitchFamily="2" charset="0"/>
              </a:rPr>
              <a:t> характеристика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735" y="836712"/>
            <a:ext cx="6098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Королівство</a:t>
            </a:r>
            <a:r>
              <a:rPr lang="ru-RU" sz="2400" b="1" dirty="0" smtClean="0"/>
              <a:t> Марокко</a:t>
            </a:r>
            <a:r>
              <a:rPr lang="ru-RU" sz="2400" dirty="0"/>
              <a:t> — </a:t>
            </a:r>
            <a:r>
              <a:rPr lang="ru-RU" sz="2400" dirty="0" err="1"/>
              <a:t>країна</a:t>
            </a:r>
            <a:r>
              <a:rPr lang="ru-RU" sz="2400" dirty="0"/>
              <a:t> на </a:t>
            </a:r>
            <a:r>
              <a:rPr lang="ru-RU" sz="2400" dirty="0" err="1"/>
              <a:t>півночі</a:t>
            </a:r>
            <a:r>
              <a:rPr lang="ru-RU" sz="2400" dirty="0"/>
              <a:t> </a:t>
            </a:r>
            <a:r>
              <a:rPr lang="ru-RU" sz="2400" dirty="0" smtClean="0"/>
              <a:t>Африки, </a:t>
            </a:r>
            <a:r>
              <a:rPr lang="ru-RU" sz="2400" dirty="0"/>
              <a:t>яка </a:t>
            </a:r>
            <a:r>
              <a:rPr lang="ru-RU" sz="2400" dirty="0" err="1"/>
              <a:t>межує</a:t>
            </a:r>
            <a:r>
              <a:rPr lang="ru-RU" sz="2400" dirty="0"/>
              <a:t> </a:t>
            </a:r>
            <a:r>
              <a:rPr lang="ru-RU" sz="2400" dirty="0" smtClean="0"/>
              <a:t>з </a:t>
            </a:r>
            <a:r>
              <a:rPr lang="ru-RU" sz="2400" dirty="0" err="1" smtClean="0"/>
              <a:t>Іспанією</a:t>
            </a:r>
            <a:r>
              <a:rPr lang="ru-RU" sz="2400" dirty="0" smtClean="0"/>
              <a:t>, </a:t>
            </a:r>
            <a:r>
              <a:rPr lang="ru-RU" sz="2400" dirty="0"/>
              <a:t> </a:t>
            </a:r>
            <a:r>
              <a:rPr lang="ru-RU" sz="2400" dirty="0" smtClean="0"/>
              <a:t>Алжиром, та </a:t>
            </a:r>
            <a:r>
              <a:rPr lang="ru-RU" sz="2400" dirty="0"/>
              <a:t> </a:t>
            </a:r>
            <a:r>
              <a:rPr lang="ru-RU" sz="2400" dirty="0" err="1"/>
              <a:t>Західною</a:t>
            </a:r>
            <a:r>
              <a:rPr lang="ru-RU" sz="2400" dirty="0"/>
              <a:t> </a:t>
            </a:r>
            <a:r>
              <a:rPr lang="ru-RU" sz="2400" dirty="0" err="1" smtClean="0"/>
              <a:t>Сахарою</a:t>
            </a:r>
            <a:r>
              <a:rPr lang="ru-RU" sz="2400" dirty="0" smtClean="0"/>
              <a:t>. </a:t>
            </a:r>
            <a:r>
              <a:rPr lang="ru-RU" sz="2400" dirty="0" err="1" smtClean="0"/>
              <a:t>Марокканський</a:t>
            </a:r>
            <a:r>
              <a:rPr lang="ru-RU" sz="2400" dirty="0" smtClean="0"/>
              <a:t> </a:t>
            </a:r>
            <a:r>
              <a:rPr lang="ru-RU" sz="2400" dirty="0"/>
              <a:t>берег </a:t>
            </a:r>
            <a:r>
              <a:rPr lang="ru-RU" sz="2400" dirty="0" err="1"/>
              <a:t>омивається</a:t>
            </a:r>
            <a:r>
              <a:rPr lang="ru-RU" sz="2400" dirty="0"/>
              <a:t> </a:t>
            </a:r>
            <a:r>
              <a:rPr lang="ru-RU" sz="2400" dirty="0" err="1"/>
              <a:t>Атлантичним</a:t>
            </a:r>
            <a:r>
              <a:rPr lang="ru-RU" sz="2400" dirty="0"/>
              <a:t> </a:t>
            </a:r>
            <a:r>
              <a:rPr lang="ru-RU" sz="2400" dirty="0" smtClean="0"/>
              <a:t>океаном, </a:t>
            </a:r>
            <a:r>
              <a:rPr lang="ru-RU" sz="2400" dirty="0"/>
              <a:t>та через </a:t>
            </a:r>
            <a:r>
              <a:rPr lang="ru-RU" sz="2400" dirty="0" err="1"/>
              <a:t>Гібралтарську</a:t>
            </a:r>
            <a:r>
              <a:rPr lang="ru-RU" sz="2400" dirty="0"/>
              <a:t> </a:t>
            </a:r>
            <a:r>
              <a:rPr lang="ru-RU" sz="2400" dirty="0" smtClean="0"/>
              <a:t>протоку переходить </a:t>
            </a:r>
            <a:r>
              <a:rPr lang="ru-RU" sz="2400" dirty="0"/>
              <a:t>до </a:t>
            </a:r>
            <a:r>
              <a:rPr lang="ru-RU" sz="2400" dirty="0" err="1"/>
              <a:t>Середземного</a:t>
            </a:r>
            <a:r>
              <a:rPr lang="ru-RU" sz="2400" dirty="0"/>
              <a:t> моря. </a:t>
            </a:r>
            <a:r>
              <a:rPr lang="ru-RU" sz="2400" dirty="0" err="1"/>
              <a:t>Кордони</a:t>
            </a:r>
            <a:r>
              <a:rPr lang="ru-RU" sz="2400" dirty="0"/>
              <a:t> </a:t>
            </a:r>
            <a:r>
              <a:rPr lang="ru-RU" sz="2400" dirty="0" err="1"/>
              <a:t>сучасного</a:t>
            </a:r>
            <a:r>
              <a:rPr lang="ru-RU" sz="2400" dirty="0"/>
              <a:t> Марокко в </a:t>
            </a:r>
            <a:r>
              <a:rPr lang="ru-RU" sz="2400" dirty="0" err="1"/>
              <a:t>деякій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</a:t>
            </a:r>
            <a:r>
              <a:rPr lang="ru-RU" sz="2400" dirty="0" err="1"/>
              <a:t>понині</a:t>
            </a:r>
            <a:r>
              <a:rPr lang="ru-RU" sz="2400" dirty="0"/>
              <a:t> </a:t>
            </a:r>
            <a:r>
              <a:rPr lang="ru-RU" sz="2400" dirty="0" err="1"/>
              <a:t>залишаються</a:t>
            </a:r>
            <a:r>
              <a:rPr lang="ru-RU" sz="2400" dirty="0"/>
              <a:t> </a:t>
            </a:r>
            <a:r>
              <a:rPr lang="ru-RU" sz="2400" dirty="0" err="1" smtClean="0"/>
              <a:t>спірними</a:t>
            </a:r>
            <a:r>
              <a:rPr lang="ru-RU" sz="2400" dirty="0" smtClean="0"/>
              <a:t>. </a:t>
            </a:r>
            <a:r>
              <a:rPr lang="ru-RU" sz="2400" b="1" dirty="0" err="1" smtClean="0"/>
              <a:t>Грошова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одиниця</a:t>
            </a:r>
            <a:r>
              <a:rPr lang="ru-RU" sz="2400" b="1" dirty="0" smtClean="0"/>
              <a:t>.</a:t>
            </a:r>
            <a:r>
              <a:rPr lang="ru-RU" sz="2400" dirty="0" smtClean="0"/>
              <a:t> — дирхам.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596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40768"/>
            <a:ext cx="4252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Рельєф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середньо</a:t>
            </a:r>
            <a:r>
              <a:rPr lang="ru-RU" sz="2400" dirty="0"/>
              <a:t>- і </a:t>
            </a:r>
            <a:r>
              <a:rPr lang="ru-RU" sz="2400" dirty="0" err="1" smtClean="0"/>
              <a:t>високогірний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і </a:t>
            </a:r>
            <a:r>
              <a:rPr lang="ru-RU" sz="2400" dirty="0" err="1" smtClean="0"/>
              <a:t>півд</a:t>
            </a:r>
            <a:r>
              <a:rPr lang="ru-RU" sz="2400" dirty="0" smtClean="0"/>
              <a:t>.-</a:t>
            </a:r>
            <a:r>
              <a:rPr lang="ru-RU" sz="2400" dirty="0" err="1" smtClean="0"/>
              <a:t>сході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</a:t>
            </a:r>
            <a:r>
              <a:rPr lang="ru-RU" sz="2400" dirty="0" err="1"/>
              <a:t>піщані</a:t>
            </a:r>
            <a:r>
              <a:rPr lang="ru-RU" sz="2400" dirty="0"/>
              <a:t> і </a:t>
            </a:r>
            <a:r>
              <a:rPr lang="ru-RU" sz="2400" dirty="0" err="1"/>
              <a:t>кам'янисті</a:t>
            </a:r>
            <a:r>
              <a:rPr lang="ru-RU" sz="2400" dirty="0"/>
              <a:t> </a:t>
            </a:r>
            <a:r>
              <a:rPr lang="ru-RU" sz="2400" dirty="0" err="1"/>
              <a:t>пустелі</a:t>
            </a:r>
            <a:r>
              <a:rPr lang="ru-RU" sz="2400" dirty="0"/>
              <a:t> Сахари. </a:t>
            </a:r>
            <a:r>
              <a:rPr lang="ru-RU" sz="2400" dirty="0" err="1"/>
              <a:t>Клімат</a:t>
            </a:r>
            <a:r>
              <a:rPr lang="ru-RU" sz="2400" dirty="0"/>
              <a:t> Марокко </a:t>
            </a:r>
            <a:r>
              <a:rPr lang="ru-RU" sz="2400" dirty="0" err="1"/>
              <a:t>субтропічний</a:t>
            </a:r>
            <a:r>
              <a:rPr lang="ru-RU" sz="2400" dirty="0"/>
              <a:t>, на </a:t>
            </a:r>
            <a:r>
              <a:rPr lang="ru-RU" sz="2400" dirty="0" err="1"/>
              <a:t>півночі</a:t>
            </a:r>
            <a:r>
              <a:rPr lang="ru-RU" sz="2400" dirty="0"/>
              <a:t> — </a:t>
            </a:r>
            <a:r>
              <a:rPr lang="ru-RU" sz="2400" dirty="0" err="1"/>
              <a:t>середземноморський</a:t>
            </a:r>
            <a:r>
              <a:rPr lang="ru-RU" sz="2400" dirty="0"/>
              <a:t>. </a:t>
            </a:r>
            <a:r>
              <a:rPr lang="ru-RU" sz="2400" dirty="0" err="1"/>
              <a:t>Ріки</a:t>
            </a:r>
            <a:r>
              <a:rPr lang="ru-RU" sz="2400" dirty="0"/>
              <a:t>,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 smtClean="0"/>
              <a:t>нижньої</a:t>
            </a:r>
            <a:r>
              <a:rPr lang="ru-RU" sz="2400" dirty="0" smtClean="0"/>
              <a:t> </a:t>
            </a:r>
            <a:r>
              <a:rPr lang="ru-RU" sz="2400" dirty="0" err="1"/>
              <a:t>течії</a:t>
            </a:r>
            <a:r>
              <a:rPr lang="ru-RU" sz="2400" dirty="0"/>
              <a:t> Себу, не </a:t>
            </a:r>
            <a:r>
              <a:rPr lang="ru-RU" sz="2400" dirty="0" err="1"/>
              <a:t>судноплавні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3861" y="116632"/>
            <a:ext cx="64011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err="1" smtClean="0">
                <a:ea typeface="Ebrima" pitchFamily="2" charset="0"/>
                <a:cs typeface="Ebrima" pitchFamily="2" charset="0"/>
              </a:rPr>
              <a:t>Клімат</a:t>
            </a:r>
            <a:r>
              <a:rPr lang="ru-RU" sz="6000" b="1" i="1" dirty="0" smtClean="0">
                <a:ea typeface="Ebrima" pitchFamily="2" charset="0"/>
                <a:cs typeface="Ebrima" pitchFamily="2" charset="0"/>
              </a:rPr>
              <a:t> і </a:t>
            </a:r>
            <a:r>
              <a:rPr lang="ru-RU" sz="6000" b="1" i="1" dirty="0" err="1">
                <a:ea typeface="Ebrima" pitchFamily="2" charset="0"/>
                <a:cs typeface="Ebrima" pitchFamily="2" charset="0"/>
              </a:rPr>
              <a:t>р</a:t>
            </a:r>
            <a:r>
              <a:rPr lang="ru-RU" sz="6000" b="1" i="1" dirty="0" err="1" smtClean="0">
                <a:ea typeface="Ebrima" pitchFamily="2" charset="0"/>
                <a:cs typeface="Ebrima" pitchFamily="2" charset="0"/>
              </a:rPr>
              <a:t>ельєф</a:t>
            </a:r>
            <a:endParaRPr lang="ru-RU" sz="6000" b="1" i="1" dirty="0">
              <a:ea typeface="Ebrima" pitchFamily="2" charset="0"/>
              <a:cs typeface="Ebrima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77" y="1309084"/>
            <a:ext cx="4639584" cy="347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39389" r="753" b="27029"/>
          <a:stretch/>
        </p:blipFill>
        <p:spPr>
          <a:xfrm>
            <a:off x="0" y="5182469"/>
            <a:ext cx="9144000" cy="17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3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5" y="4303455"/>
            <a:ext cx="91658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Марокко</a:t>
            </a:r>
            <a:r>
              <a:rPr lang="ru-RU" sz="2000" dirty="0">
                <a:latin typeface="+mj-lt"/>
              </a:rPr>
              <a:t> — </a:t>
            </a:r>
            <a:r>
              <a:rPr lang="ru-RU" sz="2000" dirty="0" err="1">
                <a:latin typeface="+mj-lt"/>
              </a:rPr>
              <a:t>аграрна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країна</a:t>
            </a:r>
            <a:r>
              <a:rPr lang="ru-RU" sz="2000" dirty="0">
                <a:latin typeface="+mj-lt"/>
              </a:rPr>
              <a:t> з </a:t>
            </a:r>
            <a:r>
              <a:rPr lang="ru-RU" sz="2000" dirty="0" err="1" smtClean="0">
                <a:latin typeface="+mj-lt"/>
              </a:rPr>
              <a:t>розвинутою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гірничодобувною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обробною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промисловістю</a:t>
            </a:r>
            <a:r>
              <a:rPr lang="ru-RU" sz="2000" dirty="0">
                <a:latin typeface="+mj-lt"/>
              </a:rPr>
              <a:t>. Транспорт: </a:t>
            </a:r>
            <a:r>
              <a:rPr lang="ru-RU" sz="2000" dirty="0" err="1">
                <a:latin typeface="+mj-lt"/>
              </a:rPr>
              <a:t>автомобільний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морський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залізничний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повітряний</a:t>
            </a:r>
            <a:r>
              <a:rPr lang="ru-RU" sz="2000" dirty="0">
                <a:latin typeface="+mj-lt"/>
              </a:rPr>
              <a:t>. У Марокко є 17 </a:t>
            </a:r>
            <a:r>
              <a:rPr lang="ru-RU" sz="2000" dirty="0" err="1" smtClean="0">
                <a:latin typeface="+mj-lt"/>
              </a:rPr>
              <a:t>морських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портів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Найважливіший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аеропорт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знаходиться</a:t>
            </a:r>
            <a:r>
              <a:rPr lang="ru-RU" sz="2000" dirty="0">
                <a:latin typeface="+mj-lt"/>
              </a:rPr>
              <a:t> в </a:t>
            </a:r>
            <a:r>
              <a:rPr lang="ru-RU" sz="2000" dirty="0" err="1" smtClean="0">
                <a:latin typeface="+mj-lt"/>
              </a:rPr>
              <a:t>Касабланці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err="1" smtClean="0">
                <a:latin typeface="+mj-lt"/>
              </a:rPr>
              <a:t>Основні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вантажі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перевозяться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морським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транспортом. </a:t>
            </a:r>
            <a:r>
              <a:rPr lang="ru-RU" sz="2000" dirty="0" err="1">
                <a:latin typeface="+mj-lt"/>
              </a:rPr>
              <a:t>Це</a:t>
            </a:r>
            <a:r>
              <a:rPr lang="ru-RU" sz="2000" dirty="0">
                <a:latin typeface="+mj-lt"/>
              </a:rPr>
              <a:t> — </a:t>
            </a:r>
            <a:r>
              <a:rPr lang="ru-RU" sz="2000" dirty="0" err="1" smtClean="0">
                <a:latin typeface="+mj-lt"/>
              </a:rPr>
              <a:t>фосфати</a:t>
            </a:r>
            <a:r>
              <a:rPr lang="ru-RU" sz="2000" dirty="0" smtClean="0">
                <a:latin typeface="+mj-lt"/>
              </a:rPr>
              <a:t> і </a:t>
            </a:r>
            <a:r>
              <a:rPr lang="ru-RU" sz="2000" dirty="0" err="1" smtClean="0">
                <a:latin typeface="+mj-lt"/>
              </a:rPr>
              <a:t>нафтопродукти</a:t>
            </a:r>
            <a:r>
              <a:rPr lang="ru-RU" sz="2000" dirty="0" smtClean="0">
                <a:latin typeface="+mj-lt"/>
              </a:rPr>
              <a:t>. Марокко </a:t>
            </a:r>
            <a:r>
              <a:rPr lang="ru-RU" sz="2000" dirty="0">
                <a:latin typeface="+mj-lt"/>
              </a:rPr>
              <a:t>є </a:t>
            </a:r>
            <a:r>
              <a:rPr lang="ru-RU" sz="2000" dirty="0" err="1">
                <a:latin typeface="+mj-lt"/>
              </a:rPr>
              <a:t>третім</a:t>
            </a:r>
            <a:r>
              <a:rPr lang="ru-RU" sz="2000" dirty="0">
                <a:latin typeface="+mj-lt"/>
              </a:rPr>
              <a:t> у </a:t>
            </a:r>
            <a:r>
              <a:rPr lang="ru-RU" sz="2000" dirty="0" err="1">
                <a:latin typeface="+mj-lt"/>
              </a:rPr>
              <a:t>світі</a:t>
            </a:r>
            <a:r>
              <a:rPr lang="ru-RU" sz="2000" dirty="0">
                <a:latin typeface="+mj-lt"/>
              </a:rPr>
              <a:t> за </a:t>
            </a:r>
            <a:r>
              <a:rPr lang="ru-RU" sz="2000" dirty="0" err="1">
                <a:latin typeface="+mj-lt"/>
              </a:rPr>
              <a:t>виробітком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фосфатів</a:t>
            </a:r>
            <a:r>
              <a:rPr lang="ru-RU" sz="2000" dirty="0">
                <a:latin typeface="+mj-lt"/>
              </a:rPr>
              <a:t>, та </a:t>
            </a:r>
            <a:r>
              <a:rPr lang="ru-RU" sz="2000" dirty="0" err="1">
                <a:latin typeface="+mj-lt"/>
              </a:rPr>
              <a:t>зміна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цін</a:t>
            </a:r>
            <a:r>
              <a:rPr lang="ru-RU" sz="2000" dirty="0">
                <a:latin typeface="+mj-lt"/>
              </a:rPr>
              <a:t> на них на </a:t>
            </a:r>
            <a:r>
              <a:rPr lang="ru-RU" sz="2000" dirty="0" err="1">
                <a:latin typeface="+mj-lt"/>
              </a:rPr>
              <a:t>світовому</a:t>
            </a:r>
            <a:r>
              <a:rPr lang="ru-RU" sz="2000" dirty="0">
                <a:latin typeface="+mj-lt"/>
              </a:rPr>
              <a:t> ринку </a:t>
            </a:r>
            <a:r>
              <a:rPr lang="ru-RU" sz="2000" dirty="0" err="1">
                <a:latin typeface="+mj-lt"/>
              </a:rPr>
              <a:t>значно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впливає</a:t>
            </a:r>
            <a:r>
              <a:rPr lang="ru-RU" sz="2000" dirty="0">
                <a:latin typeface="+mj-lt"/>
              </a:rPr>
              <a:t> на </a:t>
            </a:r>
            <a:r>
              <a:rPr lang="ru-RU" sz="2000" dirty="0" err="1">
                <a:latin typeface="+mj-lt"/>
              </a:rPr>
              <a:t>економіку</a:t>
            </a:r>
            <a:r>
              <a:rPr lang="ru-RU" sz="2000" dirty="0">
                <a:latin typeface="+mj-lt"/>
              </a:rPr>
              <a:t> Марокко в </a:t>
            </a:r>
            <a:r>
              <a:rPr lang="ru-RU" sz="2000" dirty="0" err="1">
                <a:latin typeface="+mj-lt"/>
              </a:rPr>
              <a:t>цілому</a:t>
            </a:r>
            <a:r>
              <a:rPr lang="ru-RU" sz="2000" dirty="0">
                <a:latin typeface="+mj-lt"/>
              </a:rPr>
              <a:t>.</a:t>
            </a:r>
          </a:p>
          <a:p>
            <a:r>
              <a:rPr lang="ru-RU" sz="2000" dirty="0">
                <a:latin typeface="+mj-lt"/>
              </a:rPr>
              <a:t>У 2015 </a:t>
            </a:r>
            <a:r>
              <a:rPr lang="ru-RU" sz="2000" dirty="0" err="1">
                <a:latin typeface="+mj-lt"/>
              </a:rPr>
              <a:t>році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Маррокко</a:t>
            </a:r>
            <a:r>
              <a:rPr lang="ru-RU" sz="2000" dirty="0">
                <a:latin typeface="+mj-lt"/>
              </a:rPr>
              <a:t> стане </a:t>
            </a:r>
            <a:r>
              <a:rPr lang="ru-RU" sz="2000" dirty="0" err="1">
                <a:latin typeface="+mj-lt"/>
              </a:rPr>
              <a:t>першою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Африканською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країною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що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має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високошвидкісний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залізничний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траспорт</a:t>
            </a:r>
            <a:r>
              <a:rPr lang="ru-RU" sz="2000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" y="60468"/>
            <a:ext cx="9165881" cy="42429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5820" y="0"/>
            <a:ext cx="2857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/>
              <a:t>Економіка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14281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315" y="374106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Марокко — </a:t>
            </a:r>
            <a:r>
              <a:rPr lang="ru-RU" dirty="0" err="1"/>
              <a:t>країна</a:t>
            </a:r>
            <a:r>
              <a:rPr lang="ru-RU" dirty="0"/>
              <a:t> з </a:t>
            </a:r>
            <a:r>
              <a:rPr lang="ru-RU" dirty="0" err="1"/>
              <a:t>багатою</a:t>
            </a:r>
            <a:r>
              <a:rPr lang="ru-RU" dirty="0"/>
              <a:t> культурою та </a:t>
            </a:r>
            <a:r>
              <a:rPr lang="ru-RU" dirty="0" err="1"/>
              <a:t>цивілізацією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лишалися</a:t>
            </a:r>
            <a:r>
              <a:rPr lang="ru-RU" dirty="0"/>
              <a:t> практично в первозданному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часу. </a:t>
            </a:r>
            <a:endParaRPr lang="ru-RU" dirty="0" smtClean="0"/>
          </a:p>
          <a:p>
            <a:r>
              <a:rPr lang="ru-RU" dirty="0" smtClean="0"/>
              <a:t>Марокко</a:t>
            </a:r>
            <a:r>
              <a:rPr lang="ru-RU" dirty="0"/>
              <a:t> — </a:t>
            </a:r>
            <a:r>
              <a:rPr lang="ru-RU" dirty="0" err="1"/>
              <a:t>багатонаціональна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багатовікової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 smtClean="0"/>
              <a:t>приймала</a:t>
            </a:r>
            <a:r>
              <a:rPr lang="ru-RU" dirty="0" smtClean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 Тут </a:t>
            </a:r>
            <a:r>
              <a:rPr lang="ru-RU" dirty="0" err="1"/>
              <a:t>розповсюджені</a:t>
            </a:r>
            <a:r>
              <a:rPr lang="ru-RU" dirty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вірування</a:t>
            </a:r>
            <a:r>
              <a:rPr lang="ru-RU" dirty="0" smtClean="0"/>
              <a:t>: </a:t>
            </a:r>
            <a:r>
              <a:rPr lang="ru-RU" dirty="0" err="1" smtClean="0"/>
              <a:t>язичництво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юдаїзм</a:t>
            </a:r>
            <a:r>
              <a:rPr lang="ru-RU" dirty="0" smtClean="0"/>
              <a:t>, </a:t>
            </a:r>
            <a:r>
              <a:rPr lang="ru-RU" dirty="0" err="1" smtClean="0"/>
              <a:t>християнство</a:t>
            </a:r>
            <a:r>
              <a:rPr lang="ru-RU" dirty="0" smtClean="0"/>
              <a:t> та </a:t>
            </a:r>
            <a:r>
              <a:rPr lang="ru-RU" dirty="0" err="1" smtClean="0"/>
              <a:t>іслам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Марокко </a:t>
            </a:r>
            <a:r>
              <a:rPr lang="ru-RU" dirty="0" err="1"/>
              <a:t>розвинений</a:t>
            </a:r>
            <a:r>
              <a:rPr lang="ru-RU" dirty="0"/>
              <a:t> </a:t>
            </a:r>
            <a:r>
              <a:rPr lang="ru-RU" dirty="0" err="1"/>
              <a:t>кінематограф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в 1944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запроваджено</a:t>
            </a:r>
            <a:r>
              <a:rPr lang="ru-RU" dirty="0"/>
              <a:t> </a:t>
            </a:r>
            <a:r>
              <a:rPr lang="ru-RU" dirty="0" err="1"/>
              <a:t>Мароканський</a:t>
            </a:r>
            <a:r>
              <a:rPr lang="ru-RU" dirty="0"/>
              <a:t> </a:t>
            </a:r>
            <a:r>
              <a:rPr lang="ru-RU" dirty="0" err="1"/>
              <a:t>кінематографічний</a:t>
            </a:r>
            <a:r>
              <a:rPr lang="ru-RU" dirty="0"/>
              <a:t> </a:t>
            </a:r>
            <a:r>
              <a:rPr lang="ru-RU" dirty="0" smtClean="0"/>
              <a:t>центр.. </a:t>
            </a:r>
            <a:endParaRPr lang="ru-RU" dirty="0"/>
          </a:p>
          <a:p>
            <a:r>
              <a:rPr lang="ru-RU" dirty="0" err="1"/>
              <a:t>Традиційна</a:t>
            </a:r>
            <a:r>
              <a:rPr lang="ru-RU" dirty="0"/>
              <a:t> </a:t>
            </a:r>
            <a:r>
              <a:rPr lang="ru-RU" dirty="0" err="1"/>
              <a:t>архітектура</a:t>
            </a:r>
            <a:r>
              <a:rPr lang="ru-RU" dirty="0"/>
              <a:t> Марокко представлена </a:t>
            </a:r>
            <a:r>
              <a:rPr lang="ru-RU" dirty="0" err="1"/>
              <a:t>невеличкими</a:t>
            </a:r>
            <a:r>
              <a:rPr lang="ru-RU" dirty="0"/>
              <a:t> </a:t>
            </a:r>
            <a:r>
              <a:rPr lang="ru-RU" dirty="0" err="1"/>
              <a:t>житловими</a:t>
            </a:r>
            <a:r>
              <a:rPr lang="ru-RU" dirty="0"/>
              <a:t> </a:t>
            </a:r>
            <a:r>
              <a:rPr lang="ru-RU" dirty="0" err="1"/>
              <a:t>будинками</a:t>
            </a:r>
            <a:r>
              <a:rPr lang="ru-RU" dirty="0"/>
              <a:t>, так </a:t>
            </a:r>
            <a:r>
              <a:rPr lang="ru-RU" dirty="0" err="1"/>
              <a:t>званими</a:t>
            </a:r>
            <a:r>
              <a:rPr lang="ru-RU" dirty="0"/>
              <a:t> </a:t>
            </a:r>
            <a:r>
              <a:rPr lang="ru-RU" dirty="0" smtClean="0"/>
              <a:t>Дарами,</a:t>
            </a:r>
            <a:r>
              <a:rPr lang="en-US" dirty="0" smtClean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та будь-</a:t>
            </a:r>
            <a:r>
              <a:rPr lang="ru-RU" dirty="0" err="1"/>
              <a:t>якого</a:t>
            </a:r>
            <a:r>
              <a:rPr lang="ru-RU" dirty="0"/>
              <a:t> орнаменту.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товстих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стін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охороняють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грабіжників</a:t>
            </a:r>
            <a:r>
              <a:rPr lang="ru-RU" dirty="0"/>
              <a:t>, </a:t>
            </a:r>
            <a:r>
              <a:rPr lang="ru-RU" dirty="0" err="1"/>
              <a:t>звірів</a:t>
            </a:r>
            <a:r>
              <a:rPr lang="ru-RU" dirty="0"/>
              <a:t> та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небезпек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370"/>
            <a:ext cx="2896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/>
              <a:t>Культура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" y="737353"/>
            <a:ext cx="4382907" cy="3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76" y="776583"/>
            <a:ext cx="4232123" cy="294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45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47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2013-05-06T14:17:25Z</dcterms:created>
  <dcterms:modified xsi:type="dcterms:W3CDTF">2013-05-06T15:46:42Z</dcterms:modified>
</cp:coreProperties>
</file>