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kr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967335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Держава та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її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функції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Теорії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держави</a:t>
            </a:r>
            <a:endParaRPr lang="ru-RU" sz="5400" b="1" dirty="0" smtClean="0"/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28" y="21429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Виконала </a:t>
            </a:r>
          </a:p>
          <a:p>
            <a:r>
              <a:rPr lang="uk-UA" sz="2400" dirty="0" smtClean="0"/>
              <a:t>учениця 10-В класу</a:t>
            </a:r>
          </a:p>
          <a:p>
            <a:r>
              <a:rPr lang="uk-UA" sz="2400" dirty="0" err="1" smtClean="0"/>
              <a:t>Бірюк</a:t>
            </a:r>
            <a:r>
              <a:rPr lang="uk-UA" sz="2400" dirty="0" smtClean="0"/>
              <a:t> Анна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61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Патріархальна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твердженні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держава походить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результатом </a:t>
            </a:r>
            <a:r>
              <a:rPr lang="ru-RU" sz="2000" dirty="0" err="1" smtClean="0"/>
              <a:t>історичного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, а </a:t>
            </a:r>
            <a:r>
              <a:rPr lang="ru-RU" sz="2000" dirty="0" err="1" smtClean="0"/>
              <a:t>отже</a:t>
            </a:r>
            <a:r>
              <a:rPr lang="ru-RU" sz="2000" dirty="0" smtClean="0"/>
              <a:t> абсолютна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монарха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. </a:t>
            </a:r>
            <a:r>
              <a:rPr lang="ru-RU" sz="2000" dirty="0" err="1" smtClean="0"/>
              <a:t>Основними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Арістотель</a:t>
            </a:r>
            <a:r>
              <a:rPr lang="ru-RU" sz="2000" dirty="0" smtClean="0">
                <a:solidFill>
                  <a:srgbClr val="FF0000"/>
                </a:solidFill>
              </a:rPr>
              <a:t>, Р. </a:t>
            </a:r>
            <a:r>
              <a:rPr lang="ru-RU" sz="2000" dirty="0" err="1" smtClean="0">
                <a:solidFill>
                  <a:srgbClr val="FF0000"/>
                </a:solidFill>
              </a:rPr>
              <a:t>Фільмер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М. </a:t>
            </a:r>
            <a:r>
              <a:rPr lang="ru-RU" sz="2000" dirty="0" err="1" smtClean="0">
                <a:solidFill>
                  <a:srgbClr val="FF0000"/>
                </a:solidFill>
              </a:rPr>
              <a:t>Михайловський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Роберт </a:t>
            </a:r>
            <a:r>
              <a:rPr lang="ru-RU" sz="2000" dirty="0" err="1" smtClean="0"/>
              <a:t>Фільмер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</a:t>
            </a:r>
            <a:r>
              <a:rPr lang="ru-RU" sz="2000" dirty="0" smtClean="0"/>
              <a:t> «</a:t>
            </a:r>
            <a:r>
              <a:rPr lang="ru-RU" sz="2000" dirty="0" err="1" smtClean="0"/>
              <a:t>Патріархія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короля» твердить,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абсолютна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монарха </a:t>
            </a:r>
            <a:r>
              <a:rPr lang="ru-RU" sz="2000" dirty="0" err="1" smtClean="0"/>
              <a:t>бере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Адама. Держава </a:t>
            </a:r>
            <a:r>
              <a:rPr lang="ru-RU" sz="2000" dirty="0" err="1" smtClean="0"/>
              <a:t>виростає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, а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монарха через Адама передана богом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непідвласна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ніяким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людським</a:t>
            </a:r>
            <a:r>
              <a:rPr lang="ru-RU" sz="2000" dirty="0" smtClean="0"/>
              <a:t> законам. З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Арістотеля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. З </a:t>
            </a:r>
            <a:r>
              <a:rPr lang="ru-RU" sz="2000" dirty="0" err="1" smtClean="0"/>
              <a:t>розростання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патріархальної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адміністративно-територіальні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одиниці</a:t>
            </a:r>
            <a:r>
              <a:rPr lang="ru-RU" sz="2000" dirty="0" smtClean="0"/>
              <a:t> (села, селища,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),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, </a:t>
            </a:r>
            <a:r>
              <a:rPr lang="ru-RU" sz="2000" dirty="0" err="1" smtClean="0"/>
              <a:t>спілкуючись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, як держава.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275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285728"/>
            <a:ext cx="6017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Договірна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Вона </a:t>
            </a:r>
            <a:r>
              <a:rPr lang="ru-RU" sz="3200" dirty="0" err="1" smtClean="0"/>
              <a:t>пояснює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виникнення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держави</a:t>
            </a:r>
            <a:r>
              <a:rPr lang="ru-RU" sz="3200" dirty="0" smtClean="0"/>
              <a:t> </a:t>
            </a:r>
            <a:r>
              <a:rPr lang="ru-RU" sz="3200" dirty="0" err="1" smtClean="0"/>
              <a:t>внаслідок</a:t>
            </a:r>
            <a:r>
              <a:rPr lang="ru-RU" sz="3200" dirty="0" smtClean="0"/>
              <a:t> </a:t>
            </a:r>
            <a:r>
              <a:rPr lang="ru-RU" sz="3200" dirty="0" err="1" smtClean="0"/>
              <a:t>об’єднання</a:t>
            </a:r>
            <a:r>
              <a:rPr lang="ru-RU" sz="3200" dirty="0" smtClean="0"/>
              <a:t> людей на </a:t>
            </a:r>
            <a:r>
              <a:rPr lang="ru-RU" sz="3200" dirty="0" err="1" smtClean="0"/>
              <a:t>основі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добровільної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згоди</a:t>
            </a:r>
            <a:r>
              <a:rPr lang="ru-RU" sz="3200" dirty="0" smtClean="0"/>
              <a:t> (договору) про те,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одні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будуть</a:t>
            </a:r>
            <a:r>
              <a:rPr lang="ru-RU" sz="3200" dirty="0" smtClean="0"/>
              <a:t> </a:t>
            </a:r>
            <a:r>
              <a:rPr lang="ru-RU" sz="3200" dirty="0" err="1" smtClean="0"/>
              <a:t>управляти</a:t>
            </a:r>
            <a:r>
              <a:rPr lang="ru-RU" sz="3200" dirty="0" smtClean="0"/>
              <a:t>, а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управлінські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рішення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Представниками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цієї</a:t>
            </a:r>
            <a:r>
              <a:rPr lang="ru-RU" sz="3200" dirty="0" smtClean="0"/>
              <a:t> </a:t>
            </a:r>
            <a:r>
              <a:rPr lang="ru-RU" sz="3200" dirty="0" err="1" smtClean="0"/>
              <a:t>теорії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Г. </a:t>
            </a:r>
            <a:r>
              <a:rPr lang="ru-RU" sz="3200" dirty="0" err="1" smtClean="0">
                <a:solidFill>
                  <a:srgbClr val="FF0000"/>
                </a:solidFill>
              </a:rPr>
              <a:t>Гроцій</a:t>
            </a:r>
            <a:r>
              <a:rPr lang="ru-RU" sz="3200" dirty="0" smtClean="0">
                <a:solidFill>
                  <a:srgbClr val="FF0000"/>
                </a:solidFill>
              </a:rPr>
              <a:t>, Б. </a:t>
            </a:r>
            <a:r>
              <a:rPr lang="ru-RU" sz="3200" dirty="0" err="1" smtClean="0">
                <a:solidFill>
                  <a:srgbClr val="FF0000"/>
                </a:solidFill>
              </a:rPr>
              <a:t>Спіноза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І. </a:t>
            </a:r>
            <a:r>
              <a:rPr lang="ru-RU" sz="3200" dirty="0" smtClean="0">
                <a:solidFill>
                  <a:srgbClr val="FF0000"/>
                </a:solidFill>
              </a:rPr>
              <a:t>Гоббс, Ж.-Ж. Руссо, О. Радищев </a:t>
            </a:r>
            <a:r>
              <a:rPr lang="ru-RU" sz="3200" dirty="0" smtClean="0"/>
              <a:t>та </a:t>
            </a:r>
            <a:r>
              <a:rPr lang="ru-RU" sz="3200" dirty="0" err="1" smtClean="0"/>
              <a:t>ін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716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Психологічна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85992"/>
            <a:ext cx="7143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теорією</a:t>
            </a:r>
            <a:r>
              <a:rPr lang="ru-RU" sz="2400" dirty="0" smtClean="0"/>
              <a:t> держава </a:t>
            </a:r>
            <a:r>
              <a:rPr lang="ru-RU" sz="2400" dirty="0" err="1" smtClean="0"/>
              <a:t>виникла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психіки</a:t>
            </a:r>
            <a:r>
              <a:rPr lang="ru-RU" sz="2400" dirty="0" smtClean="0"/>
              <a:t> людей. </a:t>
            </a:r>
            <a:r>
              <a:rPr lang="ru-RU" sz="2400" dirty="0" err="1" smtClean="0"/>
              <a:t>Начебто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притаманна</a:t>
            </a:r>
            <a:r>
              <a:rPr lang="ru-RU" sz="2400" dirty="0" smtClean="0"/>
              <a:t> потреба покори, </a:t>
            </a:r>
            <a:r>
              <a:rPr lang="ru-RU" sz="2400" dirty="0" err="1" smtClean="0"/>
              <a:t>наслідування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усвідомлення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. Народ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інертною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здатний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, а тому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Представником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Л. </a:t>
            </a:r>
            <a:r>
              <a:rPr lang="ru-RU" sz="2400" dirty="0" err="1" smtClean="0">
                <a:solidFill>
                  <a:srgbClr val="FF0000"/>
                </a:solidFill>
              </a:rPr>
              <a:t>Петражицький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(1867—1931).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59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насильства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571744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теорією</a:t>
            </a:r>
            <a:r>
              <a:rPr lang="ru-RU" sz="2400" dirty="0" smtClean="0"/>
              <a:t> держава </a:t>
            </a:r>
            <a:r>
              <a:rPr lang="ru-RU" sz="2400" dirty="0" err="1" smtClean="0"/>
              <a:t>виникла</a:t>
            </a:r>
            <a:r>
              <a:rPr lang="ru-RU" sz="2400" dirty="0" smtClean="0"/>
              <a:t> як результат </a:t>
            </a:r>
            <a:r>
              <a:rPr lang="ru-RU" sz="2400" dirty="0" err="1" smtClean="0"/>
              <a:t>завоювання</a:t>
            </a:r>
            <a:r>
              <a:rPr lang="ru-RU" sz="2400" dirty="0" smtClean="0"/>
              <a:t> одних племен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поневолення</a:t>
            </a:r>
            <a:r>
              <a:rPr lang="ru-RU" sz="2400" dirty="0" smtClean="0"/>
              <a:t> одного народу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. На думку </a:t>
            </a:r>
            <a:r>
              <a:rPr lang="ru-RU" sz="2400" dirty="0" err="1" smtClean="0"/>
              <a:t>прихильників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теорії</a:t>
            </a:r>
            <a:r>
              <a:rPr lang="ru-RU" sz="2400" dirty="0" smtClean="0"/>
              <a:t>, держава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тією</a:t>
            </a:r>
            <a:r>
              <a:rPr lang="ru-RU" sz="2400" dirty="0" smtClean="0"/>
              <a:t> силою, яку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загарбники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утримання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покорі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завойованих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зміцнення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переможців</a:t>
            </a:r>
            <a:r>
              <a:rPr lang="ru-RU" sz="2400" dirty="0" smtClean="0"/>
              <a:t>. </a:t>
            </a:r>
            <a:r>
              <a:rPr lang="ru-RU" sz="2400" dirty="0" err="1" smtClean="0"/>
              <a:t>Представниками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Гумплович</a:t>
            </a:r>
            <a:r>
              <a:rPr lang="ru-RU" sz="2400" dirty="0" smtClean="0">
                <a:solidFill>
                  <a:srgbClr val="FF0000"/>
                </a:solidFill>
              </a:rPr>
              <a:t>, К. </a:t>
            </a:r>
            <a:r>
              <a:rPr lang="ru-RU" sz="2400" dirty="0" err="1" smtClean="0">
                <a:solidFill>
                  <a:srgbClr val="FF0000"/>
                </a:solidFill>
              </a:rPr>
              <a:t>Каутський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Дюрінг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6163" y="142852"/>
            <a:ext cx="8957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Історико-матеріалістична</a:t>
            </a:r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857496"/>
            <a:ext cx="7143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теорії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тому,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держава </a:t>
            </a:r>
            <a:r>
              <a:rPr lang="ru-RU" sz="2800" dirty="0" err="1" smtClean="0"/>
              <a:t>виникає</a:t>
            </a:r>
            <a:r>
              <a:rPr lang="ru-RU" sz="2800" dirty="0" smtClean="0"/>
              <a:t> як результат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занепаду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первісного</a:t>
            </a:r>
            <a:r>
              <a:rPr lang="ru-RU" sz="2800" dirty="0" smtClean="0"/>
              <a:t> ладу,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способу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суспільстві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kra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57222" y="2285992"/>
            <a:ext cx="101441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podsolnuh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290"/>
            <a:ext cx="5943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38388834_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71744"/>
            <a:ext cx="6388591" cy="385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gg8248474_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5286412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Зміст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2285992"/>
            <a:ext cx="95039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таке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держава</a:t>
            </a:r>
          </a:p>
          <a:p>
            <a:pPr algn="ctr">
              <a:buFont typeface="Arial" pitchFamily="34" charset="0"/>
              <a:buChar char="•"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таке сутність держави</a:t>
            </a:r>
          </a:p>
          <a:p>
            <a:pPr algn="ctr">
              <a:buFont typeface="Arial" pitchFamily="34" charset="0"/>
              <a:buChar char="•"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Функції держави</a:t>
            </a:r>
          </a:p>
          <a:p>
            <a:pPr algn="ctr">
              <a:buFont typeface="Arial" pitchFamily="34" charset="0"/>
              <a:buChar char="•"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Теорії походження держави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Держава</a:t>
            </a:r>
            <a:r>
              <a:rPr lang="uk-UA" sz="4000" dirty="0" smtClean="0"/>
              <a:t> </a:t>
            </a:r>
            <a:r>
              <a:rPr lang="uk-UA" dirty="0" smtClean="0"/>
              <a:t>–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це організація суспільства, яка захищає інтереси населення певної території, регулює відносини між членами суспільства, зокрема за допомогою примусу.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75f7d8ed253ba5602a0045a6af3301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3652846" cy="36528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rain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4737100" cy="3289300"/>
          </a:xfrm>
        </p:spPr>
      </p:pic>
      <p:sp>
        <p:nvSpPr>
          <p:cNvPr id="5" name="Прямоугольник 4"/>
          <p:cNvSpPr/>
          <p:nvPr/>
        </p:nvSpPr>
        <p:spPr>
          <a:xfrm>
            <a:off x="-80073" y="571480"/>
            <a:ext cx="92240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Що таке сутність держави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714489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Сутність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держави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внутрішній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зміст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діяльності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виражає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єдність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загальносоціальних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вузькокласових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групових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інтересів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громадян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928934"/>
            <a:ext cx="32861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Будь-яка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держава, разом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вирішенням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суто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класових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виконує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загальносоціальні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спільні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справи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»), без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функціонувати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жодне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суспільство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засоби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зв’язку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транспорту,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будівництво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шляхів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боротьба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епідеміями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злочинністю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заходи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щодо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миру та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інші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56128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143116"/>
            <a:ext cx="4388909" cy="2973387"/>
          </a:xfrm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34290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аспекти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сутності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визначилися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виникнення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класовий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аспект</a:t>
            </a:r>
            <a:r>
              <a:rPr lang="ru-RU" dirty="0" smtClean="0"/>
              <a:t> —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пануючого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організованого</a:t>
            </a:r>
            <a:r>
              <a:rPr lang="ru-RU" dirty="0" smtClean="0"/>
              <a:t> примусу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загальносоціальний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аспект</a:t>
            </a:r>
            <a:r>
              <a:rPr lang="ru-RU" dirty="0" smtClean="0"/>
              <a:t> —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блага, </a:t>
            </a:r>
            <a:r>
              <a:rPr lang="ru-RU" dirty="0" err="1" smtClean="0"/>
              <a:t>підтримання</a:t>
            </a:r>
            <a:r>
              <a:rPr lang="ru-RU" dirty="0" smtClean="0"/>
              <a:t> порядку,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загальносоціальних</a:t>
            </a:r>
            <a:r>
              <a:rPr lang="ru-RU" dirty="0" smtClean="0"/>
              <a:t> справ.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5145249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536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590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Функції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держави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000504"/>
            <a:ext cx="6215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Функції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держави</a:t>
            </a:r>
            <a:r>
              <a:rPr lang="ru-RU" sz="2800" dirty="0" smtClean="0"/>
              <a:t> 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роль, яку вона </a:t>
            </a:r>
            <a:r>
              <a:rPr lang="ru-RU" sz="2800" dirty="0" err="1" smtClean="0"/>
              <a:t>виконує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. У </a:t>
            </a:r>
            <a:r>
              <a:rPr lang="ru-RU" sz="2800" dirty="0" err="1" smtClean="0"/>
              <a:t>функціях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сутність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призначення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5145249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36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590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Функції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держави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42900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Загалом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функції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держави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поділити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такі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групи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4026456"/>
            <a:ext cx="7143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За </a:t>
            </a:r>
            <a:r>
              <a:rPr lang="ru-RU" sz="2000" b="1" dirty="0" err="1" smtClean="0"/>
              <a:t>соціальним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значенням</a:t>
            </a:r>
            <a:r>
              <a:rPr lang="ru-RU" sz="2000" b="1" dirty="0" smtClean="0"/>
              <a:t>(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неосновні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Залежно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спрямованості</a:t>
            </a:r>
            <a:r>
              <a:rPr lang="ru-RU" sz="2000" b="1" dirty="0" smtClean="0"/>
              <a:t>(</a:t>
            </a:r>
            <a:r>
              <a:rPr lang="ru-RU" sz="2000" dirty="0" err="1" smtClean="0"/>
              <a:t>внутрішні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зовнішні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За часом </a:t>
            </a:r>
            <a:r>
              <a:rPr lang="ru-RU" sz="2000" b="1" dirty="0" err="1" smtClean="0"/>
              <a:t>здійснення</a:t>
            </a:r>
            <a:r>
              <a:rPr lang="ru-RU" sz="2000" b="1" dirty="0" smtClean="0"/>
              <a:t>(</a:t>
            </a:r>
            <a:r>
              <a:rPr lang="ru-RU" sz="2000" dirty="0" err="1" smtClean="0"/>
              <a:t>постійні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тимчасові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За сферами </a:t>
            </a:r>
            <a:r>
              <a:rPr lang="ru-RU" sz="2000" b="1" dirty="0" err="1" smtClean="0"/>
              <a:t>суспільного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(</a:t>
            </a:r>
            <a:r>
              <a:rPr lang="ru-RU" sz="2000" dirty="0" err="1" smtClean="0"/>
              <a:t>гуманітарні</a:t>
            </a:r>
            <a:r>
              <a:rPr lang="ru-RU" sz="2000" dirty="0" smtClean="0"/>
              <a:t>, </a:t>
            </a:r>
            <a:r>
              <a:rPr lang="ru-RU" sz="2000" dirty="0" err="1" smtClean="0"/>
              <a:t>економічні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За принципом </a:t>
            </a:r>
            <a:r>
              <a:rPr lang="ru-RU" sz="2000" b="1" dirty="0" err="1" smtClean="0"/>
              <a:t>розподілу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влади</a:t>
            </a:r>
            <a:r>
              <a:rPr lang="ru-RU" sz="2000" b="1" dirty="0" smtClean="0"/>
              <a:t>(</a:t>
            </a:r>
            <a:r>
              <a:rPr lang="ru-RU" sz="2000" dirty="0" err="1" smtClean="0"/>
              <a:t>законодавчі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виконавчі</a:t>
            </a:r>
            <a:r>
              <a:rPr lang="ru-RU" sz="2000" dirty="0" smtClean="0"/>
              <a:t>, </a:t>
            </a:r>
            <a:r>
              <a:rPr lang="ru-RU" sz="2000" dirty="0" err="1" smtClean="0"/>
              <a:t>судові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5834" cy="7072338"/>
          </a:xfrm>
        </p:spPr>
      </p:pic>
      <p:sp>
        <p:nvSpPr>
          <p:cNvPr id="5" name="Прямоугольник 4"/>
          <p:cNvSpPr/>
          <p:nvPr/>
        </p:nvSpPr>
        <p:spPr>
          <a:xfrm>
            <a:off x="-214346" y="357167"/>
            <a:ext cx="935834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Теорії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походження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держави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935837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Теологічна</a:t>
            </a:r>
            <a:endParaRPr lang="ru-RU" sz="44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Патріархальна</a:t>
            </a:r>
            <a:endParaRPr lang="ru-RU" sz="44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Договірна</a:t>
            </a:r>
            <a:endParaRPr lang="ru-RU" sz="44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Психологічна</a:t>
            </a:r>
            <a:endParaRPr lang="ru-RU" sz="44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Насильства</a:t>
            </a:r>
            <a:endParaRPr lang="ru-RU" sz="44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atin typeface="Arial Black" pitchFamily="34" charset="0"/>
              </a:rPr>
              <a:t>Історико-матеріалістична</a:t>
            </a:r>
            <a:endParaRPr lang="ru-RU" sz="4400" b="1" dirty="0" smtClean="0">
              <a:latin typeface="Arial Black" pitchFamily="34" charset="0"/>
            </a:endParaRPr>
          </a:p>
          <a:p>
            <a:endParaRPr lang="uk-UA" sz="5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2642407_ukraine_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287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6263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Теологічна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теорія</a:t>
            </a:r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85992"/>
            <a:ext cx="8358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Фома </a:t>
            </a:r>
            <a:r>
              <a:rPr lang="ru-RU" sz="2400" dirty="0" err="1" smtClean="0">
                <a:solidFill>
                  <a:srgbClr val="FF0000"/>
                </a:solidFill>
              </a:rPr>
              <a:t>Аквінський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(1225—1274</a:t>
            </a:r>
            <a:r>
              <a:rPr lang="ru-RU" sz="2400" dirty="0" smtClean="0"/>
              <a:t>).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побудовано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ієрархії</a:t>
            </a:r>
            <a:r>
              <a:rPr lang="ru-RU" sz="2400" dirty="0" smtClean="0"/>
              <a:t> форм —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smtClean="0"/>
              <a:t>Бога</a:t>
            </a:r>
            <a:r>
              <a:rPr lang="ru-RU" sz="2400" dirty="0" smtClean="0"/>
              <a:t> — чистого </a:t>
            </a:r>
            <a:r>
              <a:rPr lang="ru-RU" sz="2400" dirty="0" err="1" smtClean="0"/>
              <a:t>розуму</a:t>
            </a:r>
            <a:r>
              <a:rPr lang="ru-RU" sz="2400" dirty="0" smtClean="0"/>
              <a:t> — до духовного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Проголошення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Бога </a:t>
            </a:r>
            <a:r>
              <a:rPr lang="ru-RU" sz="2400" dirty="0" err="1" smtClean="0"/>
              <a:t>обґрунтовує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вічність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непорушність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виправдовує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найреакційніші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підкреслює</a:t>
            </a:r>
            <a:r>
              <a:rPr lang="ru-RU" sz="2400" dirty="0" smtClean="0"/>
              <a:t> думку про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посягання</a:t>
            </a:r>
            <a:r>
              <a:rPr lang="ru-RU" sz="2400" dirty="0" smtClean="0"/>
              <a:t> на державу </a:t>
            </a:r>
            <a:r>
              <a:rPr lang="ru-RU" sz="2400" dirty="0" err="1" smtClean="0"/>
              <a:t>приречене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невдачу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вкладена</a:t>
            </a:r>
            <a:r>
              <a:rPr lang="ru-RU" sz="2400" dirty="0" smtClean="0"/>
              <a:t> в руки правителя Богом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покликана </a:t>
            </a:r>
            <a:r>
              <a:rPr lang="ru-RU" sz="2400" dirty="0" err="1" smtClean="0"/>
              <a:t>захищати</a:t>
            </a:r>
            <a:r>
              <a:rPr lang="ru-RU" sz="2400" dirty="0" smtClean="0"/>
              <a:t> благо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409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Держава – це організація суспільства, яка захищає інтереси населення певної території, регулює відносини між членами суспільства, зокрема за допомогою примусу.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11</cp:revision>
  <dcterms:created xsi:type="dcterms:W3CDTF">2012-11-14T15:49:18Z</dcterms:created>
  <dcterms:modified xsi:type="dcterms:W3CDTF">2012-11-14T17:36:27Z</dcterms:modified>
</cp:coreProperties>
</file>