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72" d="100"/>
          <a:sy n="72" d="100"/>
        </p:scale>
        <p:origin x="-123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AC324-7F87-4ECD-975A-D80E2F00FE5E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CA462-98E9-4795-8DC1-A90305A5CE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709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A462-98E9-4795-8DC1-A90305A5CE3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23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FC8CD4-B301-42EE-8891-DBEB87D68D2A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5F82-57E4-4E6C-BEE1-DF04CD4E8EDE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8CD4-B301-42EE-8891-DBEB87D68D2A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5F82-57E4-4E6C-BEE1-DF04CD4E8EDE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8CD4-B301-42EE-8891-DBEB87D68D2A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5F82-57E4-4E6C-BEE1-DF04CD4E8EDE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8CD4-B301-42EE-8891-DBEB87D68D2A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5F82-57E4-4E6C-BEE1-DF04CD4E8ED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8CD4-B301-42EE-8891-DBEB87D68D2A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5F82-57E4-4E6C-BEE1-DF04CD4E8ED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8CD4-B301-42EE-8891-DBEB87D68D2A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5F82-57E4-4E6C-BEE1-DF04CD4E8EDE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8CD4-B301-42EE-8891-DBEB87D68D2A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5F82-57E4-4E6C-BEE1-DF04CD4E8EDE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8CD4-B301-42EE-8891-DBEB87D68D2A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5F82-57E4-4E6C-BEE1-DF04CD4E8EDE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8CD4-B301-42EE-8891-DBEB87D68D2A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5F82-57E4-4E6C-BEE1-DF04CD4E8E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8CD4-B301-42EE-8891-DBEB87D68D2A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5F82-57E4-4E6C-BEE1-DF04CD4E8E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8CD4-B301-42EE-8891-DBEB87D68D2A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5F82-57E4-4E6C-BEE1-DF04CD4E8E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FC8CD4-B301-42EE-8891-DBEB87D68D2A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4EC5F82-57E4-4E6C-BEE1-DF04CD4E8ED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7586" y="4869160"/>
            <a:ext cx="2699792" cy="1656184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/>
              <a:t>Роботу виконала</a:t>
            </a:r>
          </a:p>
          <a:p>
            <a:pPr algn="l"/>
            <a:r>
              <a:rPr lang="uk-UA" sz="2000" dirty="0" smtClean="0"/>
              <a:t>Учениця </a:t>
            </a:r>
            <a:r>
              <a:rPr lang="uk-UA" sz="2000" dirty="0" smtClean="0"/>
              <a:t>11 </a:t>
            </a:r>
            <a:r>
              <a:rPr lang="uk-UA" sz="2000" dirty="0" smtClean="0"/>
              <a:t>класу</a:t>
            </a:r>
            <a:br>
              <a:rPr lang="uk-UA" sz="2000" dirty="0" smtClean="0"/>
            </a:br>
            <a:r>
              <a:rPr lang="uk-UA" sz="2000" dirty="0" smtClean="0"/>
              <a:t>Грищенко Тетяна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Російський живопис. Історичний живопис(</a:t>
            </a: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.Рєпін,В.Суриков,В.Васнецов)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30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7"/>
            <a:ext cx="7745505" cy="720081"/>
          </a:xfrm>
        </p:spPr>
        <p:txBody>
          <a:bodyPr/>
          <a:lstStyle/>
          <a:p>
            <a:pPr algn="ctr">
              <a:buFont typeface="Matura MT Script Capitals" pitchFamily="66" charset="0"/>
              <a:buChar char="&amp;"/>
            </a:pPr>
            <a:r>
              <a:rPr lang="uk-UA" sz="3200" b="1" i="1" dirty="0" smtClean="0"/>
              <a:t>«Меншиков у Березові»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55272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8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1124744"/>
            <a:ext cx="7745505" cy="720080"/>
          </a:xfrm>
        </p:spPr>
        <p:txBody>
          <a:bodyPr>
            <a:normAutofit/>
          </a:bodyPr>
          <a:lstStyle/>
          <a:p>
            <a:pPr algn="ctr">
              <a:buFont typeface="Matura MT Script Capitals" pitchFamily="66" charset="0"/>
              <a:buChar char="&amp;"/>
            </a:pPr>
            <a:r>
              <a:rPr lang="uk-UA" sz="3600" b="1" i="1" dirty="0"/>
              <a:t>«Бояриня Морозова»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3264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2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85895"/>
            <a:ext cx="3400772" cy="44371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70156"/>
            <a:ext cx="8856984" cy="1054250"/>
          </a:xfrm>
        </p:spPr>
        <p:txBody>
          <a:bodyPr/>
          <a:lstStyle/>
          <a:p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Васнецов — </a:t>
            </a:r>
            <a:r>
              <a:rPr lang="ru-RU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міфологічно-казкового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живопису</a:t>
            </a:r>
            <a:endParaRPr lang="uk-UA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32474"/>
            <a:ext cx="4754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2351434"/>
            <a:ext cx="51845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Matura MT Script Capitals" pitchFamily="66" charset="0"/>
              <a:buChar char="&amp;"/>
            </a:pPr>
            <a:r>
              <a:rPr lang="ru-RU" dirty="0" err="1" smtClean="0"/>
              <a:t>Віктор</a:t>
            </a:r>
            <a:r>
              <a:rPr lang="ru-RU" dirty="0" smtClean="0"/>
              <a:t> Михайлович Васнецов (03(15).05.1848—23.07.1926) — </a:t>
            </a:r>
            <a:r>
              <a:rPr lang="ru-RU" dirty="0" err="1" smtClean="0"/>
              <a:t>російський</a:t>
            </a:r>
            <a:r>
              <a:rPr lang="ru-RU" dirty="0" smtClean="0"/>
              <a:t> художник, 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на </a:t>
            </a:r>
            <a:r>
              <a:rPr lang="ru-RU" dirty="0" err="1" smtClean="0"/>
              <a:t>історичні</a:t>
            </a:r>
            <a:r>
              <a:rPr lang="ru-RU" dirty="0" smtClean="0"/>
              <a:t> та </a:t>
            </a:r>
            <a:r>
              <a:rPr lang="ru-RU" dirty="0" err="1" smtClean="0"/>
              <a:t>фольклорні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. </a:t>
            </a:r>
            <a:r>
              <a:rPr lang="ru-RU" dirty="0" err="1" smtClean="0"/>
              <a:t>Народився</a:t>
            </a:r>
            <a:r>
              <a:rPr lang="ru-RU" dirty="0" smtClean="0"/>
              <a:t> у </a:t>
            </a:r>
            <a:r>
              <a:rPr lang="ru-RU" dirty="0" err="1" smtClean="0"/>
              <a:t>священика</a:t>
            </a:r>
            <a:r>
              <a:rPr lang="ru-RU" dirty="0" smtClean="0"/>
              <a:t>. </a:t>
            </a:r>
            <a:r>
              <a:rPr lang="ru-RU" dirty="0" err="1" smtClean="0"/>
              <a:t>Навчався</a:t>
            </a:r>
            <a:r>
              <a:rPr lang="ru-RU" dirty="0" smtClean="0"/>
              <a:t> у духовному </a:t>
            </a:r>
            <a:r>
              <a:rPr lang="ru-RU" dirty="0" err="1" smtClean="0"/>
              <a:t>училищі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у </a:t>
            </a:r>
            <a:r>
              <a:rPr lang="ru-RU" dirty="0" err="1" smtClean="0"/>
              <a:t>Вятській</a:t>
            </a:r>
            <a:r>
              <a:rPr lang="ru-RU" dirty="0" smtClean="0"/>
              <a:t> </a:t>
            </a:r>
            <a:r>
              <a:rPr lang="ru-RU" dirty="0" err="1" smtClean="0"/>
              <a:t>духовній</a:t>
            </a:r>
            <a:r>
              <a:rPr lang="ru-RU" dirty="0" smtClean="0"/>
              <a:t> </a:t>
            </a:r>
            <a:r>
              <a:rPr lang="ru-RU" dirty="0" err="1" smtClean="0"/>
              <a:t>семінарії</a:t>
            </a:r>
            <a:r>
              <a:rPr lang="ru-RU" dirty="0" smtClean="0"/>
              <a:t>, де брав уроки </a:t>
            </a:r>
            <a:r>
              <a:rPr lang="ru-RU" dirty="0" err="1" smtClean="0"/>
              <a:t>малювання</a:t>
            </a:r>
            <a:r>
              <a:rPr lang="ru-RU" dirty="0" smtClean="0"/>
              <a:t>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Matura MT Script Capitals" pitchFamily="66" charset="0"/>
              <a:buChar char="&amp;"/>
            </a:pPr>
            <a:r>
              <a:rPr lang="uk-UA" dirty="0" smtClean="0"/>
              <a:t>Васнецов — основоположник особливого «російського стилю» всередині загальноєвропейського символізму й модерну. Живописець Васнецов переосмислив російський історичний жанр, поєднавши середньовічні мотиви з атмосферою поетичної легенди або казки. Казки часто стають темами видатних полотен митця.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5903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79737"/>
            <a:ext cx="6624736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Найвідоміші твори В. Васнецова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649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2">
                  <a:lumMod val="75000"/>
                </a:schemeClr>
              </a:buClr>
              <a:buFont typeface="Matura MT Script Capitals" pitchFamily="66" charset="0"/>
              <a:buChar char="&amp;"/>
            </a:pPr>
            <a:r>
              <a:rPr lang="uk-UA" b="1" i="1" dirty="0" smtClean="0"/>
              <a:t>«Три богатирі»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7381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8851" y="2348880"/>
            <a:ext cx="5205149" cy="748605"/>
          </a:xfrm>
        </p:spPr>
        <p:txBody>
          <a:bodyPr>
            <a:normAutofit/>
          </a:bodyPr>
          <a:lstStyle/>
          <a:p>
            <a:pPr algn="ctr">
              <a:buFont typeface="Matura MT Script Capitals" pitchFamily="66" charset="0"/>
              <a:buChar char="&amp;"/>
            </a:pPr>
            <a:r>
              <a:rPr lang="uk-UA" sz="4000" b="1" i="1" dirty="0" smtClean="0"/>
              <a:t>«</a:t>
            </a:r>
            <a:r>
              <a:rPr lang="uk-UA" sz="4000" b="1" i="1" dirty="0" err="1" smtClean="0"/>
              <a:t>Альонушка</a:t>
            </a:r>
            <a:r>
              <a:rPr lang="uk-UA" sz="4000" b="1" i="1" dirty="0" smtClean="0"/>
              <a:t>»</a:t>
            </a:r>
            <a:endParaRPr lang="uk-UA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71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48347"/>
            <a:ext cx="9143999" cy="460965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національних</a:t>
            </a:r>
            <a:r>
              <a:rPr lang="ru-RU" dirty="0"/>
              <a:t> тем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небувалого</a:t>
            </a:r>
            <a:r>
              <a:rPr lang="ru-RU" dirty="0"/>
              <a:t> </a:t>
            </a:r>
            <a:r>
              <a:rPr lang="ru-RU" dirty="0" err="1"/>
              <a:t>розквіту</a:t>
            </a:r>
            <a:r>
              <a:rPr lang="ru-RU" dirty="0"/>
              <a:t> </a:t>
            </a:r>
            <a:r>
              <a:rPr lang="ru-RU" dirty="0" err="1"/>
              <a:t>історичної</a:t>
            </a:r>
            <a:r>
              <a:rPr lang="ru-RU" dirty="0"/>
              <a:t> і батального </a:t>
            </a:r>
            <a:r>
              <a:rPr lang="ru-RU" dirty="0" err="1"/>
              <a:t>живопису</a:t>
            </a:r>
            <a:r>
              <a:rPr lang="ru-RU" dirty="0"/>
              <a:t>.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шедеври</a:t>
            </a:r>
            <a:r>
              <a:rPr lang="ru-RU" dirty="0"/>
              <a:t> у </a:t>
            </a:r>
            <a:r>
              <a:rPr lang="ru-RU" dirty="0" err="1"/>
              <a:t>цих</a:t>
            </a:r>
            <a:r>
              <a:rPr lang="ru-RU" dirty="0"/>
              <a:t> жанрах створили В. </a:t>
            </a:r>
            <a:r>
              <a:rPr lang="ru-RU" dirty="0" err="1"/>
              <a:t>Суріков</a:t>
            </a:r>
            <a:r>
              <a:rPr lang="ru-RU" dirty="0"/>
              <a:t>, І. </a:t>
            </a:r>
            <a:r>
              <a:rPr lang="ru-RU" dirty="0" err="1"/>
              <a:t>Рєпін</a:t>
            </a:r>
            <a:r>
              <a:rPr lang="ru-RU" dirty="0"/>
              <a:t>, М. </a:t>
            </a:r>
            <a:r>
              <a:rPr lang="ru-RU" dirty="0" err="1"/>
              <a:t>Ге</a:t>
            </a:r>
            <a:r>
              <a:rPr lang="ru-RU" dirty="0"/>
              <a:t>, В. </a:t>
            </a:r>
            <a:r>
              <a:rPr lang="ru-RU" dirty="0" err="1"/>
              <a:t>Васнєцов</a:t>
            </a:r>
            <a:r>
              <a:rPr lang="ru-RU" dirty="0"/>
              <a:t>, В. </a:t>
            </a:r>
            <a:r>
              <a:rPr lang="ru-RU" dirty="0" err="1"/>
              <a:t>Верещагін</a:t>
            </a:r>
            <a:r>
              <a:rPr lang="ru-RU" dirty="0"/>
              <a:t>, Ф. </a:t>
            </a:r>
            <a:r>
              <a:rPr lang="ru-RU" dirty="0" err="1"/>
              <a:t>Рубо</a:t>
            </a:r>
            <a:r>
              <a:rPr lang="ru-RU" dirty="0"/>
              <a:t>. У </a:t>
            </a:r>
            <a:r>
              <a:rPr lang="ru-RU" dirty="0" err="1"/>
              <a:t>ці</a:t>
            </a:r>
            <a:r>
              <a:rPr lang="ru-RU" dirty="0"/>
              <a:t> роки </a:t>
            </a:r>
            <a:r>
              <a:rPr lang="ru-RU" dirty="0" err="1"/>
              <a:t>відкриваються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галереї</a:t>
            </a:r>
            <a:r>
              <a:rPr lang="ru-RU" dirty="0"/>
              <a:t>; твори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регулярно </a:t>
            </a:r>
            <a:r>
              <a:rPr lang="ru-RU" dirty="0" err="1"/>
              <a:t>з'являтися</a:t>
            </a:r>
            <a:r>
              <a:rPr lang="ru-RU" dirty="0"/>
              <a:t> на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виставках</a:t>
            </a:r>
            <a:r>
              <a:rPr lang="ru-RU" dirty="0"/>
              <a:t> і в </a:t>
            </a:r>
            <a:r>
              <a:rPr lang="ru-RU" dirty="0" err="1"/>
              <a:t>закордонних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салонах.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Рєпіна</a:t>
            </a:r>
            <a:r>
              <a:rPr lang="ru-RU" dirty="0"/>
              <a:t>, </a:t>
            </a:r>
            <a:r>
              <a:rPr lang="ru-RU" dirty="0" err="1"/>
              <a:t>Сурікова</a:t>
            </a:r>
            <a:r>
              <a:rPr lang="ru-RU" dirty="0"/>
              <a:t>, </a:t>
            </a:r>
            <a:r>
              <a:rPr lang="ru-RU" dirty="0" err="1"/>
              <a:t>Левітана</a:t>
            </a:r>
            <a:r>
              <a:rPr lang="ru-RU" dirty="0"/>
              <a:t>, </a:t>
            </a:r>
            <a:r>
              <a:rPr lang="ru-RU" dirty="0" err="1"/>
              <a:t>Сєрова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передвижників</a:t>
            </a:r>
            <a:r>
              <a:rPr lang="ru-RU" dirty="0"/>
              <a:t> </a:t>
            </a:r>
            <a:r>
              <a:rPr lang="ru-RU" dirty="0" err="1"/>
              <a:t>потрапили</a:t>
            </a:r>
            <a:r>
              <a:rPr lang="ru-RU" dirty="0"/>
              <a:t> до </a:t>
            </a:r>
            <a:r>
              <a:rPr lang="ru-RU" dirty="0" err="1"/>
              <a:t>збори</a:t>
            </a:r>
            <a:r>
              <a:rPr lang="ru-RU" dirty="0"/>
              <a:t> Третьякова. </a:t>
            </a:r>
            <a:r>
              <a:rPr lang="ru-RU" dirty="0" err="1"/>
              <a:t>Третьяковська</a:t>
            </a:r>
            <a:r>
              <a:rPr lang="ru-RU" dirty="0"/>
              <a:t> галерея стала </a:t>
            </a:r>
            <a:r>
              <a:rPr lang="ru-RU" dirty="0" err="1"/>
              <a:t>всесвітньо</a:t>
            </a:r>
            <a:r>
              <a:rPr lang="ru-RU" dirty="0"/>
              <a:t>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музеєм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, </a:t>
            </a:r>
            <a:r>
              <a:rPr lang="ru-RU" dirty="0" err="1"/>
              <a:t>графіки</a:t>
            </a:r>
            <a:r>
              <a:rPr lang="ru-RU" dirty="0"/>
              <a:t> та </a:t>
            </a:r>
            <a:r>
              <a:rPr lang="ru-RU" dirty="0" err="1"/>
              <a:t>скульптури</a:t>
            </a:r>
            <a:r>
              <a:rPr lang="ru-RU" dirty="0"/>
              <a:t>. У 1898 р. в </a:t>
            </a:r>
            <a:r>
              <a:rPr lang="ru-RU" dirty="0" err="1"/>
              <a:t>Петербурзі</a:t>
            </a:r>
            <a:r>
              <a:rPr lang="ru-RU" dirty="0"/>
              <a:t>, в </a:t>
            </a:r>
            <a:r>
              <a:rPr lang="ru-RU" dirty="0" err="1"/>
              <a:t>Михайлівському</a:t>
            </a:r>
            <a:r>
              <a:rPr lang="ru-RU" dirty="0"/>
              <a:t> </a:t>
            </a:r>
            <a:r>
              <a:rPr lang="ru-RU" dirty="0" err="1"/>
              <a:t>палаці</a:t>
            </a:r>
            <a:r>
              <a:rPr lang="ru-RU" dirty="0"/>
              <a:t> (</a:t>
            </a:r>
            <a:r>
              <a:rPr lang="ru-RU" dirty="0" err="1"/>
              <a:t>творіння</a:t>
            </a:r>
            <a:r>
              <a:rPr lang="ru-RU" dirty="0"/>
              <a:t> К. </a:t>
            </a:r>
            <a:r>
              <a:rPr lang="ru-RU" dirty="0" err="1"/>
              <a:t>Россі</a:t>
            </a:r>
            <a:r>
              <a:rPr lang="ru-RU" dirty="0"/>
              <a:t>)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Російський</a:t>
            </a:r>
            <a:r>
              <a:rPr lang="ru-RU" dirty="0"/>
              <a:t> музей.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надійшли</a:t>
            </a:r>
            <a:r>
              <a:rPr lang="ru-RU" dirty="0"/>
              <a:t> твори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митців</a:t>
            </a:r>
            <a:r>
              <a:rPr lang="ru-RU" dirty="0"/>
              <a:t> з </a:t>
            </a:r>
            <a:r>
              <a:rPr lang="ru-RU" dirty="0" err="1"/>
              <a:t>Ермітажу</a:t>
            </a:r>
            <a:r>
              <a:rPr lang="ru-RU" dirty="0"/>
              <a:t>,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та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імператорських</a:t>
            </a:r>
            <a:r>
              <a:rPr lang="ru-RU" dirty="0"/>
              <a:t> </a:t>
            </a:r>
            <a:r>
              <a:rPr lang="ru-RU" dirty="0" err="1"/>
              <a:t>палаців</a:t>
            </a:r>
            <a:r>
              <a:rPr lang="ru-RU" dirty="0"/>
              <a:t>. </a:t>
            </a:r>
          </a:p>
          <a:p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/>
              <a:t> </a:t>
            </a:r>
            <a:r>
              <a:rPr lang="ru-RU" dirty="0" err="1"/>
              <a:t>хіба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увінчала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. В </a:t>
            </a:r>
            <a:r>
              <a:rPr lang="ru-RU" dirty="0" err="1"/>
              <a:t>кінці</a:t>
            </a:r>
            <a:r>
              <a:rPr lang="ru-RU" dirty="0"/>
              <a:t> 1890-х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плідно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</a:t>
            </a: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майстри</a:t>
            </a:r>
            <a:r>
              <a:rPr lang="ru-RU" dirty="0"/>
              <a:t> критичного </a:t>
            </a:r>
            <a:r>
              <a:rPr lang="ru-RU" dirty="0" err="1"/>
              <a:t>реалізму</a:t>
            </a:r>
            <a:r>
              <a:rPr lang="ru-RU" dirty="0"/>
              <a:t> - І. Ю. </a:t>
            </a:r>
            <a:r>
              <a:rPr lang="ru-RU" dirty="0" err="1"/>
              <a:t>Рєпін,В</a:t>
            </a:r>
            <a:r>
              <a:rPr lang="ru-RU" dirty="0"/>
              <a:t>. І. Суриков, В. М. Васнецов, В. Е. </a:t>
            </a:r>
            <a:r>
              <a:rPr lang="ru-RU" dirty="0" err="1"/>
              <a:t>Маковський</a:t>
            </a:r>
            <a:r>
              <a:rPr lang="ru-RU" dirty="0"/>
              <a:t>, але в </a:t>
            </a:r>
            <a:r>
              <a:rPr lang="ru-RU" dirty="0" err="1"/>
              <a:t>цей</a:t>
            </a:r>
            <a:r>
              <a:rPr lang="ru-RU" dirty="0"/>
              <a:t> час в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проявилася</a:t>
            </a:r>
            <a:r>
              <a:rPr lang="ru-RU" dirty="0"/>
              <a:t> й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</a:t>
            </a:r>
            <a:r>
              <a:rPr lang="ru-RU" dirty="0" err="1"/>
              <a:t>прагнули</a:t>
            </a:r>
            <a:r>
              <a:rPr lang="ru-RU" dirty="0"/>
              <a:t> </a:t>
            </a:r>
            <a:r>
              <a:rPr lang="ru-RU" dirty="0" err="1"/>
              <a:t>відшукати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поетичні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тому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жанрові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вони включали пейзаж.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838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756263" cy="1054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увагу!!!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453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48347"/>
            <a:ext cx="8208911" cy="460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найвидатніших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є: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	</a:t>
            </a:r>
            <a:r>
              <a:rPr lang="uk-UA" b="1" i="1" dirty="0"/>
              <a:t>Російський живопис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2808312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2708920"/>
            <a:ext cx="3024335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08920"/>
            <a:ext cx="2675416" cy="36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Ілля Рєпін</a:t>
            </a:r>
            <a:endParaRPr lang="uk-UA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131841" y="6381328"/>
            <a:ext cx="302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Василь Суриков</a:t>
            </a:r>
            <a:endParaRPr lang="uk-UA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6381328"/>
            <a:ext cx="267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Віктор Васнецов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414904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571429" cy="38571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1054250"/>
          </a:xfrm>
        </p:spPr>
        <p:txBody>
          <a:bodyPr/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Ілля Рєпін - майстер історичного живопису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852936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Ілля Юхимович Рєпін (24.07(05.08). 1844—29.09.1930) — визначний російський і український художник-реаліст.</a:t>
            </a:r>
          </a:p>
          <a:p>
            <a:r>
              <a:rPr lang="uk-UA" dirty="0" smtClean="0"/>
              <a:t> Народився у Чугуєві на Харківщині, навчався у місцевій іконописній майстерні, з 1863 року — у Петербурзькій рисувальній школі, у 1864— 1871 роках — у Петербурзькій Академії мистецтв.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73187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2576609" cy="1252661"/>
          </a:xfrm>
        </p:spPr>
        <p:txBody>
          <a:bodyPr>
            <a:normAutofit lnSpcReduction="10000"/>
          </a:bodyPr>
          <a:lstStyle/>
          <a:p>
            <a:pPr algn="ctr">
              <a:buFont typeface="Matura MT Script Capitals" pitchFamily="66" charset="0"/>
              <a:buChar char="&amp;"/>
            </a:pPr>
            <a:r>
              <a:rPr lang="ru-RU" sz="1800" b="1" i="1" dirty="0"/>
              <a:t>«</a:t>
            </a:r>
            <a:r>
              <a:rPr lang="ru-RU" sz="2000" b="1" i="1" dirty="0" err="1"/>
              <a:t>Запорожці</a:t>
            </a:r>
            <a:r>
              <a:rPr lang="ru-RU" sz="2000" b="1" i="1" dirty="0"/>
              <a:t> </a:t>
            </a:r>
            <a:r>
              <a:rPr lang="ru-RU" sz="2000" b="1" i="1" dirty="0" err="1"/>
              <a:t>пишуть</a:t>
            </a:r>
            <a:r>
              <a:rPr lang="ru-RU" sz="2000" b="1" i="1" dirty="0"/>
              <a:t> листа </a:t>
            </a:r>
            <a:r>
              <a:rPr lang="ru-RU" sz="2000" b="1" i="1" dirty="0" err="1"/>
              <a:t>турецькому</a:t>
            </a:r>
            <a:r>
              <a:rPr lang="ru-RU" sz="2000" b="1" i="1" dirty="0"/>
              <a:t> </a:t>
            </a:r>
            <a:r>
              <a:rPr lang="ru-RU" sz="2000" b="1" i="1" dirty="0" err="1"/>
              <a:t>султанові</a:t>
            </a:r>
            <a:r>
              <a:rPr lang="ru-RU" sz="2000" b="1" i="1" dirty="0"/>
              <a:t>»</a:t>
            </a:r>
            <a:endParaRPr lang="uk-UA" sz="20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1054250"/>
          </a:xfrm>
        </p:spPr>
        <p:txBody>
          <a:bodyPr/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 І. Ю.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Рєпіна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українську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тематику</a:t>
            </a:r>
            <a:r>
              <a:rPr lang="ru-RU" sz="4000" dirty="0"/>
              <a:t>:</a:t>
            </a:r>
            <a:endParaRPr lang="uk-UA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176464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23488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2">
                  <a:lumMod val="75000"/>
                </a:schemeClr>
              </a:buClr>
              <a:buFont typeface="Matura MT Script Capitals" pitchFamily="66" charset="0"/>
              <a:buChar char="&amp;"/>
            </a:pPr>
            <a:r>
              <a:rPr lang="uk-UA" b="1" i="1" dirty="0" smtClean="0"/>
              <a:t>«Вечорниці» </a:t>
            </a:r>
            <a:endParaRPr lang="uk-UA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2119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68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2592288" cy="3528392"/>
          </a:xfrm>
        </p:spPr>
      </p:pic>
      <p:sp>
        <p:nvSpPr>
          <p:cNvPr id="4" name="TextBox 3"/>
          <p:cNvSpPr txBox="1"/>
          <p:nvPr/>
        </p:nvSpPr>
        <p:spPr>
          <a:xfrm>
            <a:off x="275006" y="9180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2">
                  <a:lumMod val="75000"/>
                </a:schemeClr>
              </a:buClr>
              <a:buFont typeface="Matura MT Script Capitals" pitchFamily="66" charset="0"/>
              <a:buChar char="&amp;"/>
            </a:pPr>
            <a:r>
              <a:rPr lang="uk-UA" b="1" i="1" dirty="0" smtClean="0"/>
              <a:t>«Гайдамака» 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9180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2">
                  <a:lumMod val="75000"/>
                </a:schemeClr>
              </a:buClr>
              <a:buFont typeface="Matura MT Script Capitals" pitchFamily="66" charset="0"/>
              <a:buChar char="&amp;"/>
            </a:pPr>
            <a:r>
              <a:rPr lang="uk-UA" b="1" i="1" dirty="0" smtClean="0"/>
              <a:t>«Чорноморська вольниця» </a:t>
            </a:r>
            <a:endParaRPr lang="uk-UA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95" y="1484784"/>
            <a:ext cx="3144866" cy="5112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176" y="918012"/>
            <a:ext cx="244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2">
                  <a:lumMod val="75000"/>
                </a:schemeClr>
              </a:buClr>
              <a:buFont typeface="Matura MT Script Capitals" pitchFamily="66" charset="0"/>
              <a:buChar char="&amp;"/>
            </a:pPr>
            <a:r>
              <a:rPr lang="uk-UA" b="1" i="1" dirty="0" smtClean="0"/>
              <a:t>Гопак</a:t>
            </a:r>
            <a:endParaRPr lang="uk-UA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2002718"/>
            <a:ext cx="2736303" cy="3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53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672408" cy="2232248"/>
          </a:xfrm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Matura MT Script Capitals" pitchFamily="66" charset="0"/>
              <a:buChar char="&amp;"/>
            </a:pPr>
            <a:r>
              <a:rPr lang="uk-UA" b="1" i="1" dirty="0" smtClean="0"/>
              <a:t>«Бурлаки на Волзі» 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4046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Matura MT Script Capitals" pitchFamily="66" charset="0"/>
              <a:buChar char="&amp;"/>
            </a:pPr>
            <a:r>
              <a:rPr lang="ru-RU" b="1" i="1" dirty="0" smtClean="0"/>
              <a:t>«</a:t>
            </a:r>
            <a:r>
              <a:rPr lang="ru-RU" b="1" i="1" dirty="0" err="1" smtClean="0"/>
              <a:t>Іван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Грозний</a:t>
            </a:r>
            <a:r>
              <a:rPr lang="ru-RU" b="1" i="1" dirty="0" smtClean="0"/>
              <a:t> і </a:t>
            </a:r>
            <a:r>
              <a:rPr lang="ru-RU" b="1" i="1" dirty="0" err="1" smtClean="0"/>
              <a:t>син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його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Іван</a:t>
            </a:r>
            <a:r>
              <a:rPr lang="ru-RU" b="1" i="1" dirty="0" smtClean="0"/>
              <a:t>» </a:t>
            </a:r>
            <a:endParaRPr lang="uk-UA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841786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3692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2">
                  <a:lumMod val="75000"/>
                </a:schemeClr>
              </a:buClr>
              <a:buFont typeface="Matura MT Script Capitals" pitchFamily="66" charset="0"/>
              <a:buChar char="&amp;"/>
            </a:pPr>
            <a:r>
              <a:rPr lang="uk-UA" b="1" i="1" dirty="0" smtClean="0"/>
              <a:t>«Засідання Державної Ради» </a:t>
            </a:r>
            <a:endParaRPr lang="uk-UA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38544"/>
            <a:ext cx="8784976" cy="300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68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53481"/>
            <a:ext cx="6096000" cy="34671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" y="764704"/>
            <a:ext cx="9144000" cy="1363758"/>
          </a:xfrm>
        </p:spPr>
        <p:txBody>
          <a:bodyPr/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Запорожці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пишуть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листа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турецькому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султанові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72083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347348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0156"/>
            <a:ext cx="8136904" cy="1054250"/>
          </a:xfrm>
        </p:spPr>
        <p:txBody>
          <a:bodyPr/>
          <a:lstStyle/>
          <a:p>
            <a:r>
              <a:rPr lang="uk-UA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Життєвий шлях </a:t>
            </a: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В</a:t>
            </a:r>
            <a:r>
              <a:rPr lang="uk-UA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Сурикова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968" y="2276872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Matura MT Script Capitals" pitchFamily="66" charset="0"/>
              <a:buChar char="&amp;"/>
            </a:pPr>
            <a:r>
              <a:rPr lang="ru-RU" dirty="0" smtClean="0"/>
              <a:t>Василь </a:t>
            </a:r>
            <a:r>
              <a:rPr lang="ru-RU" dirty="0" err="1" smtClean="0"/>
              <a:t>Іванович</a:t>
            </a:r>
            <a:r>
              <a:rPr lang="ru-RU" dirty="0" smtClean="0"/>
              <a:t> Суриков (24.01.1848—06.03.1916) —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живописець</a:t>
            </a:r>
            <a:r>
              <a:rPr lang="ru-RU" dirty="0" smtClean="0"/>
              <a:t>, 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err="1" smtClean="0"/>
              <a:t>масштабних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полотен, </a:t>
            </a:r>
            <a:r>
              <a:rPr lang="ru-RU" dirty="0" err="1" smtClean="0"/>
              <a:t>народився</a:t>
            </a:r>
            <a:r>
              <a:rPr lang="ru-RU" dirty="0" smtClean="0"/>
              <a:t> у </a:t>
            </a:r>
            <a:r>
              <a:rPr lang="ru-RU" dirty="0" err="1" smtClean="0"/>
              <a:t>Красноярську</a:t>
            </a:r>
            <a:r>
              <a:rPr lang="ru-RU" dirty="0" smtClean="0"/>
              <a:t> у </a:t>
            </a:r>
            <a:r>
              <a:rPr lang="ru-RU" dirty="0" err="1" smtClean="0"/>
              <a:t>козацькій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. Почав </a:t>
            </a:r>
            <a:r>
              <a:rPr lang="ru-RU" dirty="0" err="1" smtClean="0"/>
              <a:t>малювати</a:t>
            </a:r>
            <a:r>
              <a:rPr lang="ru-RU" dirty="0" smtClean="0"/>
              <a:t> в </a:t>
            </a:r>
            <a:r>
              <a:rPr lang="ru-RU" dirty="0" err="1" smtClean="0"/>
              <a:t>ранньому</a:t>
            </a:r>
            <a:r>
              <a:rPr lang="ru-RU" dirty="0" smtClean="0"/>
              <a:t> </a:t>
            </a:r>
            <a:r>
              <a:rPr lang="ru-RU" dirty="0" err="1" smtClean="0"/>
              <a:t>дитинстві</a:t>
            </a:r>
            <a:r>
              <a:rPr lang="ru-RU" dirty="0" smtClean="0"/>
              <a:t>. Першим учителем </a:t>
            </a:r>
            <a:r>
              <a:rPr lang="ru-RU" dirty="0" err="1" smtClean="0"/>
              <a:t>малювання</a:t>
            </a:r>
            <a:r>
              <a:rPr lang="ru-RU" dirty="0" smtClean="0"/>
              <a:t> для Сурикова став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Васильович</a:t>
            </a:r>
            <a:r>
              <a:rPr lang="ru-RU" dirty="0" smtClean="0"/>
              <a:t> </a:t>
            </a:r>
            <a:r>
              <a:rPr lang="ru-RU" dirty="0" err="1" smtClean="0"/>
              <a:t>Гребньов</a:t>
            </a:r>
            <a:r>
              <a:rPr lang="ru-RU" dirty="0" smtClean="0"/>
              <a:t> — учитель </a:t>
            </a:r>
            <a:r>
              <a:rPr lang="ru-RU" dirty="0" err="1" smtClean="0"/>
              <a:t>малювання</a:t>
            </a:r>
            <a:r>
              <a:rPr lang="ru-RU" dirty="0" smtClean="0"/>
              <a:t> </a:t>
            </a:r>
            <a:r>
              <a:rPr lang="ru-RU" dirty="0" err="1" smtClean="0"/>
              <a:t>Красноярського</a:t>
            </a:r>
            <a:r>
              <a:rPr lang="ru-RU" dirty="0" smtClean="0"/>
              <a:t> </a:t>
            </a:r>
            <a:r>
              <a:rPr lang="ru-RU" dirty="0" err="1" smtClean="0"/>
              <a:t>повітового</a:t>
            </a:r>
            <a:r>
              <a:rPr lang="ru-RU" dirty="0" smtClean="0"/>
              <a:t> училища.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Matura MT Script Capitals" pitchFamily="66" charset="0"/>
              <a:buChar char="&amp;"/>
            </a:pPr>
            <a:r>
              <a:rPr lang="ru-RU" dirty="0" smtClean="0"/>
              <a:t>Суриков помер у </a:t>
            </a:r>
            <a:r>
              <a:rPr lang="ru-RU" dirty="0" err="1" smtClean="0"/>
              <a:t>Москві</a:t>
            </a:r>
            <a:r>
              <a:rPr lang="ru-RU" dirty="0" smtClean="0"/>
              <a:t> 6 (19) </a:t>
            </a:r>
            <a:r>
              <a:rPr lang="ru-RU" dirty="0" err="1" smtClean="0"/>
              <a:t>березня</a:t>
            </a:r>
            <a:r>
              <a:rPr lang="ru-RU" dirty="0" smtClean="0"/>
              <a:t> 1916 року </a:t>
            </a:r>
            <a:r>
              <a:rPr lang="ru-RU" dirty="0" err="1" smtClean="0"/>
              <a:t>від</a:t>
            </a:r>
            <a:r>
              <a:rPr lang="ru-RU" dirty="0" smtClean="0"/>
              <a:t> склерозу </a:t>
            </a:r>
            <a:r>
              <a:rPr lang="ru-RU" dirty="0" err="1" smtClean="0"/>
              <a:t>серця</a:t>
            </a:r>
            <a:r>
              <a:rPr lang="ru-RU" dirty="0" smtClean="0"/>
              <a:t>. </a:t>
            </a:r>
            <a:r>
              <a:rPr lang="ru-RU" dirty="0" err="1" smtClean="0"/>
              <a:t>Похований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дружиною на </a:t>
            </a:r>
            <a:r>
              <a:rPr lang="ru-RU" dirty="0" err="1" smtClean="0"/>
              <a:t>Ваганьковському</a:t>
            </a:r>
            <a:r>
              <a:rPr lang="ru-RU" dirty="0" smtClean="0"/>
              <a:t> </a:t>
            </a:r>
            <a:r>
              <a:rPr lang="ru-RU" dirty="0" err="1" smtClean="0"/>
              <a:t>кладовищі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93501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3" y="2248347"/>
            <a:ext cx="9141088" cy="532581"/>
          </a:xfrm>
        </p:spPr>
        <p:txBody>
          <a:bodyPr>
            <a:normAutofit/>
          </a:bodyPr>
          <a:lstStyle/>
          <a:p>
            <a:pPr algn="ctr">
              <a:buFont typeface="Matura MT Script Capitals" pitchFamily="66" charset="0"/>
              <a:buChar char="&amp;"/>
            </a:pPr>
            <a:r>
              <a:rPr lang="uk-UA" b="1" i="1" dirty="0"/>
              <a:t>«Ранок стрілецької страти»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uk-UA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Найвидатніші роботи </a:t>
            </a: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В</a:t>
            </a:r>
            <a:r>
              <a:rPr lang="uk-UA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Сурикова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" y="2731454"/>
            <a:ext cx="9141087" cy="41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06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Другая 1">
      <a:majorFont>
        <a:latin typeface="Freestyle Script"/>
        <a:ea typeface=""/>
        <a:cs typeface=""/>
      </a:majorFont>
      <a:minorFont>
        <a:latin typeface="Matura MT Script Capitals"/>
        <a:ea typeface=""/>
        <a:cs typeface="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126</TotalTime>
  <Words>537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Презентация PowerPoint</vt:lpstr>
      <vt:lpstr> Російський живопис</vt:lpstr>
      <vt:lpstr>Ілля Рєпін - майстер історичного живопису</vt:lpstr>
      <vt:lpstr>Твори І. Ю. Рєпіна на українську тематику:</vt:lpstr>
      <vt:lpstr>Презентация PowerPoint</vt:lpstr>
      <vt:lpstr>Презентация PowerPoint</vt:lpstr>
      <vt:lpstr>З історії створення картини „ Запорожці пишуть листа турецькому султанові" </vt:lpstr>
      <vt:lpstr>Життєвий шлях                          В. Сурикова</vt:lpstr>
      <vt:lpstr>Найвидатніші роботи               В. Сурикова</vt:lpstr>
      <vt:lpstr>Презентация PowerPoint</vt:lpstr>
      <vt:lpstr>Презентация PowerPoint</vt:lpstr>
      <vt:lpstr>В. Васнецов — майстер  міфологічно-казкового живопису</vt:lpstr>
      <vt:lpstr>Найвідоміші твори В. Васнецова</vt:lpstr>
      <vt:lpstr>Презентация PowerPoint</vt:lpstr>
      <vt:lpstr>Висновок</vt:lpstr>
      <vt:lpstr>Дякую за увагу!!!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Танюшка</cp:lastModifiedBy>
  <cp:revision>14</cp:revision>
  <dcterms:created xsi:type="dcterms:W3CDTF">2012-11-19T18:34:08Z</dcterms:created>
  <dcterms:modified xsi:type="dcterms:W3CDTF">2013-12-16T20:07:47Z</dcterms:modified>
</cp:coreProperties>
</file>