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E2664-2B0B-4675-ADC4-697BD43D471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DCCBDFB-AECE-4A2A-B71F-7E75FFA64346}">
      <dgm:prSet phldrT="[Текст]" custT="1"/>
      <dgm:spPr/>
      <dgm:t>
        <a:bodyPr/>
        <a:lstStyle/>
        <a:p>
          <a:pPr algn="ctr"/>
          <a:r>
            <a:rPr lang="uk-UA" sz="1800" b="1" dirty="0" smtClean="0"/>
            <a:t>Руйнівні наслідки ординської навали</a:t>
          </a:r>
          <a:r>
            <a:rPr lang="uk-UA" sz="1300" dirty="0" smtClean="0"/>
            <a:t>.</a:t>
          </a:r>
          <a:endParaRPr lang="ru-RU" sz="1300" dirty="0"/>
        </a:p>
      </dgm:t>
    </dgm:pt>
    <dgm:pt modelId="{2748C256-75E0-4B3F-8F17-958B2FF2115C}" type="parTrans" cxnId="{A80BAE77-30E0-4C4E-A422-16BFADD7CB09}">
      <dgm:prSet/>
      <dgm:spPr/>
      <dgm:t>
        <a:bodyPr/>
        <a:lstStyle/>
        <a:p>
          <a:endParaRPr lang="ru-RU"/>
        </a:p>
      </dgm:t>
    </dgm:pt>
    <dgm:pt modelId="{79E03D5F-5146-4A98-8728-F765463D647D}" type="sibTrans" cxnId="{A80BAE77-30E0-4C4E-A422-16BFADD7CB09}">
      <dgm:prSet/>
      <dgm:spPr/>
      <dgm:t>
        <a:bodyPr/>
        <a:lstStyle/>
        <a:p>
          <a:endParaRPr lang="ru-RU"/>
        </a:p>
      </dgm:t>
    </dgm:pt>
    <dgm:pt modelId="{A688DB65-8324-4E6E-815C-B5F39D9EDB27}">
      <dgm:prSet phldrT="[Текст]" custT="1"/>
      <dgm:spPr/>
      <dgm:t>
        <a:bodyPr/>
        <a:lstStyle/>
        <a:p>
          <a:pPr algn="ctr"/>
          <a:r>
            <a:rPr lang="uk-UA" sz="2000" b="1" dirty="0" smtClean="0"/>
            <a:t>Загарбання земель литовськими та польськими феодалами</a:t>
          </a:r>
          <a:r>
            <a:rPr lang="uk-UA" sz="1600" b="1" dirty="0" smtClean="0"/>
            <a:t>.</a:t>
          </a:r>
          <a:endParaRPr lang="ru-RU" sz="1600" b="1" dirty="0"/>
        </a:p>
      </dgm:t>
    </dgm:pt>
    <dgm:pt modelId="{8C3CB726-550B-4B9E-8A71-16CB10ED72EA}" type="parTrans" cxnId="{9C44D727-B764-4100-A917-DC094F6DC09F}">
      <dgm:prSet/>
      <dgm:spPr/>
      <dgm:t>
        <a:bodyPr/>
        <a:lstStyle/>
        <a:p>
          <a:endParaRPr lang="ru-RU"/>
        </a:p>
      </dgm:t>
    </dgm:pt>
    <dgm:pt modelId="{87456A57-4ECA-41EF-B81C-5B0CBDF6DAC3}" type="sibTrans" cxnId="{9C44D727-B764-4100-A917-DC094F6DC09F}">
      <dgm:prSet/>
      <dgm:spPr/>
      <dgm:t>
        <a:bodyPr/>
        <a:lstStyle/>
        <a:p>
          <a:endParaRPr lang="ru-RU"/>
        </a:p>
      </dgm:t>
    </dgm:pt>
    <dgm:pt modelId="{B7ECADE6-AFFB-49C9-8594-4D5587E3D2C9}">
      <dgm:prSet phldrT="[Текст]" custT="1"/>
      <dgm:spPr/>
      <dgm:t>
        <a:bodyPr/>
        <a:lstStyle/>
        <a:p>
          <a:pPr algn="ctr"/>
          <a:r>
            <a:rPr lang="uk-UA" sz="2000" b="1" dirty="0" smtClean="0"/>
            <a:t>Агресія Кримського ханства та Османської Порти.</a:t>
          </a:r>
          <a:endParaRPr lang="ru-RU" sz="2000" b="1" dirty="0"/>
        </a:p>
      </dgm:t>
    </dgm:pt>
    <dgm:pt modelId="{66FD63DC-48FF-415C-BCA2-84F9735884E4}" type="parTrans" cxnId="{B2B9DCBD-DFEE-4671-A687-5F41314B9997}">
      <dgm:prSet/>
      <dgm:spPr/>
      <dgm:t>
        <a:bodyPr/>
        <a:lstStyle/>
        <a:p>
          <a:endParaRPr lang="ru-RU"/>
        </a:p>
      </dgm:t>
    </dgm:pt>
    <dgm:pt modelId="{4A06C640-684E-437E-9315-B079BFF8F38E}" type="sibTrans" cxnId="{B2B9DCBD-DFEE-4671-A687-5F41314B9997}">
      <dgm:prSet/>
      <dgm:spPr/>
      <dgm:t>
        <a:bodyPr/>
        <a:lstStyle/>
        <a:p>
          <a:endParaRPr lang="ru-RU"/>
        </a:p>
      </dgm:t>
    </dgm:pt>
    <dgm:pt modelId="{06BD404E-E43B-4B49-B453-1A4DB2AA346D}" type="pres">
      <dgm:prSet presAssocID="{1E1E2664-2B0B-4675-ADC4-697BD43D471D}" presName="linear" presStyleCnt="0">
        <dgm:presLayoutVars>
          <dgm:dir/>
          <dgm:animLvl val="lvl"/>
          <dgm:resizeHandles val="exact"/>
        </dgm:presLayoutVars>
      </dgm:prSet>
      <dgm:spPr/>
    </dgm:pt>
    <dgm:pt modelId="{5ED5C1FE-F9F7-4A42-98C9-C3DAD5565DC7}" type="pres">
      <dgm:prSet presAssocID="{8DCCBDFB-AECE-4A2A-B71F-7E75FFA64346}" presName="parentLin" presStyleCnt="0"/>
      <dgm:spPr/>
    </dgm:pt>
    <dgm:pt modelId="{A47F07CF-4A8C-4EE8-8B9D-697B5B0E0BE9}" type="pres">
      <dgm:prSet presAssocID="{8DCCBDFB-AECE-4A2A-B71F-7E75FFA64346}" presName="parentLeftMargin" presStyleLbl="node1" presStyleIdx="0" presStyleCnt="3"/>
      <dgm:spPr/>
    </dgm:pt>
    <dgm:pt modelId="{3BFE0252-1542-49FD-905E-84F5697A8439}" type="pres">
      <dgm:prSet presAssocID="{8DCCBDFB-AECE-4A2A-B71F-7E75FFA64346}" presName="parentText" presStyleLbl="node1" presStyleIdx="0" presStyleCnt="3" custScaleX="101742" custScaleY="168203" custLinFactY="-10842" custLinFactNeighborX="-12194" custLinFactNeighborY="-100000">
        <dgm:presLayoutVars>
          <dgm:chMax val="0"/>
          <dgm:bulletEnabled val="1"/>
        </dgm:presLayoutVars>
      </dgm:prSet>
      <dgm:spPr/>
    </dgm:pt>
    <dgm:pt modelId="{EE721259-5414-4923-B97E-304E3AA86B5C}" type="pres">
      <dgm:prSet presAssocID="{8DCCBDFB-AECE-4A2A-B71F-7E75FFA64346}" presName="negativeSpace" presStyleCnt="0"/>
      <dgm:spPr/>
    </dgm:pt>
    <dgm:pt modelId="{7F737BC1-F1CD-4A40-A038-7E25D8FCA522}" type="pres">
      <dgm:prSet presAssocID="{8DCCBDFB-AECE-4A2A-B71F-7E75FFA64346}" presName="childText" presStyleLbl="conFgAcc1" presStyleIdx="0" presStyleCnt="3" custLinFactY="-42536" custLinFactNeighborY="-100000">
        <dgm:presLayoutVars>
          <dgm:bulletEnabled val="1"/>
        </dgm:presLayoutVars>
      </dgm:prSet>
      <dgm:spPr/>
    </dgm:pt>
    <dgm:pt modelId="{0510A649-1B5E-45EA-8673-FF933067AB0A}" type="pres">
      <dgm:prSet presAssocID="{79E03D5F-5146-4A98-8728-F765463D647D}" presName="spaceBetweenRectangles" presStyleCnt="0"/>
      <dgm:spPr/>
    </dgm:pt>
    <dgm:pt modelId="{2FD18718-87EE-4B8B-A999-4B353D643DCB}" type="pres">
      <dgm:prSet presAssocID="{A688DB65-8324-4E6E-815C-B5F39D9EDB27}" presName="parentLin" presStyleCnt="0"/>
      <dgm:spPr/>
    </dgm:pt>
    <dgm:pt modelId="{F9CCD95F-5671-489E-AFCC-D4D794699C6D}" type="pres">
      <dgm:prSet presAssocID="{A688DB65-8324-4E6E-815C-B5F39D9EDB27}" presName="parentLeftMargin" presStyleLbl="node1" presStyleIdx="0" presStyleCnt="3"/>
      <dgm:spPr/>
    </dgm:pt>
    <dgm:pt modelId="{940AE440-CE45-4968-ACA9-4CA86B5B3D6B}" type="pres">
      <dgm:prSet presAssocID="{A688DB65-8324-4E6E-815C-B5F39D9EDB27}" presName="parentText" presStyleLbl="node1" presStyleIdx="1" presStyleCnt="3" custScaleX="100000" custScaleY="153777" custLinFactNeighborX="-1639" custLinFactNeighborY="-37263">
        <dgm:presLayoutVars>
          <dgm:chMax val="0"/>
          <dgm:bulletEnabled val="1"/>
        </dgm:presLayoutVars>
      </dgm:prSet>
      <dgm:spPr/>
    </dgm:pt>
    <dgm:pt modelId="{00B568DE-A85C-4839-8B16-DF86AFB9A2A7}" type="pres">
      <dgm:prSet presAssocID="{A688DB65-8324-4E6E-815C-B5F39D9EDB27}" presName="negativeSpace" presStyleCnt="0"/>
      <dgm:spPr/>
    </dgm:pt>
    <dgm:pt modelId="{009A6416-642B-4C98-AA17-206DF6161D8D}" type="pres">
      <dgm:prSet presAssocID="{A688DB65-8324-4E6E-815C-B5F39D9EDB27}" presName="childText" presStyleLbl="conFgAcc1" presStyleIdx="1" presStyleCnt="3" custLinFactY="-39846" custLinFactNeighborX="-1639" custLinFactNeighborY="-100000">
        <dgm:presLayoutVars>
          <dgm:bulletEnabled val="1"/>
        </dgm:presLayoutVars>
      </dgm:prSet>
      <dgm:spPr/>
    </dgm:pt>
    <dgm:pt modelId="{F97C5C7E-54B9-4F35-902A-8168F760F410}" type="pres">
      <dgm:prSet presAssocID="{87456A57-4ECA-41EF-B81C-5B0CBDF6DAC3}" presName="spaceBetweenRectangles" presStyleCnt="0"/>
      <dgm:spPr/>
    </dgm:pt>
    <dgm:pt modelId="{64BFEBDB-38BE-4E6F-80C0-8FDB1EA67BB2}" type="pres">
      <dgm:prSet presAssocID="{B7ECADE6-AFFB-49C9-8594-4D5587E3D2C9}" presName="parentLin" presStyleCnt="0"/>
      <dgm:spPr/>
    </dgm:pt>
    <dgm:pt modelId="{E9456938-CBB5-4FF3-9CE4-57129663CB58}" type="pres">
      <dgm:prSet presAssocID="{B7ECADE6-AFFB-49C9-8594-4D5587E3D2C9}" presName="parentLeftMargin" presStyleLbl="node1" presStyleIdx="1" presStyleCnt="3"/>
      <dgm:spPr/>
    </dgm:pt>
    <dgm:pt modelId="{6F209B11-C97F-417E-8042-261421913665}" type="pres">
      <dgm:prSet presAssocID="{B7ECADE6-AFFB-49C9-8594-4D5587E3D2C9}" presName="parentText" presStyleLbl="node1" presStyleIdx="2" presStyleCnt="3" custScaleY="170732" custLinFactNeighborX="-1639" custLinFactNeighborY="-269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E6962-8D7A-45FE-9DC5-67E502F02E6D}" type="pres">
      <dgm:prSet presAssocID="{B7ECADE6-AFFB-49C9-8594-4D5587E3D2C9}" presName="negativeSpace" presStyleCnt="0"/>
      <dgm:spPr/>
    </dgm:pt>
    <dgm:pt modelId="{48B30405-5A1A-4FA3-A245-F2F4F420DDC4}" type="pres">
      <dgm:prSet presAssocID="{B7ECADE6-AFFB-49C9-8594-4D5587E3D2C9}" presName="childText" presStyleLbl="conFgAcc1" presStyleIdx="2" presStyleCnt="3" custLinFactNeighborY="-69399">
        <dgm:presLayoutVars>
          <dgm:bulletEnabled val="1"/>
        </dgm:presLayoutVars>
      </dgm:prSet>
      <dgm:spPr/>
    </dgm:pt>
  </dgm:ptLst>
  <dgm:cxnLst>
    <dgm:cxn modelId="{55DE5306-0BA7-435A-BB2C-55C88F1F9444}" type="presOf" srcId="{B7ECADE6-AFFB-49C9-8594-4D5587E3D2C9}" destId="{E9456938-CBB5-4FF3-9CE4-57129663CB58}" srcOrd="0" destOrd="0" presId="urn:microsoft.com/office/officeart/2005/8/layout/list1"/>
    <dgm:cxn modelId="{9C44D727-B764-4100-A917-DC094F6DC09F}" srcId="{1E1E2664-2B0B-4675-ADC4-697BD43D471D}" destId="{A688DB65-8324-4E6E-815C-B5F39D9EDB27}" srcOrd="1" destOrd="0" parTransId="{8C3CB726-550B-4B9E-8A71-16CB10ED72EA}" sibTransId="{87456A57-4ECA-41EF-B81C-5B0CBDF6DAC3}"/>
    <dgm:cxn modelId="{3EB55401-3731-4C0D-A132-2C2456996F9F}" type="presOf" srcId="{A688DB65-8324-4E6E-815C-B5F39D9EDB27}" destId="{F9CCD95F-5671-489E-AFCC-D4D794699C6D}" srcOrd="0" destOrd="0" presId="urn:microsoft.com/office/officeart/2005/8/layout/list1"/>
    <dgm:cxn modelId="{4BDB71DE-93CB-43AD-9580-9E8E0F83A0FD}" type="presOf" srcId="{A688DB65-8324-4E6E-815C-B5F39D9EDB27}" destId="{940AE440-CE45-4968-ACA9-4CA86B5B3D6B}" srcOrd="1" destOrd="0" presId="urn:microsoft.com/office/officeart/2005/8/layout/list1"/>
    <dgm:cxn modelId="{78D201AC-63B1-4AE9-9175-47E8804E9E1D}" type="presOf" srcId="{B7ECADE6-AFFB-49C9-8594-4D5587E3D2C9}" destId="{6F209B11-C97F-417E-8042-261421913665}" srcOrd="1" destOrd="0" presId="urn:microsoft.com/office/officeart/2005/8/layout/list1"/>
    <dgm:cxn modelId="{CCA3ABEC-4B69-4EAE-A718-F023FC4D7C0A}" type="presOf" srcId="{8DCCBDFB-AECE-4A2A-B71F-7E75FFA64346}" destId="{A47F07CF-4A8C-4EE8-8B9D-697B5B0E0BE9}" srcOrd="0" destOrd="0" presId="urn:microsoft.com/office/officeart/2005/8/layout/list1"/>
    <dgm:cxn modelId="{A80BAE77-30E0-4C4E-A422-16BFADD7CB09}" srcId="{1E1E2664-2B0B-4675-ADC4-697BD43D471D}" destId="{8DCCBDFB-AECE-4A2A-B71F-7E75FFA64346}" srcOrd="0" destOrd="0" parTransId="{2748C256-75E0-4B3F-8F17-958B2FF2115C}" sibTransId="{79E03D5F-5146-4A98-8728-F765463D647D}"/>
    <dgm:cxn modelId="{2189BBA8-077D-4D21-B01D-A376B615C0DE}" type="presOf" srcId="{1E1E2664-2B0B-4675-ADC4-697BD43D471D}" destId="{06BD404E-E43B-4B49-B453-1A4DB2AA346D}" srcOrd="0" destOrd="0" presId="urn:microsoft.com/office/officeart/2005/8/layout/list1"/>
    <dgm:cxn modelId="{3601A278-FAB4-4DE7-AC7C-51AE49EEB151}" type="presOf" srcId="{8DCCBDFB-AECE-4A2A-B71F-7E75FFA64346}" destId="{3BFE0252-1542-49FD-905E-84F5697A8439}" srcOrd="1" destOrd="0" presId="urn:microsoft.com/office/officeart/2005/8/layout/list1"/>
    <dgm:cxn modelId="{B2B9DCBD-DFEE-4671-A687-5F41314B9997}" srcId="{1E1E2664-2B0B-4675-ADC4-697BD43D471D}" destId="{B7ECADE6-AFFB-49C9-8594-4D5587E3D2C9}" srcOrd="2" destOrd="0" parTransId="{66FD63DC-48FF-415C-BCA2-84F9735884E4}" sibTransId="{4A06C640-684E-437E-9315-B079BFF8F38E}"/>
    <dgm:cxn modelId="{669AAA8D-40CD-4A68-B88C-9F9CB476D371}" type="presParOf" srcId="{06BD404E-E43B-4B49-B453-1A4DB2AA346D}" destId="{5ED5C1FE-F9F7-4A42-98C9-C3DAD5565DC7}" srcOrd="0" destOrd="0" presId="urn:microsoft.com/office/officeart/2005/8/layout/list1"/>
    <dgm:cxn modelId="{74738751-1D0E-4084-B2F6-1580D3E7AE24}" type="presParOf" srcId="{5ED5C1FE-F9F7-4A42-98C9-C3DAD5565DC7}" destId="{A47F07CF-4A8C-4EE8-8B9D-697B5B0E0BE9}" srcOrd="0" destOrd="0" presId="urn:microsoft.com/office/officeart/2005/8/layout/list1"/>
    <dgm:cxn modelId="{0E61DE3E-2E87-4B3B-AFCC-659EA2ACEF88}" type="presParOf" srcId="{5ED5C1FE-F9F7-4A42-98C9-C3DAD5565DC7}" destId="{3BFE0252-1542-49FD-905E-84F5697A8439}" srcOrd="1" destOrd="0" presId="urn:microsoft.com/office/officeart/2005/8/layout/list1"/>
    <dgm:cxn modelId="{D82D61F4-934E-4AD4-B055-F883A4BA38BB}" type="presParOf" srcId="{06BD404E-E43B-4B49-B453-1A4DB2AA346D}" destId="{EE721259-5414-4923-B97E-304E3AA86B5C}" srcOrd="1" destOrd="0" presId="urn:microsoft.com/office/officeart/2005/8/layout/list1"/>
    <dgm:cxn modelId="{862D5BBA-8BBC-41FD-9301-CAA67D5B0BEA}" type="presParOf" srcId="{06BD404E-E43B-4B49-B453-1A4DB2AA346D}" destId="{7F737BC1-F1CD-4A40-A038-7E25D8FCA522}" srcOrd="2" destOrd="0" presId="urn:microsoft.com/office/officeart/2005/8/layout/list1"/>
    <dgm:cxn modelId="{4C7A30F2-7BDA-408C-A237-1F0D90AC08B0}" type="presParOf" srcId="{06BD404E-E43B-4B49-B453-1A4DB2AA346D}" destId="{0510A649-1B5E-45EA-8673-FF933067AB0A}" srcOrd="3" destOrd="0" presId="urn:microsoft.com/office/officeart/2005/8/layout/list1"/>
    <dgm:cxn modelId="{47FCFD49-0C84-4B72-BC84-73852FF58E77}" type="presParOf" srcId="{06BD404E-E43B-4B49-B453-1A4DB2AA346D}" destId="{2FD18718-87EE-4B8B-A999-4B353D643DCB}" srcOrd="4" destOrd="0" presId="urn:microsoft.com/office/officeart/2005/8/layout/list1"/>
    <dgm:cxn modelId="{DA924D9D-A59F-4987-934B-D9986E33EC5A}" type="presParOf" srcId="{2FD18718-87EE-4B8B-A999-4B353D643DCB}" destId="{F9CCD95F-5671-489E-AFCC-D4D794699C6D}" srcOrd="0" destOrd="0" presId="urn:microsoft.com/office/officeart/2005/8/layout/list1"/>
    <dgm:cxn modelId="{C616635B-B4EB-4E34-B044-8E599D812FB0}" type="presParOf" srcId="{2FD18718-87EE-4B8B-A999-4B353D643DCB}" destId="{940AE440-CE45-4968-ACA9-4CA86B5B3D6B}" srcOrd="1" destOrd="0" presId="urn:microsoft.com/office/officeart/2005/8/layout/list1"/>
    <dgm:cxn modelId="{CD79D092-C74C-4127-AD18-1450E1B49226}" type="presParOf" srcId="{06BD404E-E43B-4B49-B453-1A4DB2AA346D}" destId="{00B568DE-A85C-4839-8B16-DF86AFB9A2A7}" srcOrd="5" destOrd="0" presId="urn:microsoft.com/office/officeart/2005/8/layout/list1"/>
    <dgm:cxn modelId="{CCE4ED8A-BB17-4577-9301-232AF26A6215}" type="presParOf" srcId="{06BD404E-E43B-4B49-B453-1A4DB2AA346D}" destId="{009A6416-642B-4C98-AA17-206DF6161D8D}" srcOrd="6" destOrd="0" presId="urn:microsoft.com/office/officeart/2005/8/layout/list1"/>
    <dgm:cxn modelId="{1DE11B91-6C30-40B2-A8B8-92D956E35B3D}" type="presParOf" srcId="{06BD404E-E43B-4B49-B453-1A4DB2AA346D}" destId="{F97C5C7E-54B9-4F35-902A-8168F760F410}" srcOrd="7" destOrd="0" presId="urn:microsoft.com/office/officeart/2005/8/layout/list1"/>
    <dgm:cxn modelId="{3A9B590E-EAD1-4AA5-A95A-19830EB81B5F}" type="presParOf" srcId="{06BD404E-E43B-4B49-B453-1A4DB2AA346D}" destId="{64BFEBDB-38BE-4E6F-80C0-8FDB1EA67BB2}" srcOrd="8" destOrd="0" presId="urn:microsoft.com/office/officeart/2005/8/layout/list1"/>
    <dgm:cxn modelId="{C23D69A5-1F57-4D6C-88C7-9C910860180B}" type="presParOf" srcId="{64BFEBDB-38BE-4E6F-80C0-8FDB1EA67BB2}" destId="{E9456938-CBB5-4FF3-9CE4-57129663CB58}" srcOrd="0" destOrd="0" presId="urn:microsoft.com/office/officeart/2005/8/layout/list1"/>
    <dgm:cxn modelId="{1D0D8D7E-F1F7-40F5-9438-8064E73524CD}" type="presParOf" srcId="{64BFEBDB-38BE-4E6F-80C0-8FDB1EA67BB2}" destId="{6F209B11-C97F-417E-8042-261421913665}" srcOrd="1" destOrd="0" presId="urn:microsoft.com/office/officeart/2005/8/layout/list1"/>
    <dgm:cxn modelId="{7BB3D920-ABE7-4803-B576-97E16AB6E4BB}" type="presParOf" srcId="{06BD404E-E43B-4B49-B453-1A4DB2AA346D}" destId="{B6CE6962-8D7A-45FE-9DC5-67E502F02E6D}" srcOrd="9" destOrd="0" presId="urn:microsoft.com/office/officeart/2005/8/layout/list1"/>
    <dgm:cxn modelId="{5BB1A253-5266-4818-BE9B-81346D4A42B8}" type="presParOf" srcId="{06BD404E-E43B-4B49-B453-1A4DB2AA346D}" destId="{48B30405-5A1A-4FA3-A245-F2F4F420DDC4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C35157-9725-4D25-A289-7BFF8842B7B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A931E8-CDA7-4F2D-BCC6-7F27D872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C35157-9725-4D25-A289-7BFF8842B7B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A931E8-CDA7-4F2D-BCC6-7F27D872E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C35157-9725-4D25-A289-7BFF8842B7B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A931E8-CDA7-4F2D-BCC6-7F27D872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C35157-9725-4D25-A289-7BFF8842B7B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A931E8-CDA7-4F2D-BCC6-7F27D872E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5157-9725-4D25-A289-7BFF8842B7B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1E8-CDA7-4F2D-BCC6-7F27D872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C35157-9725-4D25-A289-7BFF8842B7B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A931E8-CDA7-4F2D-BCC6-7F27D872E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C35157-9725-4D25-A289-7BFF8842B7B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A931E8-CDA7-4F2D-BCC6-7F27D872E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C35157-9725-4D25-A289-7BFF8842B7BA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A931E8-CDA7-4F2D-BCC6-7F27D872E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>
    <p:wheel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7715304" cy="5715040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Ренесанс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6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українській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культурі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400" i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самобутність</a:t>
            </a:r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i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чи</a:t>
            </a:r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i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європейські</a:t>
            </a:r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i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традиції</a:t>
            </a:r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?</a:t>
            </a:r>
            <a:br>
              <a:rPr lang="ru-RU" sz="4400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4400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5357850" cy="37862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ru-RU" dirty="0" err="1" smtClean="0"/>
              <a:t>Характерними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 err="1" smtClean="0"/>
              <a:t>гуманізму</a:t>
            </a:r>
            <a:r>
              <a:rPr lang="ru-RU" dirty="0" smtClean="0"/>
              <a:t>,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виражений</a:t>
            </a:r>
            <a:r>
              <a:rPr lang="ru-RU" dirty="0" smtClean="0"/>
              <a:t> антропоцентризм </a:t>
            </a:r>
            <a:r>
              <a:rPr lang="ru-RU" dirty="0" err="1" smtClean="0"/>
              <a:t>ренесансного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утверджувало</a:t>
            </a:r>
            <a:r>
              <a:rPr lang="ru-RU" dirty="0" smtClean="0"/>
              <a:t> </a:t>
            </a:r>
            <a:r>
              <a:rPr lang="ru-RU" dirty="0" err="1" smtClean="0"/>
              <a:t>велич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винятковість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пробуджувало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до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проявилося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, яка </a:t>
            </a:r>
            <a:r>
              <a:rPr lang="ru-RU" dirty="0" err="1" smtClean="0"/>
              <a:t>творилася</a:t>
            </a:r>
            <a:r>
              <a:rPr lang="ru-RU" dirty="0" smtClean="0"/>
              <a:t> </a:t>
            </a:r>
            <a:r>
              <a:rPr lang="ru-RU" dirty="0" err="1" smtClean="0"/>
              <a:t>латинською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0004-004-Ivan-Fjodorov-pervopechatnik.jpg"/>
          <p:cNvPicPr>
            <a:picLocks noChangeAspect="1"/>
          </p:cNvPicPr>
          <p:nvPr/>
        </p:nvPicPr>
        <p:blipFill>
          <a:blip r:embed="rId2"/>
          <a:srcRect t="19608"/>
          <a:stretch>
            <a:fillRect/>
          </a:stretch>
        </p:blipFill>
        <p:spPr>
          <a:xfrm>
            <a:off x="428596" y="4143380"/>
            <a:ext cx="4028340" cy="2428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Створення_Острозької_Біблії._Україна._1581_рік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071942"/>
            <a:ext cx="3715736" cy="259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71480"/>
            <a:ext cx="2409828" cy="33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7467600" cy="20002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Основоположниками </a:t>
            </a:r>
            <a:r>
              <a:rPr lang="ru-RU" dirty="0" err="1" smtClean="0"/>
              <a:t>гуманістичної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у </a:t>
            </a:r>
            <a:r>
              <a:rPr lang="en-US" dirty="0" smtClean="0"/>
              <a:t>XV</a:t>
            </a:r>
            <a:r>
              <a:rPr lang="ru-RU" dirty="0" smtClean="0"/>
              <a:t>—</a:t>
            </a:r>
            <a:r>
              <a:rPr lang="en-US" dirty="0" smtClean="0"/>
              <a:t>XVI</a:t>
            </a:r>
            <a:r>
              <a:rPr lang="ru-RU" dirty="0" smtClean="0"/>
              <a:t> ст.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таких </a:t>
            </a:r>
            <a:r>
              <a:rPr lang="ru-RU" dirty="0" err="1" smtClean="0"/>
              <a:t>діячів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, як 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Дрогобич</a:t>
            </a:r>
            <a:r>
              <a:rPr lang="ru-RU" dirty="0" smtClean="0"/>
              <a:t>, </a:t>
            </a:r>
            <a:r>
              <a:rPr lang="ru-RU" dirty="0" err="1" smtClean="0"/>
              <a:t>Павло</a:t>
            </a:r>
            <a:r>
              <a:rPr lang="ru-RU" dirty="0" smtClean="0"/>
              <a:t> Русин </a:t>
            </a:r>
            <a:r>
              <a:rPr lang="ru-RU" dirty="0" err="1" smtClean="0"/>
              <a:t>із</a:t>
            </a:r>
            <a:r>
              <a:rPr lang="ru-RU" dirty="0" smtClean="0"/>
              <a:t> Кросна, Лукаш </a:t>
            </a:r>
            <a:r>
              <a:rPr lang="ru-RU" dirty="0" err="1" smtClean="0"/>
              <a:t>з</a:t>
            </a:r>
            <a:r>
              <a:rPr lang="ru-RU" dirty="0" smtClean="0"/>
              <a:t> Нового </a:t>
            </a:r>
            <a:r>
              <a:rPr lang="ru-RU" dirty="0" err="1" smtClean="0"/>
              <a:t>Мяста</a:t>
            </a:r>
            <a:r>
              <a:rPr lang="ru-RU" dirty="0" smtClean="0"/>
              <a:t>, </a:t>
            </a:r>
            <a:r>
              <a:rPr lang="ru-RU" dirty="0" err="1" smtClean="0"/>
              <a:t>Станіслав</a:t>
            </a:r>
            <a:r>
              <a:rPr lang="ru-RU" dirty="0" smtClean="0"/>
              <a:t> </a:t>
            </a:r>
            <a:r>
              <a:rPr lang="ru-RU" dirty="0" err="1" smtClean="0"/>
              <a:t>Оріховський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юрій дрогоб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571744"/>
            <a:ext cx="2540000" cy="363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авло_Русин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857496"/>
            <a:ext cx="3286144" cy="328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4143404" cy="59293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Найвизначнішою </a:t>
            </a:r>
            <a:r>
              <a:rPr lang="uk-UA" dirty="0" smtClean="0"/>
              <a:t>постаттю в східнослов'янській культурі доби Відродження був Станіслав </a:t>
            </a:r>
            <a:r>
              <a:rPr lang="uk-UA" dirty="0" err="1" smtClean="0"/>
              <a:t>Оріховський</a:t>
            </a:r>
            <a:r>
              <a:rPr lang="uk-UA" dirty="0" smtClean="0"/>
              <a:t> — </a:t>
            </a:r>
            <a:r>
              <a:rPr lang="uk-UA" dirty="0" err="1" smtClean="0"/>
              <a:t>Роксолан</a:t>
            </a:r>
            <a:r>
              <a:rPr lang="uk-UA" dirty="0" smtClean="0"/>
              <a:t>.</a:t>
            </a:r>
            <a:r>
              <a:rPr lang="ru-RU" dirty="0" smtClean="0"/>
              <a:t> Твори </a:t>
            </a:r>
            <a:r>
              <a:rPr lang="ru-RU" dirty="0" err="1" smtClean="0"/>
              <a:t>Станіслава</a:t>
            </a:r>
            <a:r>
              <a:rPr lang="ru-RU" dirty="0" smtClean="0"/>
              <a:t> </a:t>
            </a:r>
            <a:r>
              <a:rPr lang="ru-RU" dirty="0" err="1" smtClean="0"/>
              <a:t>Оріховського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добре </a:t>
            </a:r>
            <a:r>
              <a:rPr lang="ru-RU" dirty="0" err="1" smtClean="0"/>
              <a:t>відомі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за </a:t>
            </a:r>
            <a:r>
              <a:rPr lang="ru-RU" dirty="0" err="1" smtClean="0"/>
              <a:t>її</a:t>
            </a:r>
            <a:r>
              <a:rPr lang="ru-RU" dirty="0" smtClean="0"/>
              <a:t> межами, </a:t>
            </a:r>
            <a:r>
              <a:rPr lang="ru-RU" dirty="0" err="1" smtClean="0"/>
              <a:t>їх</a:t>
            </a:r>
            <a:r>
              <a:rPr lang="ru-RU" dirty="0" smtClean="0"/>
              <a:t> читали в </a:t>
            </a:r>
            <a:r>
              <a:rPr lang="ru-RU" dirty="0" err="1" smtClean="0"/>
              <a:t>Італії</a:t>
            </a:r>
            <a:r>
              <a:rPr lang="ru-RU" dirty="0" smtClean="0"/>
              <a:t>, </a:t>
            </a:r>
            <a:r>
              <a:rPr lang="ru-RU" dirty="0" err="1" smtClean="0"/>
              <a:t>Іспанії</a:t>
            </a:r>
            <a:r>
              <a:rPr lang="ru-RU" dirty="0" smtClean="0"/>
              <a:t>,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Німеччині</a:t>
            </a:r>
            <a:r>
              <a:rPr lang="ru-RU" dirty="0" smtClean="0"/>
              <a:t>. Не </a:t>
            </a:r>
            <a:r>
              <a:rPr lang="ru-RU" dirty="0" err="1" smtClean="0"/>
              <a:t>випадково</a:t>
            </a:r>
            <a:r>
              <a:rPr lang="ru-RU" dirty="0" smtClean="0"/>
              <a:t> у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«</a:t>
            </a:r>
            <a:r>
              <a:rPr lang="ru-RU" dirty="0" err="1" smtClean="0"/>
              <a:t>українським</a:t>
            </a:r>
            <a:r>
              <a:rPr lang="ru-RU" dirty="0" smtClean="0"/>
              <a:t> Демосфеном» та «</a:t>
            </a:r>
            <a:r>
              <a:rPr lang="ru-RU" dirty="0" err="1" smtClean="0"/>
              <a:t>сучасним</a:t>
            </a:r>
            <a:r>
              <a:rPr lang="ru-RU" dirty="0" smtClean="0"/>
              <a:t> </a:t>
            </a:r>
            <a:r>
              <a:rPr lang="ru-RU" dirty="0" err="1" smtClean="0"/>
              <a:t>Ціцероном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4" name="Рисунок 3" descr="станіслав оріховсь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714356"/>
            <a:ext cx="3476626" cy="458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4286280" cy="2286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В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en-US" dirty="0" smtClean="0"/>
              <a:t>XVI</a:t>
            </a:r>
            <a:r>
              <a:rPr lang="ru-RU" dirty="0" smtClean="0"/>
              <a:t>—на початку </a:t>
            </a:r>
            <a:r>
              <a:rPr lang="en-US" dirty="0" smtClean="0"/>
              <a:t>XVII</a:t>
            </a:r>
            <a:r>
              <a:rPr lang="ru-RU" dirty="0" smtClean="0"/>
              <a:t> ст.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поширилась</a:t>
            </a:r>
            <a:r>
              <a:rPr lang="ru-RU" dirty="0" smtClean="0"/>
              <a:t> </a:t>
            </a:r>
            <a:r>
              <a:rPr lang="ru-RU" dirty="0" err="1" smtClean="0"/>
              <a:t>полемічна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Письменники-полемісти</a:t>
            </a:r>
            <a:r>
              <a:rPr lang="ru-RU" dirty="0" smtClean="0"/>
              <a:t> </a:t>
            </a:r>
            <a:r>
              <a:rPr lang="ru-RU" dirty="0" err="1" smtClean="0"/>
              <a:t>обстоювали</a:t>
            </a:r>
            <a:r>
              <a:rPr lang="ru-RU" dirty="0" smtClean="0"/>
              <a:t> право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на свою </a:t>
            </a:r>
            <a:r>
              <a:rPr lang="ru-RU" dirty="0" err="1" smtClean="0"/>
              <a:t>віру</a:t>
            </a:r>
            <a:r>
              <a:rPr lang="ru-RU" dirty="0" smtClean="0"/>
              <a:t>, </a:t>
            </a:r>
            <a:r>
              <a:rPr lang="ru-RU" dirty="0" err="1" smtClean="0"/>
              <a:t>звичаї</a:t>
            </a:r>
            <a:r>
              <a:rPr lang="ru-RU" dirty="0" smtClean="0"/>
              <a:t>, </a:t>
            </a:r>
            <a:r>
              <a:rPr lang="ru-RU" dirty="0" err="1" smtClean="0"/>
              <a:t>мову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елетій смотрицький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643182"/>
            <a:ext cx="3143747" cy="39638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3438" y="4000504"/>
            <a:ext cx="41433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dirty="0" err="1" smtClean="0"/>
              <a:t>Найяскравішим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українським</a:t>
            </a:r>
            <a:r>
              <a:rPr lang="ru-RU" sz="2200" dirty="0" smtClean="0"/>
              <a:t> </a:t>
            </a:r>
            <a:r>
              <a:rPr lang="ru-RU" sz="2200" dirty="0" err="1" smtClean="0"/>
              <a:t>письменником</a:t>
            </a:r>
            <a:r>
              <a:rPr lang="ru-RU" sz="2200" dirty="0" smtClean="0"/>
              <a:t> </a:t>
            </a:r>
            <a:r>
              <a:rPr lang="ru-RU" sz="2200" dirty="0" err="1" smtClean="0"/>
              <a:t>даного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періоду</a:t>
            </a:r>
            <a:r>
              <a:rPr lang="ru-RU" sz="2200" dirty="0" smtClean="0"/>
              <a:t>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</a:t>
            </a:r>
            <a:r>
              <a:rPr lang="ru-RU" sz="2200" dirty="0" err="1" smtClean="0"/>
              <a:t>Іван</a:t>
            </a:r>
            <a:r>
              <a:rPr lang="ru-RU" sz="2200" dirty="0" smtClean="0"/>
              <a:t> </a:t>
            </a:r>
            <a:r>
              <a:rPr lang="ru-RU" sz="2200" dirty="0" err="1" smtClean="0"/>
              <a:t>Вишенський</a:t>
            </a:r>
            <a:r>
              <a:rPr lang="ru-RU" sz="2200" dirty="0" smtClean="0"/>
              <a:t>, </a:t>
            </a:r>
            <a:r>
              <a:rPr lang="ru-RU" sz="2200" dirty="0" err="1" smtClean="0"/>
              <a:t>який</a:t>
            </a:r>
            <a:r>
              <a:rPr lang="ru-RU" sz="2200" dirty="0" smtClean="0"/>
              <a:t> </a:t>
            </a:r>
            <a:r>
              <a:rPr lang="ru-RU" sz="2200" dirty="0" err="1" smtClean="0"/>
              <a:t>зарекомендував</a:t>
            </a:r>
            <a:r>
              <a:rPr lang="ru-RU" sz="2200" dirty="0" smtClean="0"/>
              <a:t> себе </a:t>
            </a:r>
            <a:r>
              <a:rPr lang="ru-RU" sz="2200" dirty="0" err="1" smtClean="0"/>
              <a:t>фанатичним</a:t>
            </a:r>
            <a:r>
              <a:rPr lang="ru-RU" sz="2200" dirty="0" smtClean="0"/>
              <a:t> оборонцем </a:t>
            </a:r>
            <a:r>
              <a:rPr lang="ru-RU" sz="2200" dirty="0" err="1" smtClean="0"/>
              <a:t>православних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традицій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pic>
        <p:nvPicPr>
          <p:cNvPr id="6" name="Рисунок 5" descr="Ivan_Wyshens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85728"/>
            <a:ext cx="2875986" cy="340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5143536" cy="37147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У </a:t>
            </a:r>
            <a:r>
              <a:rPr lang="en-US" dirty="0" smtClean="0"/>
              <a:t>XVI</a:t>
            </a:r>
            <a:r>
              <a:rPr lang="ru-RU" dirty="0" smtClean="0"/>
              <a:t>—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en-US" dirty="0" smtClean="0"/>
              <a:t>XVII</a:t>
            </a:r>
            <a:r>
              <a:rPr lang="ru-RU" dirty="0" smtClean="0"/>
              <a:t> ст</a:t>
            </a:r>
            <a:r>
              <a:rPr lang="ru-RU" dirty="0" smtClean="0"/>
              <a:t>. </a:t>
            </a:r>
            <a:r>
              <a:rPr lang="ru-RU" dirty="0" err="1" smtClean="0"/>
              <a:t>значного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на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досягло</a:t>
            </a:r>
            <a:r>
              <a:rPr lang="ru-RU" dirty="0" smtClean="0"/>
              <a:t> </a:t>
            </a:r>
            <a:r>
              <a:rPr lang="ru-RU" dirty="0" err="1" smtClean="0"/>
              <a:t>культове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цивільне</a:t>
            </a:r>
            <a:r>
              <a:rPr lang="ru-RU" dirty="0" smtClean="0"/>
              <a:t> </a:t>
            </a:r>
            <a:r>
              <a:rPr lang="ru-RU" dirty="0" err="1" smtClean="0"/>
              <a:t>будівництво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містобудівної</a:t>
            </a:r>
            <a:r>
              <a:rPr lang="ru-RU" dirty="0" smtClean="0"/>
              <a:t> та </a:t>
            </a:r>
            <a:r>
              <a:rPr lang="ru-RU" dirty="0" err="1" smtClean="0"/>
              <a:t>архітектурної</a:t>
            </a:r>
            <a:r>
              <a:rPr lang="ru-RU" dirty="0" smtClean="0"/>
              <a:t> практики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позначився</a:t>
            </a:r>
            <a:r>
              <a:rPr lang="ru-RU" dirty="0" smtClean="0"/>
              <a:t> на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землях </a:t>
            </a:r>
            <a:r>
              <a:rPr lang="ru-RU" dirty="0" err="1" smtClean="0"/>
              <a:t>вже</a:t>
            </a:r>
            <a:r>
              <a:rPr lang="ru-RU" dirty="0" smtClean="0"/>
              <a:t> на початку XVI ст. У </a:t>
            </a:r>
            <a:r>
              <a:rPr lang="ru-RU" dirty="0" err="1" smtClean="0"/>
              <a:t>плані</a:t>
            </a:r>
            <a:r>
              <a:rPr lang="ru-RU" dirty="0" smtClean="0"/>
              <a:t> </a:t>
            </a:r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мало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прямокутника</a:t>
            </a:r>
            <a:r>
              <a:rPr lang="ru-RU" dirty="0" smtClean="0"/>
              <a:t>, </a:t>
            </a:r>
            <a:r>
              <a:rPr lang="ru-RU" dirty="0" err="1" smtClean="0"/>
              <a:t>поділеного</a:t>
            </a:r>
            <a:r>
              <a:rPr lang="ru-RU" dirty="0" smtClean="0"/>
              <a:t> на </a:t>
            </a:r>
            <a:r>
              <a:rPr lang="ru-RU" dirty="0" err="1" smtClean="0"/>
              <a:t>частини</a:t>
            </a:r>
            <a:r>
              <a:rPr lang="ru-RU" dirty="0" smtClean="0"/>
              <a:t> -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smtClean="0"/>
              <a:t>громад. </a:t>
            </a:r>
            <a:r>
              <a:rPr lang="ru-RU" dirty="0" smtClean="0"/>
              <a:t>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- </a:t>
            </a:r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розходяться</a:t>
            </a:r>
            <a:r>
              <a:rPr lang="ru-RU" dirty="0" smtClean="0"/>
              <a:t> </a:t>
            </a:r>
            <a:r>
              <a:rPr lang="ru-RU" dirty="0" err="1" smtClean="0"/>
              <a:t>вулиці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800px-Макет_Остро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571876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лоща ринок у львові.jpg"/>
          <p:cNvPicPr>
            <a:picLocks noChangeAspect="1"/>
          </p:cNvPicPr>
          <p:nvPr/>
        </p:nvPicPr>
        <p:blipFill>
          <a:blip r:embed="rId3"/>
          <a:srcRect b="8115"/>
          <a:stretch>
            <a:fillRect/>
          </a:stretch>
        </p:blipFill>
        <p:spPr>
          <a:xfrm>
            <a:off x="285720" y="4000504"/>
            <a:ext cx="4095752" cy="269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лоща ринок льві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571480"/>
            <a:ext cx="352427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5286412" cy="34290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перебудовується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центром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фортифікаційне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проводиться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Запорізькій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архітектурних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пам'яток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оборонний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збудована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фортечному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Прикладом такого типу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укріплень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Луцьку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Кременці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розпочалося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ст.</a:t>
            </a:r>
          </a:p>
          <a:p>
            <a:endParaRPr lang="ru-RU" dirty="0"/>
          </a:p>
        </p:txBody>
      </p:sp>
      <p:pic>
        <p:nvPicPr>
          <p:cNvPr id="4" name="Рисунок 3" descr="амянецьподільський за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4000504"/>
            <a:ext cx="4437674" cy="271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ругла веж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857628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ругла вежа 1.jpg"/>
          <p:cNvPicPr>
            <a:picLocks noChangeAspect="1"/>
          </p:cNvPicPr>
          <p:nvPr/>
        </p:nvPicPr>
        <p:blipFill>
          <a:blip r:embed="rId4"/>
          <a:srcRect b="23174"/>
          <a:stretch>
            <a:fillRect/>
          </a:stretch>
        </p:blipFill>
        <p:spPr>
          <a:xfrm>
            <a:off x="5786446" y="357166"/>
            <a:ext cx="284207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5214974" cy="35004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даний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часу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архітектурно-будівельні</a:t>
            </a:r>
            <a:r>
              <a:rPr lang="ru-RU" dirty="0" smtClean="0"/>
              <a:t> </a:t>
            </a:r>
            <a:r>
              <a:rPr lang="ru-RU" dirty="0" err="1" smtClean="0"/>
              <a:t>школії</a:t>
            </a:r>
            <a:r>
              <a:rPr lang="ru-RU" dirty="0" smtClean="0"/>
              <a:t>: </a:t>
            </a:r>
            <a:r>
              <a:rPr lang="ru-RU" dirty="0" err="1" smtClean="0"/>
              <a:t>галицька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волинська</a:t>
            </a:r>
            <a:r>
              <a:rPr lang="ru-RU" dirty="0" smtClean="0"/>
              <a:t>. Для </a:t>
            </a:r>
            <a:r>
              <a:rPr lang="ru-RU" dirty="0" err="1" smtClean="0"/>
              <a:t>галицької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характерна </a:t>
            </a:r>
            <a:r>
              <a:rPr lang="ru-RU" dirty="0" err="1" smtClean="0"/>
              <a:t>кам'яна</a:t>
            </a:r>
            <a:r>
              <a:rPr lang="ru-RU" dirty="0" smtClean="0"/>
              <a:t> кладка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міцними</a:t>
            </a:r>
            <a:r>
              <a:rPr lang="ru-RU" dirty="0" smtClean="0"/>
              <a:t> </a:t>
            </a:r>
            <a:r>
              <a:rPr lang="ru-RU" dirty="0" err="1" smtClean="0"/>
              <a:t>стінами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вежами</a:t>
            </a:r>
            <a:r>
              <a:rPr lang="ru-RU" dirty="0" smtClean="0"/>
              <a:t>.</a:t>
            </a:r>
            <a:r>
              <a:rPr lang="ru-RU" dirty="0" smtClean="0"/>
              <a:t> В </a:t>
            </a:r>
            <a:r>
              <a:rPr lang="ru-RU" dirty="0" err="1" smtClean="0"/>
              <a:t>оборонних</a:t>
            </a:r>
            <a:r>
              <a:rPr lang="ru-RU" dirty="0" smtClean="0"/>
              <a:t> </a:t>
            </a:r>
            <a:r>
              <a:rPr lang="ru-RU" dirty="0" err="1" smtClean="0"/>
              <a:t>спорудах</a:t>
            </a:r>
            <a:r>
              <a:rPr lang="ru-RU" dirty="0" smtClean="0"/>
              <a:t>, </a:t>
            </a:r>
            <a:r>
              <a:rPr lang="ru-RU" dirty="0" err="1" smtClean="0"/>
              <a:t>створених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волинської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архітектурно-будівельної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великоформатну</a:t>
            </a:r>
            <a:r>
              <a:rPr lang="ru-RU" dirty="0" smtClean="0"/>
              <a:t> </a:t>
            </a:r>
            <a:r>
              <a:rPr lang="ru-RU" dirty="0" err="1" smtClean="0"/>
              <a:t>цеглу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замок меджибо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929066"/>
            <a:ext cx="4071966" cy="267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амянецьподільський зам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714752"/>
            <a:ext cx="3809992" cy="285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острозький зам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500042"/>
            <a:ext cx="2865120" cy="304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358246" cy="27146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/>
              <a:t>Передові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у </a:t>
            </a:r>
            <a:r>
              <a:rPr lang="ru-RU" dirty="0" err="1" smtClean="0"/>
              <a:t>архітектурі</a:t>
            </a:r>
            <a:r>
              <a:rPr lang="ru-RU" dirty="0" smtClean="0"/>
              <a:t> належали </a:t>
            </a:r>
            <a:r>
              <a:rPr lang="ru-RU" dirty="0" smtClean="0"/>
              <a:t>Львову, </a:t>
            </a:r>
            <a:r>
              <a:rPr lang="ru-RU" dirty="0" err="1" smtClean="0"/>
              <a:t>ренесансні</a:t>
            </a:r>
            <a:r>
              <a:rPr lang="ru-RU" dirty="0" smtClean="0"/>
              <a:t> </a:t>
            </a:r>
            <a:r>
              <a:rPr lang="ru-RU" dirty="0" err="1" smtClean="0"/>
              <a:t>пам'ятки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визначне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західноєвропейського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 </a:t>
            </a:r>
            <a:r>
              <a:rPr lang="ru-RU" dirty="0" smtClean="0"/>
              <a:t>До </a:t>
            </a:r>
            <a:r>
              <a:rPr lang="ru-RU" dirty="0" err="1" smtClean="0"/>
              <a:t>найстаріших</a:t>
            </a:r>
            <a:r>
              <a:rPr lang="ru-RU" dirty="0" smtClean="0"/>
              <a:t> </a:t>
            </a:r>
            <a:r>
              <a:rPr lang="ru-RU" dirty="0" err="1" smtClean="0"/>
              <a:t>будівель</a:t>
            </a:r>
            <a:r>
              <a:rPr lang="ru-RU" dirty="0" smtClean="0"/>
              <a:t> «золотого </a:t>
            </a:r>
            <a:r>
              <a:rPr lang="ru-RU" dirty="0" err="1" smtClean="0"/>
              <a:t>віку</a:t>
            </a:r>
            <a:r>
              <a:rPr lang="ru-RU" dirty="0" smtClean="0"/>
              <a:t>» </a:t>
            </a:r>
            <a:r>
              <a:rPr lang="ru-RU" dirty="0" err="1" smtClean="0"/>
              <a:t>львівського</a:t>
            </a:r>
            <a:r>
              <a:rPr lang="ru-RU" dirty="0" smtClean="0"/>
              <a:t> </a:t>
            </a:r>
            <a:r>
              <a:rPr lang="ru-RU" dirty="0" err="1" smtClean="0"/>
              <a:t>Ренесансу</a:t>
            </a:r>
            <a:r>
              <a:rPr lang="ru-RU" dirty="0" smtClean="0"/>
              <a:t> належать </a:t>
            </a:r>
            <a:r>
              <a:rPr lang="ru-RU" dirty="0" smtClean="0"/>
              <a:t>: </a:t>
            </a:r>
            <a:r>
              <a:rPr lang="ru-RU" dirty="0" smtClean="0"/>
              <a:t>«</a:t>
            </a:r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кам'яниця</a:t>
            </a:r>
            <a:r>
              <a:rPr lang="ru-RU" dirty="0" smtClean="0"/>
              <a:t>»,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Бандінеллі</a:t>
            </a:r>
            <a:r>
              <a:rPr lang="ru-RU" dirty="0" smtClean="0"/>
              <a:t> </a:t>
            </a:r>
            <a:r>
              <a:rPr lang="uk-UA" dirty="0" smtClean="0"/>
              <a:t>, </a:t>
            </a:r>
            <a:r>
              <a:rPr lang="uk-UA" dirty="0" smtClean="0"/>
              <a:t>Успенська церква </a:t>
            </a:r>
            <a:r>
              <a:rPr lang="uk-UA" dirty="0" smtClean="0"/>
              <a:t>, вежа </a:t>
            </a:r>
            <a:r>
              <a:rPr lang="uk-UA" dirty="0" err="1" smtClean="0"/>
              <a:t>Корнякта</a:t>
            </a:r>
            <a:r>
              <a:rPr lang="uk-UA" dirty="0" smtClean="0"/>
              <a:t> </a:t>
            </a:r>
            <a:r>
              <a:rPr lang="uk-UA" dirty="0" smtClean="0"/>
              <a:t>, каплиця </a:t>
            </a:r>
            <a:r>
              <a:rPr lang="uk-UA" dirty="0" smtClean="0"/>
              <a:t>Трьох </a:t>
            </a:r>
            <a:r>
              <a:rPr lang="uk-UA" dirty="0" smtClean="0"/>
              <a:t>Святителів, </a:t>
            </a:r>
            <a:r>
              <a:rPr lang="uk-UA" dirty="0" smtClean="0"/>
              <a:t>які разом складають унікальний архітектурний ансамбль.</a:t>
            </a:r>
            <a:endParaRPr lang="ru-RU" dirty="0"/>
          </a:p>
        </p:txBody>
      </p:sp>
      <p:pic>
        <p:nvPicPr>
          <p:cNvPr id="4" name="Рисунок 3" descr="349px-Черная_каменица_Львов_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035934"/>
            <a:ext cx="2714644" cy="36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пенська церква льві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071810"/>
            <a:ext cx="3143272" cy="346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9px-Черная_каменица_Львов_0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2830328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аплиця боїмі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428868"/>
            <a:ext cx="2769768" cy="369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аплиця кампіанів.jpg"/>
          <p:cNvPicPr>
            <a:picLocks noChangeAspect="1"/>
          </p:cNvPicPr>
          <p:nvPr/>
        </p:nvPicPr>
        <p:blipFill>
          <a:blip r:embed="rId4"/>
          <a:srcRect l="9091" r="4544" b="-191"/>
          <a:stretch>
            <a:fillRect/>
          </a:stretch>
        </p:blipFill>
        <p:spPr>
          <a:xfrm>
            <a:off x="6286512" y="500042"/>
            <a:ext cx="2714644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557214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 err="1" smtClean="0"/>
              <a:t>Чорна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кам'яниця</a:t>
            </a:r>
            <a:r>
              <a:rPr lang="ru-RU" sz="2000" b="1" dirty="0" smtClean="0"/>
              <a:t>» 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178592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Каплиця </a:t>
            </a:r>
            <a:r>
              <a:rPr lang="uk-UA" sz="2000" b="1" dirty="0" err="1" smtClean="0"/>
              <a:t>Боїмів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4643446"/>
            <a:ext cx="27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Каплиця </a:t>
            </a:r>
            <a:r>
              <a:rPr lang="uk-UA" b="1" dirty="0" err="1" smtClean="0"/>
              <a:t>Кампіанів</a:t>
            </a:r>
            <a:endParaRPr lang="ru-RU" b="1" dirty="0"/>
          </a:p>
        </p:txBody>
      </p:sp>
    </p:spTree>
  </p:cSld>
  <p:clrMapOvr>
    <a:masterClrMapping/>
  </p:clrMapOvr>
  <p:transition spd="med"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7166"/>
            <a:ext cx="5572164" cy="335758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Ренесанс</a:t>
            </a:r>
            <a:r>
              <a:rPr lang="ru-RU" dirty="0" smtClean="0"/>
              <a:t> </a:t>
            </a:r>
            <a:r>
              <a:rPr lang="ru-RU" dirty="0" err="1" smtClean="0"/>
              <a:t>прийнявся</a:t>
            </a:r>
            <a:r>
              <a:rPr lang="ru-RU" dirty="0" smtClean="0"/>
              <a:t> у нас </a:t>
            </a:r>
            <a:r>
              <a:rPr lang="ru-RU" dirty="0" err="1" smtClean="0"/>
              <a:t>дуже</a:t>
            </a:r>
            <a:r>
              <a:rPr lang="ru-RU" dirty="0" smtClean="0"/>
              <a:t> легко,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приготоване</a:t>
            </a:r>
            <a:r>
              <a:rPr lang="ru-RU" dirty="0" smtClean="0"/>
              <a:t> </a:t>
            </a:r>
            <a:r>
              <a:rPr lang="ru-RU" dirty="0" err="1" smtClean="0"/>
              <a:t>класичне</a:t>
            </a:r>
            <a:r>
              <a:rPr lang="ru-RU" dirty="0" smtClean="0"/>
              <a:t> </a:t>
            </a:r>
            <a:r>
              <a:rPr lang="ru-RU" dirty="0" err="1" smtClean="0"/>
              <a:t>підложжя</a:t>
            </a:r>
            <a:r>
              <a:rPr lang="ru-RU" dirty="0" smtClean="0"/>
              <a:t>.</a:t>
            </a:r>
            <a:r>
              <a:rPr lang="uk-UA" dirty="0" smtClean="0"/>
              <a:t> Подув </a:t>
            </a:r>
            <a:r>
              <a:rPr lang="uk-UA" dirty="0" err="1" smtClean="0"/>
              <a:t>ренесансового</a:t>
            </a:r>
            <a:r>
              <a:rPr lang="uk-UA" dirty="0" smtClean="0"/>
              <a:t> стилю залишив два дуже помітні сліди в українській різьбі </a:t>
            </a:r>
            <a:r>
              <a:rPr lang="en-US" dirty="0" smtClean="0"/>
              <a:t>XVI </a:t>
            </a:r>
            <a:r>
              <a:rPr lang="uk-UA" dirty="0" smtClean="0"/>
              <a:t>ст. </a:t>
            </a:r>
            <a:r>
              <a:rPr lang="ru-RU" dirty="0" smtClean="0"/>
              <a:t>Декоративна </a:t>
            </a:r>
            <a:r>
              <a:rPr lang="ru-RU" dirty="0" err="1" smtClean="0"/>
              <a:t>різьба</a:t>
            </a:r>
            <a:r>
              <a:rPr lang="ru-RU" dirty="0" smtClean="0"/>
              <a:t> в </a:t>
            </a:r>
            <a:r>
              <a:rPr lang="ru-RU" dirty="0" err="1" smtClean="0"/>
              <a:t>дереві</a:t>
            </a:r>
            <a:r>
              <a:rPr lang="ru-RU" dirty="0" smtClean="0"/>
              <a:t> </a:t>
            </a:r>
            <a:r>
              <a:rPr lang="ru-RU" dirty="0" err="1" smtClean="0"/>
              <a:t>знайшла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архітектоніці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іконостасів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обагачуються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якоюсь</a:t>
            </a:r>
            <a:r>
              <a:rPr lang="ru-RU" dirty="0" smtClean="0"/>
              <a:t> </a:t>
            </a:r>
            <a:r>
              <a:rPr lang="ru-RU" dirty="0" err="1" smtClean="0"/>
              <a:t>стихійною</a:t>
            </a:r>
            <a:r>
              <a:rPr lang="ru-RU" dirty="0" smtClean="0"/>
              <a:t> силою. </a:t>
            </a:r>
            <a:endParaRPr lang="ru-RU" dirty="0"/>
          </a:p>
        </p:txBody>
      </p:sp>
      <p:pic>
        <p:nvPicPr>
          <p:cNvPr id="5" name="Рисунок 4" descr="іконостас села раделич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28604"/>
            <a:ext cx="3178528" cy="4500570"/>
          </a:xfrm>
          <a:prstGeom prst="rect">
            <a:avLst/>
          </a:prstGeom>
        </p:spPr>
      </p:pic>
      <p:pic>
        <p:nvPicPr>
          <p:cNvPr id="6" name="Рисунок 5" descr="ікрностас пятницької церкв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214686"/>
            <a:ext cx="3491447" cy="333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715436" cy="3500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Ренесанс в українській культурі був своєрідним і як історичний етап хронологічно не збігався з італійським або західноєвропейським Відродженням.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Ренесанс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торувати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шлях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землях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початку XVI ст.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XVI ст. та в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роки XVII ст. прояви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Ренесансу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помітними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88.JPG"/>
          <p:cNvPicPr>
            <a:picLocks noChangeAspect="1"/>
          </p:cNvPicPr>
          <p:nvPr/>
        </p:nvPicPr>
        <p:blipFill>
          <a:blip r:embed="rId2"/>
          <a:srcRect l="49219" t="59937" r="11430" b="23028"/>
          <a:stretch>
            <a:fillRect/>
          </a:stretch>
        </p:blipFill>
        <p:spPr>
          <a:xfrm>
            <a:off x="500034" y="4357694"/>
            <a:ext cx="8401514" cy="2001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7500990" cy="192882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XVI ст. </a:t>
            </a:r>
            <a:r>
              <a:rPr lang="ru-RU" dirty="0" err="1" smtClean="0"/>
              <a:t>ренесансні</a:t>
            </a:r>
            <a:r>
              <a:rPr lang="ru-RU" dirty="0" smtClean="0"/>
              <a:t> </a:t>
            </a:r>
            <a:r>
              <a:rPr lang="ru-RU" dirty="0" err="1" smtClean="0"/>
              <a:t>впливи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відчутними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малярстві</a:t>
            </a:r>
            <a:r>
              <a:rPr lang="ru-RU" dirty="0" smtClean="0"/>
              <a:t>. У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видами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настінний</a:t>
            </a:r>
            <a:r>
              <a:rPr lang="ru-RU" dirty="0" smtClean="0"/>
              <a:t> </a:t>
            </a:r>
            <a:r>
              <a:rPr lang="ru-RU" dirty="0" err="1" smtClean="0"/>
              <a:t>розпис</a:t>
            </a:r>
            <a:r>
              <a:rPr lang="ru-RU" dirty="0" smtClean="0"/>
              <a:t> та </a:t>
            </a:r>
            <a:r>
              <a:rPr lang="ru-RU" dirty="0" err="1" smtClean="0"/>
              <a:t>іконопис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жанри</a:t>
            </a:r>
            <a:r>
              <a:rPr lang="ru-RU" dirty="0" smtClean="0"/>
              <a:t> -портрет, </a:t>
            </a:r>
            <a:r>
              <a:rPr lang="ru-RU" dirty="0" err="1" smtClean="0"/>
              <a:t>історичний</a:t>
            </a:r>
            <a:r>
              <a:rPr lang="ru-RU" dirty="0" smtClean="0"/>
              <a:t> </a:t>
            </a:r>
            <a:r>
              <a:rPr lang="ru-RU" dirty="0" err="1" smtClean="0"/>
              <a:t>живопис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571744"/>
            <a:ext cx="2857520" cy="3713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0571074107710851089110010821072_11101082108610851072_10411086107810861111_105210721090107710881110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214554"/>
            <a:ext cx="2786082" cy="428628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5643602" cy="307183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До полотен київської школи слід віднести ікони «Микола з житієм</a:t>
            </a:r>
            <a:r>
              <a:rPr lang="uk-UA" dirty="0" smtClean="0"/>
              <a:t>»,«</a:t>
            </a:r>
            <a:r>
              <a:rPr lang="uk-UA" dirty="0" err="1" smtClean="0"/>
              <a:t>Ігоревська</a:t>
            </a:r>
            <a:r>
              <a:rPr lang="uk-UA" dirty="0" smtClean="0"/>
              <a:t> богоматір» і «</a:t>
            </a:r>
            <a:r>
              <a:rPr lang="uk-UA" dirty="0" err="1" smtClean="0"/>
              <a:t>Максимівська</a:t>
            </a:r>
            <a:r>
              <a:rPr lang="uk-UA" dirty="0" smtClean="0"/>
              <a:t> богоматір», які виконані з великою майстерністю.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святих</a:t>
            </a:r>
            <a:r>
              <a:rPr lang="ru-RU" dirty="0" smtClean="0"/>
              <a:t> </a:t>
            </a:r>
            <a:r>
              <a:rPr lang="ru-RU" dirty="0" err="1" smtClean="0"/>
              <a:t>зображені</a:t>
            </a:r>
            <a:r>
              <a:rPr lang="ru-RU" dirty="0" smtClean="0"/>
              <a:t> </a:t>
            </a:r>
            <a:r>
              <a:rPr lang="ru-RU" dirty="0" err="1" smtClean="0"/>
              <a:t>м'яко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просто, колоритно </a:t>
            </a:r>
            <a:r>
              <a:rPr lang="ru-RU" dirty="0" err="1" smtClean="0"/>
              <a:t>намальовано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найвизначніших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en-US" dirty="0" smtClean="0"/>
              <a:t>XIII</a:t>
            </a:r>
            <a:r>
              <a:rPr lang="ru-RU" dirty="0" smtClean="0"/>
              <a:t>—початку </a:t>
            </a:r>
            <a:r>
              <a:rPr lang="en-US" dirty="0" smtClean="0"/>
              <a:t>XIV</a:t>
            </a:r>
            <a:r>
              <a:rPr lang="ru-RU" dirty="0" smtClean="0"/>
              <a:t> ст.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ікона</a:t>
            </a:r>
            <a:r>
              <a:rPr lang="ru-RU" dirty="0" smtClean="0"/>
              <a:t> «</a:t>
            </a:r>
            <a:r>
              <a:rPr lang="ru-RU" dirty="0" err="1" smtClean="0"/>
              <a:t>Волинської</a:t>
            </a:r>
            <a:r>
              <a:rPr lang="ru-RU" dirty="0" smtClean="0"/>
              <a:t> </a:t>
            </a:r>
            <a:r>
              <a:rPr lang="ru-RU" dirty="0" err="1" smtClean="0"/>
              <a:t>богоматері</a:t>
            </a:r>
            <a:r>
              <a:rPr lang="ru-RU" dirty="0" smtClean="0"/>
              <a:t>», </a:t>
            </a:r>
            <a:r>
              <a:rPr lang="ru-RU" dirty="0" err="1" smtClean="0"/>
              <a:t>величний</a:t>
            </a:r>
            <a:r>
              <a:rPr lang="ru-RU" dirty="0" smtClean="0"/>
              <a:t> </a:t>
            </a:r>
            <a:r>
              <a:rPr lang="ru-RU" dirty="0" err="1" smtClean="0"/>
              <a:t>силует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справляє</a:t>
            </a:r>
            <a:r>
              <a:rPr lang="ru-RU" dirty="0" smtClean="0"/>
              <a:t> </a:t>
            </a:r>
            <a:r>
              <a:rPr lang="ru-RU" dirty="0" err="1" smtClean="0"/>
              <a:t>глибоке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429000"/>
            <a:ext cx="2162188" cy="320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05210721082108910801084111010741089110010821072_11101082108610851072_10411086107810861111_105210721090107710881110_1299._1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500042"/>
            <a:ext cx="2143140" cy="481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rticleFiles_26251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429000"/>
            <a:ext cx="2121692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3929090" cy="58579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творів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поважній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затяжіли</a:t>
            </a:r>
            <a:r>
              <a:rPr lang="ru-RU" dirty="0" smtClean="0"/>
              <a:t> над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образотворчості</a:t>
            </a:r>
            <a:r>
              <a:rPr lang="ru-RU" dirty="0" smtClean="0"/>
              <a:t>, </a:t>
            </a:r>
            <a:r>
              <a:rPr lang="ru-RU" dirty="0" err="1" smtClean="0"/>
              <a:t>належить</a:t>
            </a:r>
            <a:r>
              <a:rPr lang="ru-RU" dirty="0" smtClean="0"/>
              <a:t> у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славне</a:t>
            </a:r>
            <a:r>
              <a:rPr lang="ru-RU" dirty="0" smtClean="0"/>
              <a:t> </a:t>
            </a:r>
            <a:r>
              <a:rPr lang="ru-RU" dirty="0" err="1" smtClean="0"/>
              <a:t>Пересопницьке</a:t>
            </a:r>
            <a:r>
              <a:rPr lang="ru-RU" dirty="0" smtClean="0"/>
              <a:t> </a:t>
            </a:r>
            <a:r>
              <a:rPr lang="ru-RU" dirty="0" err="1" smtClean="0"/>
              <a:t>Євангеліє</a:t>
            </a:r>
            <a:r>
              <a:rPr lang="ru-RU" dirty="0" smtClean="0"/>
              <a:t> — </a:t>
            </a:r>
            <a:r>
              <a:rPr lang="ru-RU" dirty="0" err="1" smtClean="0"/>
              <a:t>ілюмінований</a:t>
            </a:r>
            <a:r>
              <a:rPr lang="ru-RU" dirty="0" smtClean="0"/>
              <a:t> </a:t>
            </a:r>
            <a:r>
              <a:rPr lang="ru-RU" dirty="0" err="1" smtClean="0"/>
              <a:t>рукопис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, </a:t>
            </a:r>
            <a:r>
              <a:rPr lang="ru-RU" dirty="0" err="1" smtClean="0"/>
              <a:t>початий</a:t>
            </a:r>
            <a:r>
              <a:rPr lang="ru-RU" dirty="0" smtClean="0"/>
              <a:t> у 1556 р. у </a:t>
            </a:r>
            <a:r>
              <a:rPr lang="ru-RU" dirty="0" err="1" smtClean="0"/>
              <a:t>двірцевому</a:t>
            </a:r>
            <a:r>
              <a:rPr lang="ru-RU" dirty="0" smtClean="0"/>
              <a:t> </a:t>
            </a:r>
            <a:r>
              <a:rPr lang="ru-RU" dirty="0" err="1" smtClean="0"/>
              <a:t>монастирі</a:t>
            </a:r>
            <a:r>
              <a:rPr lang="ru-RU" dirty="0" smtClean="0"/>
              <a:t> </a:t>
            </a:r>
            <a:r>
              <a:rPr lang="uk-UA" dirty="0" smtClean="0"/>
              <a:t>       </a:t>
            </a:r>
            <a:r>
              <a:rPr lang="ru-RU" dirty="0" smtClean="0"/>
              <a:t>св. </a:t>
            </a:r>
            <a:r>
              <a:rPr lang="ru-RU" dirty="0" err="1" smtClean="0"/>
              <a:t>Трійці</a:t>
            </a:r>
            <a:r>
              <a:rPr lang="ru-RU" dirty="0" smtClean="0"/>
              <a:t>, у 1561 р.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закінчений</a:t>
            </a:r>
            <a:r>
              <a:rPr lang="ru-RU" dirty="0" smtClean="0"/>
              <a:t> у </a:t>
            </a:r>
            <a:r>
              <a:rPr lang="ru-RU" dirty="0" err="1" smtClean="0"/>
              <a:t>Пересопниці</a:t>
            </a:r>
            <a:r>
              <a:rPr lang="ru-RU" dirty="0" smtClean="0"/>
              <a:t> на </a:t>
            </a:r>
            <a:r>
              <a:rPr lang="ru-RU" dirty="0" err="1" smtClean="0"/>
              <a:t>Волині</a:t>
            </a:r>
            <a:r>
              <a:rPr lang="ru-RU" dirty="0" smtClean="0"/>
              <a:t>. Писав та </a:t>
            </a:r>
            <a:r>
              <a:rPr lang="ru-RU" dirty="0" err="1" smtClean="0"/>
              <a:t>ілюмінував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Михайло </a:t>
            </a:r>
            <a:r>
              <a:rPr lang="ru-RU" dirty="0" err="1" smtClean="0"/>
              <a:t>Васильович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Сянока</a:t>
            </a:r>
            <a:r>
              <a:rPr lang="ru-RU" dirty="0" smtClean="0"/>
              <a:t> в </a:t>
            </a:r>
            <a:r>
              <a:rPr lang="ru-RU" dirty="0" err="1" smtClean="0"/>
              <a:t>Галичині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evangeli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571480"/>
            <a:ext cx="2214578" cy="338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001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14290"/>
            <a:ext cx="2225800" cy="40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357694"/>
            <a:ext cx="4071934" cy="225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0"/>
            <a:ext cx="8429684" cy="2714644"/>
          </a:xfrm>
        </p:spPr>
        <p:txBody>
          <a:bodyPr/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образотворчому</a:t>
            </a:r>
            <a:r>
              <a:rPr lang="ru-RU" dirty="0" smtClean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en-US" dirty="0" smtClean="0"/>
              <a:t>XVI</a:t>
            </a:r>
            <a:r>
              <a:rPr lang="ru-RU" dirty="0" smtClean="0"/>
              <a:t>— початку </a:t>
            </a:r>
            <a:r>
              <a:rPr lang="en-US" dirty="0" smtClean="0"/>
              <a:t>XVII</a:t>
            </a:r>
            <a:r>
              <a:rPr lang="ru-RU" dirty="0" smtClean="0"/>
              <a:t> ст. </a:t>
            </a:r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портретний</a:t>
            </a:r>
            <a:r>
              <a:rPr lang="ru-RU" dirty="0" smtClean="0"/>
              <a:t> </a:t>
            </a:r>
            <a:r>
              <a:rPr lang="ru-RU" dirty="0" err="1" smtClean="0"/>
              <a:t>живопис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гуманістичних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художники того часу </a:t>
            </a:r>
            <a:r>
              <a:rPr lang="ru-RU" dirty="0" err="1" smtClean="0"/>
              <a:t>звертають</a:t>
            </a:r>
            <a:r>
              <a:rPr lang="ru-RU" dirty="0" smtClean="0"/>
              <a:t> </a:t>
            </a: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передати</a:t>
            </a:r>
            <a:r>
              <a:rPr lang="ru-RU" dirty="0" smtClean="0"/>
              <a:t> характер, </a:t>
            </a:r>
            <a:r>
              <a:rPr lang="ru-RU" dirty="0" err="1" smtClean="0"/>
              <a:t>розум</a:t>
            </a:r>
            <a:r>
              <a:rPr lang="ru-RU" dirty="0" smtClean="0"/>
              <a:t>, силу </a:t>
            </a:r>
            <a:r>
              <a:rPr lang="ru-RU" dirty="0" err="1" smtClean="0"/>
              <a:t>волі</a:t>
            </a:r>
            <a:r>
              <a:rPr lang="ru-RU" dirty="0" smtClean="0"/>
              <a:t>,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гідності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felszyn_2.jpg"/>
          <p:cNvPicPr>
            <a:picLocks noChangeAspect="1"/>
          </p:cNvPicPr>
          <p:nvPr/>
        </p:nvPicPr>
        <p:blipFill>
          <a:blip r:embed="rId2"/>
          <a:srcRect r="26271"/>
          <a:stretch>
            <a:fillRect/>
          </a:stretch>
        </p:blipFill>
        <p:spPr>
          <a:xfrm>
            <a:off x="428596" y="2428868"/>
            <a:ext cx="2071702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50px-Konstanty_Korniakt_(1517-160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571744"/>
            <a:ext cx="2349512" cy="411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ndex.jpg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143248"/>
            <a:ext cx="2772635" cy="346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5286412" cy="32861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</a:t>
            </a:r>
            <a:r>
              <a:rPr lang="en-US" dirty="0" smtClean="0"/>
              <a:t>XIV</a:t>
            </a:r>
            <a:r>
              <a:rPr lang="ru-RU" dirty="0" smtClean="0"/>
              <a:t>—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en-US" dirty="0" smtClean="0"/>
              <a:t>XVII</a:t>
            </a:r>
            <a:r>
              <a:rPr lang="ru-RU" dirty="0" smtClean="0"/>
              <a:t> ст.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здобутків</a:t>
            </a:r>
            <a:r>
              <a:rPr lang="ru-RU" dirty="0" smtClean="0"/>
              <a:t> </a:t>
            </a:r>
            <a:r>
              <a:rPr lang="ru-RU" dirty="0" err="1" smtClean="0"/>
              <a:t>досягли</a:t>
            </a:r>
            <a:r>
              <a:rPr lang="ru-RU" dirty="0" smtClean="0"/>
              <a:t> </a:t>
            </a:r>
            <a:r>
              <a:rPr lang="ru-RU" dirty="0" err="1" smtClean="0"/>
              <a:t>музична</a:t>
            </a:r>
            <a:r>
              <a:rPr lang="ru-RU" dirty="0" smtClean="0"/>
              <a:t> культура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театральне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. Вони </a:t>
            </a:r>
            <a:r>
              <a:rPr lang="ru-RU" dirty="0" err="1" smtClean="0"/>
              <a:t>розвивалися</a:t>
            </a:r>
            <a:r>
              <a:rPr lang="ru-RU" dirty="0" smtClean="0"/>
              <a:t> у </a:t>
            </a:r>
            <a:r>
              <a:rPr lang="ru-RU" dirty="0" err="1" smtClean="0"/>
              <a:t>тісному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тими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відбувались</a:t>
            </a:r>
            <a:r>
              <a:rPr lang="ru-RU" dirty="0" smtClean="0"/>
              <a:t> </a:t>
            </a:r>
            <a:r>
              <a:rPr lang="uk-UA" dirty="0" smtClean="0"/>
              <a:t>у</a:t>
            </a:r>
            <a:r>
              <a:rPr lang="ru-RU" dirty="0" smtClean="0"/>
              <a:t> народному </a:t>
            </a:r>
            <a:r>
              <a:rPr lang="ru-RU" dirty="0" err="1" smtClean="0"/>
              <a:t>побуті</a:t>
            </a:r>
            <a:r>
              <a:rPr lang="ru-RU" dirty="0" smtClean="0"/>
              <a:t> та </a:t>
            </a:r>
            <a:r>
              <a:rPr lang="ru-RU" dirty="0" err="1" smtClean="0"/>
              <a:t>звичаях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скоморохів</a:t>
            </a:r>
            <a:r>
              <a:rPr lang="ru-RU" dirty="0" smtClean="0"/>
              <a:t>,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поєднувало</a:t>
            </a:r>
            <a:r>
              <a:rPr lang="ru-RU" dirty="0" smtClean="0"/>
              <a:t> </a:t>
            </a:r>
            <a:r>
              <a:rPr lang="ru-RU" dirty="0" err="1" smtClean="0"/>
              <a:t>спів</a:t>
            </a:r>
            <a:r>
              <a:rPr lang="ru-RU" dirty="0" smtClean="0"/>
              <a:t>, </a:t>
            </a:r>
            <a:r>
              <a:rPr lang="ru-RU" dirty="0" err="1" smtClean="0"/>
              <a:t>танець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театральні</a:t>
            </a:r>
            <a:r>
              <a:rPr lang="ru-RU" dirty="0" smtClean="0"/>
              <a:t> </a:t>
            </a:r>
            <a:r>
              <a:rPr lang="ru-RU" dirty="0" err="1" smtClean="0"/>
              <a:t>вистави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60176392_482E5C75595F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666654"/>
            <a:ext cx="3714776" cy="2796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тт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928670"/>
            <a:ext cx="322858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972452" cy="261461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Таким </a:t>
            </a:r>
            <a:r>
              <a:rPr lang="ru-RU" dirty="0" smtClean="0"/>
              <a:t>чином, </a:t>
            </a:r>
            <a:r>
              <a:rPr lang="ru-RU" dirty="0" err="1" smtClean="0"/>
              <a:t>Ренесанс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 став </a:t>
            </a:r>
            <a:r>
              <a:rPr lang="ru-RU" dirty="0" err="1" smtClean="0"/>
              <a:t>наслідком</a:t>
            </a:r>
            <a:r>
              <a:rPr lang="ru-RU" dirty="0" smtClean="0"/>
              <a:t> складного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та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І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митці</a:t>
            </a:r>
            <a:r>
              <a:rPr lang="ru-RU" dirty="0" smtClean="0"/>
              <a:t> не </a:t>
            </a:r>
            <a:r>
              <a:rPr lang="ru-RU" dirty="0" err="1" smtClean="0"/>
              <a:t>сформували</a:t>
            </a:r>
            <a:r>
              <a:rPr lang="ru-RU" dirty="0" smtClean="0"/>
              <a:t> </a:t>
            </a:r>
            <a:r>
              <a:rPr lang="ru-RU" dirty="0" err="1" smtClean="0"/>
              <a:t>цілісної</a:t>
            </a:r>
            <a:r>
              <a:rPr lang="ru-RU" dirty="0" smtClean="0"/>
              <a:t> </a:t>
            </a:r>
            <a:r>
              <a:rPr lang="ru-RU" dirty="0" err="1" smtClean="0"/>
              <a:t>ренесансної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стилю, </a:t>
            </a:r>
            <a:r>
              <a:rPr lang="ru-RU" dirty="0" err="1" smtClean="0"/>
              <a:t>зате</a:t>
            </a:r>
            <a:r>
              <a:rPr lang="ru-RU" dirty="0" smtClean="0"/>
              <a:t> </a:t>
            </a:r>
            <a:r>
              <a:rPr lang="ru-RU" dirty="0" err="1" smtClean="0"/>
              <a:t>творчо</a:t>
            </a:r>
            <a:r>
              <a:rPr lang="ru-RU" dirty="0" smtClean="0"/>
              <a:t> </a:t>
            </a:r>
            <a:r>
              <a:rPr lang="ru-RU" dirty="0" err="1" smtClean="0"/>
              <a:t>переробили</a:t>
            </a:r>
            <a:r>
              <a:rPr lang="ru-RU" dirty="0" smtClean="0"/>
              <a:t>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, </a:t>
            </a:r>
            <a:r>
              <a:rPr lang="ru-RU" dirty="0" err="1" smtClean="0"/>
              <a:t>використали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,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3109.jpg"/>
          <p:cNvPicPr>
            <a:picLocks noChangeAspect="1"/>
          </p:cNvPicPr>
          <p:nvPr/>
        </p:nvPicPr>
        <p:blipFill>
          <a:blip r:embed="rId2"/>
          <a:srcRect t="7377" b="77869"/>
          <a:stretch>
            <a:fillRect/>
          </a:stretch>
        </p:blipFill>
        <p:spPr>
          <a:xfrm>
            <a:off x="1000100" y="4071942"/>
            <a:ext cx="730250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Використана література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ru-RU" dirty="0" smtClean="0"/>
          </a:p>
          <a:p>
            <a:pPr lvl="0">
              <a:buNone/>
            </a:pPr>
            <a:r>
              <a:rPr lang="uk-UA" dirty="0" smtClean="0"/>
              <a:t>   Січинський </a:t>
            </a:r>
            <a:r>
              <a:rPr lang="uk-UA" dirty="0" smtClean="0"/>
              <a:t>В. </a:t>
            </a:r>
            <a:r>
              <a:rPr lang="uk-UA" i="1" dirty="0" smtClean="0"/>
              <a:t>Історія українського мистецтва. </a:t>
            </a:r>
            <a:r>
              <a:rPr lang="ru-RU" i="1" dirty="0" smtClean="0"/>
              <a:t>І том: </a:t>
            </a:r>
            <a:r>
              <a:rPr lang="ru-RU" i="1" dirty="0" err="1" smtClean="0"/>
              <a:t>Архітектура</a:t>
            </a:r>
            <a:r>
              <a:rPr lang="ru-RU" dirty="0" smtClean="0"/>
              <a:t>. Нью-Йорк 1956. </a:t>
            </a:r>
          </a:p>
          <a:p>
            <a:pPr lvl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smtClean="0"/>
              <a:t>'XIV —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XVII ст.' в </a:t>
            </a:r>
            <a:r>
              <a:rPr lang="ru-RU" i="1" dirty="0" err="1" smtClean="0"/>
              <a:t>Історії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українського</a:t>
            </a:r>
            <a:r>
              <a:rPr lang="ru-RU" i="1" dirty="0" smtClean="0"/>
              <a:t> </a:t>
            </a:r>
            <a:r>
              <a:rPr lang="ru-RU" i="1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6 тт., т. II. К. 1967. </a:t>
            </a:r>
          </a:p>
          <a:p>
            <a:pPr lvl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Овсійчук</a:t>
            </a:r>
            <a:r>
              <a:rPr lang="ru-RU" dirty="0" smtClean="0"/>
              <a:t> </a:t>
            </a:r>
            <a:r>
              <a:rPr lang="ru-RU" dirty="0" smtClean="0"/>
              <a:t>В. </a:t>
            </a:r>
            <a:r>
              <a:rPr lang="ru-RU" i="1" dirty="0" smtClean="0"/>
              <a:t>Ансамбль </a:t>
            </a:r>
            <a:r>
              <a:rPr lang="ru-RU" i="1" dirty="0" err="1" smtClean="0"/>
              <a:t>Руської</a:t>
            </a:r>
            <a:r>
              <a:rPr lang="ru-RU" i="1" dirty="0" smtClean="0"/>
              <a:t> </a:t>
            </a:r>
            <a:r>
              <a:rPr lang="ru-RU" i="1" dirty="0" err="1" smtClean="0"/>
              <a:t>вулиці</a:t>
            </a:r>
            <a:r>
              <a:rPr lang="ru-RU" dirty="0" smtClean="0"/>
              <a:t>. Л. 1972. </a:t>
            </a:r>
          </a:p>
          <a:p>
            <a:pPr lvl="0">
              <a:buNone/>
            </a:pPr>
            <a:r>
              <a:rPr lang="ru-RU" dirty="0" smtClean="0"/>
              <a:t>     Рудольф </a:t>
            </a:r>
            <a:r>
              <a:rPr lang="ru-RU" dirty="0" smtClean="0"/>
              <a:t>Н., Лесина Н. </a:t>
            </a:r>
            <a:r>
              <a:rPr lang="ru-RU" i="1" dirty="0" err="1" smtClean="0"/>
              <a:t>Каплиця</a:t>
            </a:r>
            <a:r>
              <a:rPr lang="ru-RU" i="1" dirty="0" smtClean="0"/>
              <a:t> </a:t>
            </a:r>
            <a:r>
              <a:rPr lang="ru-RU" i="1" dirty="0" err="1" smtClean="0"/>
              <a:t>Боїмів</a:t>
            </a:r>
            <a:r>
              <a:rPr lang="ru-RU" dirty="0" smtClean="0"/>
              <a:t>. Л. 1972. </a:t>
            </a:r>
          </a:p>
          <a:p>
            <a:pPr lvl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Свєшнікова</a:t>
            </a:r>
            <a:r>
              <a:rPr lang="ru-RU" dirty="0" smtClean="0"/>
              <a:t> </a:t>
            </a:r>
            <a:r>
              <a:rPr lang="ru-RU" dirty="0" smtClean="0"/>
              <a:t>І. </a:t>
            </a:r>
            <a:r>
              <a:rPr lang="ru-RU" i="1" dirty="0" err="1" smtClean="0"/>
              <a:t>Будинок</a:t>
            </a:r>
            <a:r>
              <a:rPr lang="ru-RU" i="1" dirty="0" smtClean="0"/>
              <a:t> </a:t>
            </a:r>
            <a:r>
              <a:rPr lang="ru-RU" i="1" dirty="0" err="1" smtClean="0"/>
              <a:t>Корнякта</a:t>
            </a:r>
            <a:r>
              <a:rPr lang="ru-RU" dirty="0" smtClean="0"/>
              <a:t>. Л. 1972.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083056"/>
          </a:xfrm>
        </p:spPr>
        <p:txBody>
          <a:bodyPr>
            <a:normAutofit/>
          </a:bodyPr>
          <a:lstStyle/>
          <a:p>
            <a:pPr algn="ctr"/>
            <a:r>
              <a:rPr lang="uk-UA" sz="8800" b="1" dirty="0" smtClean="0">
                <a:solidFill>
                  <a:srgbClr val="C00000"/>
                </a:solidFill>
                <a:latin typeface="Monotype Corsiva" pitchFamily="66" charset="0"/>
              </a:rPr>
              <a:t>Дякую за увагу!</a:t>
            </a:r>
            <a:endParaRPr lang="ru-RU" sz="8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85720" y="571480"/>
            <a:ext cx="3929090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ст.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відбувався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суспільно-політичних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обставинах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народу в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ст.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відображенням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складного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остаточного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етносу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Причин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повільного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культурного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143372" y="571480"/>
          <a:ext cx="435771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5643602" cy="27860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осередками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у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попередні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залишалися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князівські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двори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монастирі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церкви. У них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зосереджувалися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освічені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люди, велось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літописання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переписували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перекладали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книги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Визначними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культурними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центрами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Галич, Холм,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33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Луцьк</a:t>
            </a: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wow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429000"/>
            <a:ext cx="4602717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ester_t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571612"/>
            <a:ext cx="3512659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tin_cathedral_lemberg_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000108"/>
            <a:ext cx="3425086" cy="5485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Латинська_катедра._Реконструкція_первісного_вигляду._Архітектор_М._Ковальчук.jpg"/>
          <p:cNvPicPr>
            <a:picLocks noChangeAspect="1"/>
          </p:cNvPicPr>
          <p:nvPr/>
        </p:nvPicPr>
        <p:blipFill>
          <a:blip r:embed="rId3"/>
          <a:srcRect t="4077" b="8270"/>
          <a:stretch>
            <a:fillRect/>
          </a:stretch>
        </p:blipFill>
        <p:spPr>
          <a:xfrm>
            <a:off x="1357290" y="3500438"/>
            <a:ext cx="2689065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57158" y="357167"/>
            <a:ext cx="4714908" cy="32147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існували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монастирях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церквах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маєтках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феодалів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отримували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елементарні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письма та арифметики.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здобути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великих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монастирях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Найстарішою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Львівської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схоластичнїй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1000100" y="1142985"/>
            <a:ext cx="6357982" cy="3214709"/>
          </a:xfrm>
        </p:spPr>
        <p:txBody>
          <a:bodyPr>
            <a:noAutofit/>
          </a:bodyPr>
          <a:lstStyle/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Острозька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школа,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заснована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1576 р.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діячем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меценатом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князем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Костянтином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Острозьким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Сучасники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тримовним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ліцеєм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навчали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мов:грецької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церковно-слов'янської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Греко-слов'янською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Академією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Острозька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згуртувала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на той час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діячів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Герасим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Смотрицький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став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ректором.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af77fcd-b-225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1142984"/>
            <a:ext cx="3107553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Ostroh_Acade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286256"/>
            <a:ext cx="4191003" cy="314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4071966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—на початку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відіграли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братські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Провідною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Львівського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Успенського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Братства,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організована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1586 р. Стефаном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Зизанієм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Юрієм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Рогатинцем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Іваном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Красовським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18~~--001_~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500042"/>
            <a:ext cx="4271321" cy="3201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g_hea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214950"/>
            <a:ext cx="5498723" cy="107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331321387_uspenk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857628"/>
            <a:ext cx="2166000" cy="277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5929354" cy="3429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осередком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колегія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утворилася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1632 р.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Лаврської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братських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 Могилою. За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структурою вона мала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глибиною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отримували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колегія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західноєвропейських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тро огил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368" y="285728"/>
            <a:ext cx="289663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857628"/>
            <a:ext cx="5330635" cy="279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00042"/>
            <a:ext cx="4929222" cy="3429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Освіта </a:t>
            </a:r>
            <a:r>
              <a:rPr lang="uk-UA" dirty="0" smtClean="0"/>
              <a:t>і шкільництво в Україні тісно пов'язані з розвитком друкарської справи</a:t>
            </a:r>
            <a:r>
              <a:rPr lang="uk-UA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Точна </a:t>
            </a:r>
            <a:r>
              <a:rPr lang="ru-RU" dirty="0" smtClean="0"/>
              <a:t>дата початку </a:t>
            </a:r>
            <a:r>
              <a:rPr lang="ru-RU" dirty="0" err="1" smtClean="0"/>
              <a:t>книгодрукування</a:t>
            </a:r>
            <a:r>
              <a:rPr lang="ru-RU" dirty="0" smtClean="0"/>
              <a:t> на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землях нам </a:t>
            </a:r>
            <a:r>
              <a:rPr lang="ru-RU" dirty="0" err="1" smtClean="0"/>
              <a:t>невідома</a:t>
            </a:r>
            <a:r>
              <a:rPr lang="ru-RU" dirty="0" smtClean="0"/>
              <a:t>.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тривалий</a:t>
            </a:r>
            <a:r>
              <a:rPr lang="ru-RU" dirty="0" smtClean="0"/>
              <a:t> час </a:t>
            </a:r>
            <a:r>
              <a:rPr lang="ru-RU" dirty="0" err="1" smtClean="0"/>
              <a:t>дотримувались</a:t>
            </a:r>
            <a:r>
              <a:rPr lang="ru-RU" dirty="0" smtClean="0"/>
              <a:t> думки,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першою</a:t>
            </a:r>
            <a:r>
              <a:rPr lang="ru-RU" dirty="0" smtClean="0"/>
              <a:t> </a:t>
            </a:r>
            <a:r>
              <a:rPr lang="ru-RU" dirty="0" err="1" smtClean="0"/>
              <a:t>друкованою</a:t>
            </a:r>
            <a:r>
              <a:rPr lang="ru-RU" dirty="0" smtClean="0"/>
              <a:t> книгою </a:t>
            </a:r>
            <a:r>
              <a:rPr lang="ru-RU" dirty="0" err="1" smtClean="0"/>
              <a:t>був</a:t>
            </a:r>
            <a:r>
              <a:rPr lang="ru-RU" dirty="0" smtClean="0"/>
              <a:t> «Апостол», </a:t>
            </a:r>
            <a:r>
              <a:rPr lang="ru-RU" dirty="0" err="1" smtClean="0"/>
              <a:t>виданий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Іваном</a:t>
            </a:r>
            <a:r>
              <a:rPr lang="ru-RU" dirty="0" smtClean="0"/>
              <a:t> </a:t>
            </a:r>
            <a:r>
              <a:rPr lang="ru-RU" dirty="0" err="1" smtClean="0"/>
              <a:t>Федоровим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1574 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028-035-Bukvar-ivana-fjodorova.jpg  1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786190"/>
            <a:ext cx="3326530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233-7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57166"/>
            <a:ext cx="2276707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000504"/>
            <a:ext cx="3643338" cy="256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</TotalTime>
  <Words>1220</Words>
  <Application>Microsoft Office PowerPoint</Application>
  <PresentationFormat>Экран (4:3)</PresentationFormat>
  <Paragraphs>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Ренесанс в українській культурі:   самобутність чи європейські традиції?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37</cp:revision>
  <dcterms:created xsi:type="dcterms:W3CDTF">2014-03-09T19:59:36Z</dcterms:created>
  <dcterms:modified xsi:type="dcterms:W3CDTF">2014-03-10T17:12:16Z</dcterms:modified>
</cp:coreProperties>
</file>