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4A81-D2E8-402B-94FF-0B8F20F467A7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94109D-25D6-490A-9D2E-AEB1AE8B8E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4A81-D2E8-402B-94FF-0B8F20F467A7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09D-25D6-490A-9D2E-AEB1AE8B8E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4A81-D2E8-402B-94FF-0B8F20F467A7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09D-25D6-490A-9D2E-AEB1AE8B8E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4A81-D2E8-402B-94FF-0B8F20F467A7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94109D-25D6-490A-9D2E-AEB1AE8B8E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4A81-D2E8-402B-94FF-0B8F20F467A7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09D-25D6-490A-9D2E-AEB1AE8B8E6E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4A81-D2E8-402B-94FF-0B8F20F467A7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09D-25D6-490A-9D2E-AEB1AE8B8E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4A81-D2E8-402B-94FF-0B8F20F467A7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94109D-25D6-490A-9D2E-AEB1AE8B8E6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4A81-D2E8-402B-94FF-0B8F20F467A7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09D-25D6-490A-9D2E-AEB1AE8B8E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4A81-D2E8-402B-94FF-0B8F20F467A7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09D-25D6-490A-9D2E-AEB1AE8B8E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4A81-D2E8-402B-94FF-0B8F20F467A7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09D-25D6-490A-9D2E-AEB1AE8B8E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4A81-D2E8-402B-94FF-0B8F20F467A7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09D-25D6-490A-9D2E-AEB1AE8B8E6E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E64A81-D2E8-402B-94FF-0B8F20F467A7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94109D-25D6-490A-9D2E-AEB1AE8B8E6E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06425"/>
            <a:ext cx="8458200" cy="1222375"/>
          </a:xfrm>
        </p:spPr>
        <p:txBody>
          <a:bodyPr/>
          <a:lstStyle/>
          <a:p>
            <a:r>
              <a:rPr lang="uk-UA" dirty="0" smtClean="0"/>
              <a:t>Найбідніші країни </a:t>
            </a:r>
            <a:r>
              <a:rPr lang="uk-UA" dirty="0" err="1" smtClean="0"/>
              <a:t>африки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96744" cy="502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60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Конго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07332"/>
            <a:ext cx="7056784" cy="52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5078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Свазіленд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190166"/>
            <a:ext cx="3699520" cy="4889959"/>
          </a:xfrm>
        </p:spPr>
        <p:txBody>
          <a:bodyPr>
            <a:normAutofit fontScale="47500" lnSpcReduction="20000"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Свазіленд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Рівень бідності: 69,2%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Населення: 1 067 773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ВВП: 3980 млн. дол. (47-й низький)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ВВП на душу населення: 3725 (82-й низький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Ряд чинників у сукупності обмежує економічне зростання в Свазіленді, в тому числі надмірна залежність від експорту в Південній Африці. Крім того, робочі сили країни в значній мірі зосереджені в натуральному сільському господарстві, хоча країна стикається з серйозною проблемою через надмірне випасання худоби та виснаження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грунту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Хоча ці фактори шкодять економіці країни, все ж проблеми зі здоров'ям, ймовірно, є одним з основних бар'єрів, що перешкоджають населенню Свазіленду  вирватися з бідності.</a:t>
            </a:r>
          </a:p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0166"/>
            <a:ext cx="4896544" cy="316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49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4E3B30"/>
                </a:solidFill>
              </a:rPr>
              <a:t>Свазіленд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59844"/>
            <a:ext cx="3763144" cy="4820281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Небагато країн мають більш низьку тривалість життя, ніж у Свазіленді, де в середньому громадяни живуть лише 48,3 роки. Однією з причин низької тривалості життя є високий рівень поширеності ВІЛ / </a:t>
            </a:r>
            <a:r>
              <a:rPr lang="uk-UA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СНІДу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серед тих, кому від 15 до 49 років, що є найвищим показником у світі.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59844"/>
            <a:ext cx="4873913" cy="32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60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4E3B30"/>
                </a:solidFill>
              </a:rPr>
              <a:t>Свазіленд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344816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17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еритрея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196752"/>
            <a:ext cx="3483496" cy="4883373"/>
          </a:xfrm>
        </p:spPr>
        <p:txBody>
          <a:bodyPr>
            <a:normAutofit fontScale="47500" lnSpcReduction="20000"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Еритрея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Рівень бідності: 69,0%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Населення: 5415280ВВП: 2610 млн. дол. (40-й низький)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ВВП на душу населення: 482 (восьмий найнижчий)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дивлячись на те, що в Еритреї мають великі надії на підйом економіки за рахунок відкриття кількох міжнародних проектів у гірничодобувній промисловості, 80% населення все ще зайнято в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сільськогосподарському секторі. Тим не менш, сільське господарство представляє тільки 11% ВВП країни, а промисловість і сфера послуг відповідно становлять 34% і 55%. Єдина політична партія країни - Народний фронт за демократію і справедливість здійснює політику жорсткого контролю використання іноземної валюти і лобіює бізнес, який належить членам партії.</a:t>
            </a:r>
          </a:p>
          <a:p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5041"/>
            <a:ext cx="511635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0083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>
                <a:solidFill>
                  <a:srgbClr val="4E3B30"/>
                </a:solidFill>
              </a:rPr>
              <a:t>еритрея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48962"/>
            <a:ext cx="3835152" cy="4931163"/>
          </a:xfrm>
        </p:spPr>
        <p:txBody>
          <a:bodyPr>
            <a:normAutofit/>
          </a:bodyPr>
          <a:lstStyle/>
          <a:p>
            <a:r>
              <a:rPr lang="uk-UA" sz="1800" dirty="0">
                <a:solidFill>
                  <a:srgbClr val="000000"/>
                </a:solidFill>
                <a:latin typeface="Arial"/>
              </a:rPr>
              <a:t>Стан справ погіршується ще й тим, що Організація Об'єднаних Націй ввела економічні санкції проти країни в 2009 році, звинувативши уряд у підтримці анти-ефіопських повстанців у Сомалі. Частка учнів початкових шкіл Еритреї становить лише близько 33,5%, що є третім найнижчим показником у всьому світі.</a:t>
            </a:r>
            <a:endParaRPr lang="uk-UA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48962"/>
            <a:ext cx="4744716" cy="31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01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>
                <a:solidFill>
                  <a:srgbClr val="4E3B30"/>
                </a:solidFill>
              </a:rPr>
              <a:t>еритрея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4806"/>
            <a:ext cx="7920880" cy="529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4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мадагаскар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187788"/>
            <a:ext cx="3915544" cy="4892337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Мадагаскар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Рівень бідності: 68,7%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Населення: 21315135ВВП: 9950 млн. дол. (73-й найнижчий)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ВВП на душу населення: 467 дол. (сьомий найнижчий)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Розташована в Індійському океані на схід від континентальної Африки, острівна держава Мадагаскар займає площу більш ніж 350000 квадратних миль. До середини 1990-х років, Мадагаскар був соціалістичною країною. З тих пір острів потрапив під опіку Світового банку і МВФ, які схвалили його економічні програми приватизації.</a:t>
            </a:r>
          </a:p>
          <a:p>
            <a:endParaRPr lang="uk-U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7788"/>
            <a:ext cx="4608512" cy="332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08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>
                <a:solidFill>
                  <a:srgbClr val="4E3B30"/>
                </a:solidFill>
              </a:rPr>
              <a:t>мадагаскар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08412"/>
            <a:ext cx="3691136" cy="4871713"/>
          </a:xfrm>
        </p:spPr>
        <p:txBody>
          <a:bodyPr>
            <a:normAutofit/>
          </a:bodyPr>
          <a:lstStyle/>
          <a:p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 не менш, Мадагаскар зіткнувся з труднощами в дотриманні стандартів, необхідних для цих організацій і </a:t>
            </a:r>
            <a:r>
              <a:rPr lang="uk-UA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програм.Незважаючи</a:t>
            </a: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ці програми, економіка країни залишається значною мірою залежною від сільського господарства . У даному секторі зайнято близько 80% населення. У 2011 році ВВП на душу населення становив всього 467 долара, що робить Мадагаскар однією з 11 країн з показником нижче 500 доларів.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08412"/>
            <a:ext cx="4738151" cy="315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10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>
                <a:solidFill>
                  <a:srgbClr val="4E3B30"/>
                </a:solidFill>
              </a:rPr>
              <a:t>мадагаскар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5" y="1196752"/>
            <a:ext cx="7920880" cy="5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20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Екваторіальна Гвінея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556792"/>
            <a:ext cx="4131568" cy="4523333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Екваторіальна Гвінея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Рівень бідності: 76,8%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Населення: 720 213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ВВП: 19790 млн. дол. (99-й низький)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ВВП на душу населення: 27 478 дол. (40-й високий)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 не дивно, але в другій у світі країні за рівнем бідності ВВП на душу населення становить 27478 доларів, що значно вище середнього показника в 10034 доларів по всьому світу. Тим не менш, в той час як видобуток нафти і газу сприяє економічному зростанню, більшість населення Екваторіальної Гвінеї як і раніше покладається на натуральне господарство.</a:t>
            </a:r>
          </a:p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941348" cy="351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737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Бурунді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196752"/>
            <a:ext cx="3843536" cy="4883373"/>
          </a:xfrm>
        </p:spPr>
        <p:txBody>
          <a:bodyPr>
            <a:normAutofit fontScale="47500" lnSpcReduction="20000"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Бурунді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Рівень бідності: 66,9%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Населення: 8575172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ВВП: 2,33 </a:t>
            </a:r>
            <a:r>
              <a:rPr lang="uk-UA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млрд.дол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(38-й низький)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ВВП на душу населення: 271 дол. (другий найнижчий)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1993 році політичні розбіжності між двома найбільшими в Бурунді етнічними групами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хуту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тутсі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викликали поширення насильства. Ворожнеча тривала майже десяток років. Хоча ця громадянська війна закінчилася, етнічні конфлікти в регіоні тривають. Затяжний конфлікт, однак, не є єдиним чинником підтримки бідності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бурундійцев.Хоча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країна також має обмежені природні ресурси і на сільське господарство припадає всього 31% ВВП, більше 90% працездатного населення зайнято саме в цьому секторі.</a:t>
            </a:r>
          </a:p>
          <a:p>
            <a:endParaRPr lang="uk-U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55344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30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Бурунді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58454"/>
            <a:ext cx="3907160" cy="492167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банку,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Бурунді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найбідніших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ВВП на душу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Лише в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Демократичній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Республіці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Конго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ВВП на душу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Бурунді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становить 271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долар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Дитяча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смертність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Бурунді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високою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на 1000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живонароджених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доводиться 87,8 смертей.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два рази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58453"/>
            <a:ext cx="4523752" cy="338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39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Бурунді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28792" cy="534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80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Сьєрра-Леоне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181630"/>
            <a:ext cx="3771528" cy="4898495"/>
          </a:xfrm>
        </p:spPr>
        <p:txBody>
          <a:bodyPr>
            <a:normAutofit lnSpcReduction="10000"/>
          </a:bodyPr>
          <a:lstStyle/>
          <a:p>
            <a:r>
              <a:rPr lang="uk-UA" sz="1700" b="1" dirty="0">
                <a:solidFill>
                  <a:srgbClr val="000000"/>
                </a:solidFill>
                <a:latin typeface="Arial"/>
              </a:rPr>
              <a:t>С</a:t>
            </a:r>
            <a:r>
              <a:rPr lang="uk-UA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ьєрра-Леоне</a:t>
            </a:r>
            <a:endParaRPr lang="uk-UA" sz="17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Рівень бідності: 66,4%</a:t>
            </a:r>
            <a:endParaRPr lang="uk-UA" sz="17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Населення: 5997486ВВП: 2,24 млрд. дол. (36-й низький)</a:t>
            </a:r>
            <a:endParaRPr lang="uk-UA" sz="17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ВВП на душу населення: 374 дол. (4-й найнижчий)</a:t>
            </a:r>
            <a:endParaRPr lang="uk-UA" sz="17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Сьєрра-Леоне має значні мінеральні, сільськогосподарські та рибні ресурси, які могли б сприяти економічному зростанню в країні. З 1991-го по 2002-й рік країна була втягнута в громадянську війну - і тепер політична стабільність відновлюється повільно. Оскільки військова хунта стояла в управлінні країною ще з часів війни, тут все ще процвітає корупція.</a:t>
            </a:r>
          </a:p>
          <a:p>
            <a:endParaRPr lang="uk-U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1630"/>
            <a:ext cx="4639642" cy="325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24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Сьєрра-Леоне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75624"/>
            <a:ext cx="3835152" cy="4804501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покладаються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міжнародну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валютний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фонд, з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якось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трималася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плаву.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Серйозну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проблему в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Сьєрра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-Леоне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представляє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інфляція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18%.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Сьєрра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-Леоне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найвищий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дитячої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смертності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113,7 смертей на 1000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живонароджених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Сьєрра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-Леоне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47,4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найнижчий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результат у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75624"/>
            <a:ext cx="455930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12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Сьєрра-Леоне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93" y="1144294"/>
            <a:ext cx="7920880" cy="524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33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Сан-Томе і </a:t>
            </a:r>
            <a:r>
              <a:rPr lang="uk-UA" dirty="0" err="1"/>
              <a:t>Прінсіпі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348574"/>
            <a:ext cx="3987552" cy="4731552"/>
          </a:xfrm>
        </p:spPr>
        <p:txBody>
          <a:bodyPr>
            <a:normAutofit/>
          </a:bodyPr>
          <a:lstStyle/>
          <a:p>
            <a:r>
              <a:rPr lang="uk-UA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Сан-Томе і </a:t>
            </a:r>
            <a:r>
              <a:rPr lang="uk-UA" sz="1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Прінсіпі</a:t>
            </a:r>
            <a:endParaRPr lang="uk-UA" sz="17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Рівень бідності: 66,2%</a:t>
            </a:r>
            <a:endParaRPr lang="uk-UA" sz="17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Населення: 168 526ВВП: 248 млн. дол. (5-й найнижчий)</a:t>
            </a:r>
            <a:endParaRPr lang="uk-UA" sz="17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ВВП на душу населення: 1473 дол. (48-й низький)</a:t>
            </a:r>
            <a:endParaRPr lang="uk-UA" sz="17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Сан-Томе і </a:t>
            </a:r>
            <a:r>
              <a:rPr lang="uk-UA" sz="17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Прінсіпі</a:t>
            </a:r>
            <a:r>
              <a:rPr lang="uk-UA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країна з населенням менше ніж 200 000 чоловік біля західного узбережжя Африки. Її благополуччя в значній мірі залежить від виробництва какао, оскільки країна стала незалежною державою лише в 1975 році. Тим не менш, з роками виробництво істотно зменшилася через посуху і поганого управління.</a:t>
            </a:r>
          </a:p>
          <a:p>
            <a:endParaRPr lang="uk-U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48573"/>
            <a:ext cx="4680520" cy="262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16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Сан-Томе і </a:t>
            </a:r>
            <a:r>
              <a:rPr lang="uk-UA" dirty="0" err="1"/>
              <a:t>Прінсіпі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6792"/>
            <a:ext cx="3547120" cy="4523333"/>
          </a:xfrm>
        </p:spPr>
        <p:txBody>
          <a:bodyPr>
            <a:normAutofit fontScale="92500" lnSpcReduction="20000"/>
          </a:bodyPr>
          <a:lstStyle/>
          <a:p>
            <a:r>
              <a:rPr lang="uk-UA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часом в Сан-Томе розраховують скористатися можливостями, що відкриваються в результаті останніх відкриттів родовищ нафти в Гвінейській </a:t>
            </a:r>
            <a:r>
              <a:rPr lang="uk-UA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затоці.Але</a:t>
            </a:r>
            <a:r>
              <a:rPr lang="uk-UA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виробництво може початися лише через кілька років, що не вирішує нагальних проблем у маленькій африканській країні. На відміну від більшості країн у цьому списку, в Сан-Томе і </a:t>
            </a:r>
            <a:r>
              <a:rPr lang="uk-UA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Прінсіпі</a:t>
            </a:r>
            <a:r>
              <a:rPr lang="uk-UA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початкову школу відвідує 98,3% дітей, що значно вище світового показника в 88,8%.</a:t>
            </a:r>
          </a:p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53" y="1119043"/>
            <a:ext cx="5551939" cy="42541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3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Сан-Томе і </a:t>
            </a:r>
            <a:r>
              <a:rPr lang="uk-UA" dirty="0" err="1"/>
              <a:t>Прінсіпі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760" y="1167009"/>
            <a:ext cx="6192688" cy="53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96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192" y="2996952"/>
            <a:ext cx="8686800" cy="838200"/>
          </a:xfrm>
        </p:spPr>
        <p:txBody>
          <a:bodyPr>
            <a:noAutofit/>
          </a:bodyPr>
          <a:lstStyle/>
          <a:p>
            <a:r>
              <a:rPr lang="uk-UA" sz="8000" dirty="0" smtClean="0"/>
              <a:t>Дякую за увагу!</a:t>
            </a:r>
            <a:endParaRPr lang="uk-UA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440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Екваторіальна Гвінея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3547120" cy="4739357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Уряд зазнав критики за неправильне управління доходами від </a:t>
            </a:r>
            <a:r>
              <a:rPr lang="uk-UA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енергоресурсів.Погане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здоров'я і благополуччя своїх громадян доводить </a:t>
            </a:r>
            <a:r>
              <a:rPr lang="uk-UA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обгрунтованість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критики. Незважаючи на свої нафтові багатства, Екваторіальна Гвінея є однією з найгірших країн у світі за тривалістю життя - всього 50,8 років. Лише 56,3% населення отримують початкову освіту.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818301" cy="360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265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4E3B30"/>
                </a:solidFill>
              </a:rPr>
              <a:t>Екваторіальна Гвінея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98" y="1196752"/>
            <a:ext cx="7416824" cy="557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28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Зімбабве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3907160" cy="4539134"/>
          </a:xfrm>
        </p:spPr>
        <p:txBody>
          <a:bodyPr>
            <a:normAutofit fontScale="47500" lnSpcReduction="20000"/>
          </a:bodyPr>
          <a:lstStyle/>
          <a:p>
            <a:r>
              <a:rPr lang="uk-UA" sz="3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Зімбабве</a:t>
            </a:r>
            <a:endParaRPr lang="uk-UA" sz="3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Рівень бідності: 72%</a:t>
            </a:r>
            <a:endParaRPr lang="uk-UA" sz="3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Населення: 12754378</a:t>
            </a:r>
            <a:endParaRPr lang="uk-UA" sz="3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ВВП: 9,9 млрд. дол. (72-й низький)</a:t>
            </a:r>
            <a:endParaRPr lang="uk-UA" sz="3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ВВП на душу населення: 776 дол. (25-й низький)</a:t>
            </a:r>
            <a:endParaRPr lang="uk-UA" sz="3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тих пір, як Зімбабве стало суверенною державою в 1980 році, тут був фактично один лідер - Роберт </a:t>
            </a:r>
            <a:r>
              <a:rPr lang="uk-UA" sz="3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Мугабе</a:t>
            </a:r>
            <a:r>
              <a:rPr lang="uk-UA" sz="3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Правління </a:t>
            </a:r>
            <a:r>
              <a:rPr lang="uk-UA" sz="3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Мугабе</a:t>
            </a:r>
            <a:r>
              <a:rPr lang="uk-UA" sz="3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було відзначено програмою силового перерозподілу землі, що завдало шкоди сільському господарству - сектору, який служив в якості джерела експорту та робочих місць для нації.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30648"/>
            <a:ext cx="4715259" cy="297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55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Зімбабве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340768"/>
            <a:ext cx="3555504" cy="4739357"/>
          </a:xfrm>
        </p:spPr>
        <p:txBody>
          <a:bodyPr/>
          <a:lstStyle/>
          <a:p>
            <a:pPr lvl="0">
              <a:buClr>
                <a:srgbClr val="F0A22E"/>
              </a:buClr>
            </a:pP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 2009 року Зімбабве також зазнавало проблеми з гіперінфляцією. Один долар коштував 9,686.9 зімбабвійських доларів в 2007 році і аж 430,972.7 зімбабвійських доларів в 2008 році. У 1993 році в країні було всього близько 35% бідного населення. З тих пір рівень бідності зріс більш ніж у два рази і тепер в Зімбабве 72% бідняків.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0761"/>
            <a:ext cx="4824536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380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4E3B30"/>
                </a:solidFill>
              </a:rPr>
              <a:t>Зімбабве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704856" cy="540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34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Конго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196752"/>
            <a:ext cx="3987552" cy="4883373"/>
          </a:xfrm>
        </p:spPr>
        <p:txBody>
          <a:bodyPr>
            <a:normAutofit fontScale="47500" lnSpcReduction="20000"/>
          </a:bodyPr>
          <a:lstStyle/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Конго (Демократична Республіка)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Рівень бідності: 71,3%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Населення: 67757577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ВВП: 15640 млн. дол. (91-й низький)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ВВП на душу населення: 231 дол. (найнижчий)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Згідно з даними видання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World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Factbook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ЦРУ, останні 15 років Конго страждає від корупції і конфліктів, через які різко скоротилося національне виробництво і державні доходи, збільшився зовнішній борг, що призвело до загибелі більше 5 мільйонів чоловік від насильства, голоду і хвороб. Агентство відзначає, що в той час як видобуток корисних копалин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допомогає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зростанню економіки, все ж велика частина економічної діяльності громадян відбувається в тіньовому секторі, який не враховує статистика по ВВП.</a:t>
            </a:r>
          </a:p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9568"/>
            <a:ext cx="4752528" cy="373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3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Конго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3610744" cy="4813995"/>
          </a:xfrm>
        </p:spPr>
        <p:txBody>
          <a:bodyPr>
            <a:noAutofit/>
          </a:bodyPr>
          <a:lstStyle/>
          <a:p>
            <a:r>
              <a:rPr lang="uk-UA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Охорона здоров'я та освіта в країні на дуже примітивному рівні. З 1000 народжених дітей 111,7 помирає до свого першого дня народження. Це найвищий показник у світі після Сьєрра-Леоне. У початкову школу відвідує лише трохи більше 33% дітей - другий найгірший показник у світі.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19498"/>
            <a:ext cx="4779390" cy="358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9744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</TotalTime>
  <Words>1442</Words>
  <Application>Microsoft Office PowerPoint</Application>
  <PresentationFormat>Экран (4:3)</PresentationFormat>
  <Paragraphs>89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Найбідніші країни африки</vt:lpstr>
      <vt:lpstr>Екваторіальна Гвінея</vt:lpstr>
      <vt:lpstr>Екваторіальна Гвінея</vt:lpstr>
      <vt:lpstr>Екваторіальна Гвінея</vt:lpstr>
      <vt:lpstr>Зімбабве</vt:lpstr>
      <vt:lpstr>Зімбабве</vt:lpstr>
      <vt:lpstr>Зімбабве</vt:lpstr>
      <vt:lpstr>Конго</vt:lpstr>
      <vt:lpstr>Конго</vt:lpstr>
      <vt:lpstr>Конго</vt:lpstr>
      <vt:lpstr>Свазіленд</vt:lpstr>
      <vt:lpstr>Свазіленд</vt:lpstr>
      <vt:lpstr>Свазіленд</vt:lpstr>
      <vt:lpstr>еритрея</vt:lpstr>
      <vt:lpstr>еритрея</vt:lpstr>
      <vt:lpstr>еритрея</vt:lpstr>
      <vt:lpstr>мадагаскар</vt:lpstr>
      <vt:lpstr>мадагаскар</vt:lpstr>
      <vt:lpstr>мадагаскар</vt:lpstr>
      <vt:lpstr>Бурунді</vt:lpstr>
      <vt:lpstr>Бурунді</vt:lpstr>
      <vt:lpstr>Бурунді</vt:lpstr>
      <vt:lpstr>Сьєрра-Леоне</vt:lpstr>
      <vt:lpstr>Сьєрра-Леоне</vt:lpstr>
      <vt:lpstr>Сьєрра-Леоне</vt:lpstr>
      <vt:lpstr>Сан-Томе і Прінсіпі</vt:lpstr>
      <vt:lpstr>Сан-Томе і Прінсіпі</vt:lpstr>
      <vt:lpstr>Сан-Томе і Прінсіпі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Viktorr</dc:creator>
  <cp:lastModifiedBy>Viktorr</cp:lastModifiedBy>
  <cp:revision>9</cp:revision>
  <dcterms:created xsi:type="dcterms:W3CDTF">2014-04-28T13:05:38Z</dcterms:created>
  <dcterms:modified xsi:type="dcterms:W3CDTF">2015-01-30T18:11:03Z</dcterms:modified>
</cp:coreProperties>
</file>