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A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98" d="100"/>
          <a:sy n="9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47305-E5A4-4011-829A-28632A5B64F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B2CC-719E-4CB2-9116-59001161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F08B-173A-4307-9072-2C1BBFC6C77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39E4-3B3A-4C28-82AB-DD38A6A5E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5%D0%B0%D0%BB%D1%96%D0%B7%D0%BC" TargetMode="External"/><Relationship Id="rId13" Type="http://schemas.openxmlformats.org/officeDocument/2006/relationships/hyperlink" Target="http://uk.wikipedia.org/wiki/%D0%A3%D1%80%D0%B1%D0%B0%D0%BD%D1%96%D0%B7%D0%BC" TargetMode="External"/><Relationship Id="rId18" Type="http://schemas.openxmlformats.org/officeDocument/2006/relationships/hyperlink" Target="http://uk.wikipedia.org/w/index.php?title=%D0%A3%D0%BC%D0%B1%D0%B5%D1%80%D1%82%D0%BE_%D0%91%D0%BE%D1%87%D1%87%D0%BE%D0%BD%D1%96&amp;action=edit&amp;redlink=1" TargetMode="External"/><Relationship Id="rId3" Type="http://schemas.openxmlformats.org/officeDocument/2006/relationships/hyperlink" Target="http://uk.wikipedia.org/wiki/%D0%9F%D0%B8%D1%81%D1%8C%D0%BC%D0%B5%D0%BD%D0%BD%D0%B8%D0%BA" TargetMode="External"/><Relationship Id="rId7" Type="http://schemas.openxmlformats.org/officeDocument/2006/relationships/hyperlink" Target="http://uk.wikipedia.org/wiki/19_%D1%81%D1%82%D0%BE%D0%BB%D1%96%D1%82%D1%82%D1%8F" TargetMode="External"/><Relationship Id="rId12" Type="http://schemas.openxmlformats.org/officeDocument/2006/relationships/hyperlink" Target="http://uk.wikipedia.org/wiki/%D0%9F%D0%BE%D0%B5%D0%B7%D1%96%D1%8F" TargetMode="External"/><Relationship Id="rId17" Type="http://schemas.openxmlformats.org/officeDocument/2006/relationships/hyperlink" Target="http://uk.wikipedia.org/wiki/%D0%A1%D0%BA%D1%83%D0%BB%D1%8C%D0%BF%D1%82%D1%83%D1%80%D0%B0" TargetMode="External"/><Relationship Id="rId2" Type="http://schemas.openxmlformats.org/officeDocument/2006/relationships/image" Target="../media/image11.jpeg"/><Relationship Id="rId16" Type="http://schemas.openxmlformats.org/officeDocument/2006/relationships/hyperlink" Target="http://uk.wikipedia.org/wiki/%D0%96%D0%B8%D0%B2%D0%BE%D0%BF%D0%B8%D1%81" TargetMode="External"/><Relationship Id="rId20" Type="http://schemas.openxmlformats.org/officeDocument/2006/relationships/hyperlink" Target="http://uk.wikipedia.org/w/index.php?title=%D0%94%D0%B6%D0%B0%D0%BA%D0%BE%D0%BC%D0%BE_%D0%91%D0%B0%D0%BB%D0%BB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B%D0%B5_%D0%A4%D1%96%D2%91%D0%B0%D1%80%D0%BE&amp;action=edit&amp;redlink=1" TargetMode="External"/><Relationship Id="rId11" Type="http://schemas.openxmlformats.org/officeDocument/2006/relationships/hyperlink" Target="http://uk.wikipedia.org/wiki/%D0%9C%D0%B0%D0%BB%D1%8F%D1%80%D1%81%D1%82%D0%B2%D0%BE" TargetMode="External"/><Relationship Id="rId5" Type="http://schemas.openxmlformats.org/officeDocument/2006/relationships/hyperlink" Target="http://uk.wikipedia.org/wiki/1909" TargetMode="External"/><Relationship Id="rId15" Type="http://schemas.openxmlformats.org/officeDocument/2006/relationships/hyperlink" Target="http://uk.wikipedia.org/w/index.php?title=%D0%9A%D0%BE%D1%81%D0%BC%D0%BE%D0%BF%D0%BE%D0%BB%D1%96%D0%B7%D0%BC&amp;action=edit&amp;redlink=1" TargetMode="External"/><Relationship Id="rId10" Type="http://schemas.openxmlformats.org/officeDocument/2006/relationships/hyperlink" Target="http://uk.wikipedia.org/wiki/%D0%86%D0%BD%D0%B4%D0%B8%D0%B2%D1%96%D0%B4%D1%83%D0%B0%D0%BB%D1%96%D0%B7%D0%BC" TargetMode="External"/><Relationship Id="rId19" Type="http://schemas.openxmlformats.org/officeDocument/2006/relationships/hyperlink" Target="http://uk.wikipedia.org/wiki/%D0%9F%D0%BE%D0%BF-%D0%B0%D1%80%D1%82" TargetMode="External"/><Relationship Id="rId4" Type="http://schemas.openxmlformats.org/officeDocument/2006/relationships/hyperlink" Target="http://uk.wikipedia.org/wiki/%D0%A4%D1%96%D0%BB%D1%96%D0%BF%D0%BF%D0%BE_%D0%A2%D0%BE%D0%BC%D0%BC%D0%B0%D0%B7%D0%BE_%D0%9C%D0%B0%D1%80%D1%96%D0%BD%D0%B5%D1%82%D1%82%D1%96" TargetMode="External"/><Relationship Id="rId9" Type="http://schemas.openxmlformats.org/officeDocument/2006/relationships/hyperlink" Target="http://uk.wikipedia.org/wiki/%D0%9A%D0%BB%D0%B0%D1%81%D0%B8%D1%86%D0%B8%D0%B7%D0%BC" TargetMode="External"/><Relationship Id="rId14" Type="http://schemas.openxmlformats.org/officeDocument/2006/relationships/hyperlink" Target="http://uk.wikipedia.org/wiki/%D0%86%D0%BD%D0%B4%D1%83%D1%81%D1%82%D1%80%D1%96%D0%B0%D0%BB%D1%96%D0%B7%D0%B0%D1%86%D1%96%D1%8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5%D1%80%D0%B3%D1%81%D0%BE%D0%BD" TargetMode="External"/><Relationship Id="rId3" Type="http://schemas.openxmlformats.org/officeDocument/2006/relationships/hyperlink" Target="http://uk.wikipedia.org/w/index.php?title=%D0%A4%D1%80%D0%B0%D0%BD%D1%87%D0%B5%D1%81%D0%BA%D0%BE_%D0%9F%D1%80%D0%B0%D1%82%D0%B5%D0%BB%D0%BB%D0%B0&amp;action=edit&amp;redlink=1" TargetMode="External"/><Relationship Id="rId7" Type="http://schemas.openxmlformats.org/officeDocument/2006/relationships/hyperlink" Target="http://uk.wikipedia.org/wiki/%D0%9D%D0%B0%D0%B4%D0%BB%D1%8E%D0%B4%D0%B8%D0%BD%D0%B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1%96%D1%86%D1%88%D0%B5" TargetMode="External"/><Relationship Id="rId5" Type="http://schemas.openxmlformats.org/officeDocument/2006/relationships/hyperlink" Target="http://uk.wikipedia.org/wiki/%D0%86%D0%B3%D0%BE%D1%80_%D0%A1%D1%82%D1%80%D0%B0%D0%B2%D1%96%D0%BD%D1%81%D1%8C%D0%BA%D0%B8%D0%B9" TargetMode="External"/><Relationship Id="rId4" Type="http://schemas.openxmlformats.org/officeDocument/2006/relationships/hyperlink" Target="http://uk.wikipedia.org/w/index.php?title=%D0%A4%D1%96%D0%BB%D1%96%D0%BF%D0%BF%D0%BE_%D0%A0%D1%83%D1%81%D1%81%D0%BE%D0%BB%D0%BE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vorobyevs.com/wp-content/uploads/2012/05/bragagli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2151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285860"/>
            <a:ext cx="74521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Українські футуристи</a:t>
            </a:r>
          </a:p>
          <a:p>
            <a:pPr algn="ctr"/>
            <a:endParaRPr lang="uk-U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Д.</a:t>
            </a:r>
            <a:r>
              <a:rPr lang="uk-U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Бурлюк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В. </a:t>
            </a:r>
            <a:r>
              <a:rPr lang="uk-U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Баранов-Россіне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286388"/>
            <a:ext cx="332815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Підготував </a:t>
            </a:r>
          </a:p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учень 10 класу</a:t>
            </a:r>
          </a:p>
          <a:p>
            <a:pPr algn="ctr"/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Нікіфорчук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Дмитро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0" descr="http://www.gifpark.su/Gifs/ANIMALS/B_Fly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68201">
            <a:off x="4774485" y="4770601"/>
            <a:ext cx="1552575" cy="1419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айл:Umberto Boccioni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1214422"/>
            <a:ext cx="4572000" cy="4154984"/>
          </a:xfrm>
          <a:prstGeom prst="rect">
            <a:avLst/>
          </a:prstGeom>
          <a:scene3d>
            <a:camera prst="orthographicFront"/>
            <a:lightRig rig="sunset" dir="t"/>
          </a:scene3d>
          <a:sp3d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Футуризм —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авангардний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 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напрям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у 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літературі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мистецтві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розвинувся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 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здебільшого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 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Італії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 та 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Росії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обстоював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крайній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формалізм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пропагував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культ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індивідуалізму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відкидав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загальноприйняті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мовні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поетично-мистецькі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норм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0">
              <a:srgbClr val="000082"/>
            </a:gs>
            <a:gs pos="0">
              <a:srgbClr val="598AED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sait.ru/art/b/burluk/img/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286364"/>
            <a:ext cx="199784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artsait.ru/art/b/burluk/img/1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876"/>
            <a:ext cx="2000264" cy="258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artsait.ru/art/b/burluk/img/12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357298"/>
            <a:ext cx="2143140" cy="274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artsait.ru/art/b/burluk/img/14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357298"/>
            <a:ext cx="2678923" cy="2357454"/>
          </a:xfrm>
          <a:prstGeom prst="rect">
            <a:avLst/>
          </a:prstGeom>
          <a:noFill/>
        </p:spPr>
      </p:pic>
      <p:pic>
        <p:nvPicPr>
          <p:cNvPr id="1034" name="Picture 10" descr="http://www.artsait.ru/art/b/burluk/img/20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857496"/>
            <a:ext cx="2000264" cy="2533669"/>
          </a:xfrm>
          <a:prstGeom prst="rect">
            <a:avLst/>
          </a:prstGeom>
          <a:noFill/>
        </p:spPr>
      </p:pic>
      <p:pic>
        <p:nvPicPr>
          <p:cNvPr id="1036" name="Picture 12" descr="http://www.artsait.ru/art/b/burluk/img/18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314806"/>
            <a:ext cx="2143140" cy="2543194"/>
          </a:xfrm>
          <a:prstGeom prst="rect">
            <a:avLst/>
          </a:prstGeom>
          <a:noFill/>
        </p:spPr>
      </p:pic>
      <p:pic>
        <p:nvPicPr>
          <p:cNvPr id="1038" name="Picture 14" descr="http://www.artsait.ru/art/b/burluk/img/6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500570"/>
            <a:ext cx="1428750" cy="20669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57356" y="285728"/>
            <a:ext cx="5666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Зразки футуризму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cs540108.vk.me/c540105/v540105191/2ab8a/s689rGyWS-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609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428604"/>
            <a:ext cx="49105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ІСТОРІЯ ВИНИКНЕННЯ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64" y="2786058"/>
            <a:ext cx="8715436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err="1" smtClean="0"/>
              <a:t>Творцем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його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вважають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італійського</a:t>
            </a:r>
            <a:r>
              <a:rPr lang="ru-RU" sz="1600" i="1" dirty="0" smtClean="0"/>
              <a:t> </a:t>
            </a:r>
            <a:r>
              <a:rPr lang="ru-RU" sz="1600" i="1" dirty="0" err="1" smtClean="0">
                <a:hlinkClick r:id="rId3" tooltip="Письменник"/>
              </a:rPr>
              <a:t>письменника</a:t>
            </a:r>
            <a:r>
              <a:rPr lang="ru-RU" sz="1600" i="1" dirty="0" smtClean="0"/>
              <a:t> </a:t>
            </a:r>
            <a:r>
              <a:rPr lang="ru-RU" sz="1600" i="1" dirty="0" err="1" smtClean="0">
                <a:hlinkClick r:id="rId4" tooltip="Філіппо Томмазо Марінетті"/>
              </a:rPr>
              <a:t>Філіппо</a:t>
            </a:r>
            <a:r>
              <a:rPr lang="ru-RU" sz="1600" i="1" dirty="0" smtClean="0">
                <a:hlinkClick r:id="rId4" tooltip="Філіппо Томмазо Марінетті"/>
              </a:rPr>
              <a:t> </a:t>
            </a:r>
            <a:r>
              <a:rPr lang="ru-RU" sz="1600" i="1" dirty="0" err="1" smtClean="0">
                <a:hlinkClick r:id="rId4" tooltip="Філіппо Томмазо Марінетті"/>
              </a:rPr>
              <a:t>Марінетті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який</a:t>
            </a:r>
            <a:r>
              <a:rPr lang="ru-RU" sz="1600" i="1" dirty="0" smtClean="0"/>
              <a:t> </a:t>
            </a:r>
            <a:r>
              <a:rPr lang="ru-RU" sz="1600" i="1" dirty="0" smtClean="0">
                <a:hlinkClick r:id="rId5" tooltip="1909"/>
              </a:rPr>
              <a:t>1909</a:t>
            </a:r>
            <a:r>
              <a:rPr lang="ru-RU" sz="1600" i="1" dirty="0" smtClean="0"/>
              <a:t> року </a:t>
            </a:r>
            <a:r>
              <a:rPr lang="ru-RU" sz="1600" i="1" dirty="0" err="1" smtClean="0"/>
              <a:t>опублікував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французькій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газеті</a:t>
            </a:r>
            <a:r>
              <a:rPr lang="ru-RU" sz="1600" i="1" dirty="0" smtClean="0"/>
              <a:t> </a:t>
            </a:r>
            <a:r>
              <a:rPr lang="ru-RU" sz="1600" i="1" dirty="0" smtClean="0">
                <a:hlinkClick r:id="rId6" tooltip="Ле Фіґаро (ще не написана)"/>
              </a:rPr>
              <a:t>«</a:t>
            </a:r>
            <a:r>
              <a:rPr lang="ru-RU" sz="1600" i="1" dirty="0" err="1" smtClean="0">
                <a:hlinkClick r:id="rId6" tooltip="Ле Фіґаро (ще не написана)"/>
              </a:rPr>
              <a:t>Ле</a:t>
            </a:r>
            <a:r>
              <a:rPr lang="ru-RU" sz="1600" i="1" dirty="0" smtClean="0">
                <a:hlinkClick r:id="rId6" tooltip="Ле Фіґаро (ще не написана)"/>
              </a:rPr>
              <a:t> </a:t>
            </a:r>
            <a:r>
              <a:rPr lang="ru-RU" sz="1600" i="1" dirty="0" err="1" smtClean="0">
                <a:hlinkClick r:id="rId6" tooltip="Ле Фіґаро (ще не написана)"/>
              </a:rPr>
              <a:t>Фіґаро</a:t>
            </a:r>
            <a:r>
              <a:rPr lang="ru-RU" sz="1600" i="1" dirty="0" smtClean="0">
                <a:hlinkClick r:id="rId6" tooltip="Ле Фіґаро (ще не написана)"/>
              </a:rPr>
              <a:t>»</a:t>
            </a:r>
            <a:r>
              <a:rPr lang="ru-RU" sz="1600" i="1" dirty="0" smtClean="0"/>
              <a:t>«</a:t>
            </a:r>
            <a:r>
              <a:rPr lang="ru-RU" sz="1600" i="1" dirty="0" err="1" smtClean="0"/>
              <a:t>Маніфест</a:t>
            </a:r>
            <a:r>
              <a:rPr lang="ru-RU" sz="1600" i="1" dirty="0" smtClean="0"/>
              <a:t> футуризму». Головне </a:t>
            </a:r>
            <a:r>
              <a:rPr lang="ru-RU" sz="1600" i="1" dirty="0" err="1" smtClean="0"/>
              <a:t>завдання</a:t>
            </a:r>
            <a:r>
              <a:rPr lang="ru-RU" sz="1600" i="1" dirty="0" smtClean="0"/>
              <a:t> нового </a:t>
            </a:r>
            <a:r>
              <a:rPr lang="ru-RU" sz="1600" i="1" dirty="0" err="1" smtClean="0"/>
              <a:t>напряму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Марінетті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бачив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нищенні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панівних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</a:t>
            </a:r>
            <a:r>
              <a:rPr lang="ru-RU" sz="1600" i="1" dirty="0" smtClean="0"/>
              <a:t> </a:t>
            </a:r>
            <a:r>
              <a:rPr lang="ru-RU" sz="1600" i="1" dirty="0" smtClean="0">
                <a:hlinkClick r:id="rId7" tooltip="19 століття"/>
              </a:rPr>
              <a:t>19 </a:t>
            </a:r>
            <a:r>
              <a:rPr lang="ru-RU" sz="1600" i="1" dirty="0" err="1" smtClean="0">
                <a:hlinkClick r:id="rId7" tooltip="19 століття"/>
              </a:rPr>
              <a:t>столітті</a:t>
            </a:r>
            <a:r>
              <a:rPr lang="ru-RU" sz="1600" i="1" dirty="0" smtClean="0"/>
              <a:t> </a:t>
            </a:r>
            <a:r>
              <a:rPr lang="ru-RU" sz="1600" i="1" dirty="0" err="1" smtClean="0"/>
              <a:t>мистецьких</a:t>
            </a:r>
            <a:r>
              <a:rPr lang="ru-RU" sz="1600" i="1" dirty="0" smtClean="0"/>
              <a:t> форм, особливо </a:t>
            </a:r>
            <a:r>
              <a:rPr lang="ru-RU" sz="1600" i="1" dirty="0" err="1" smtClean="0">
                <a:hlinkClick r:id="rId8" tooltip="Реалізм"/>
              </a:rPr>
              <a:t>реалізму</a:t>
            </a:r>
            <a:r>
              <a:rPr lang="ru-RU" sz="1600" i="1" dirty="0" smtClean="0"/>
              <a:t> 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 </a:t>
            </a:r>
            <a:r>
              <a:rPr lang="ru-RU" sz="1600" i="1" dirty="0" err="1" smtClean="0">
                <a:hlinkClick r:id="rId9" tooltip="Класицизм"/>
              </a:rPr>
              <a:t>класики</a:t>
            </a:r>
            <a:r>
              <a:rPr lang="ru-RU" sz="1600" i="1" dirty="0" smtClean="0"/>
              <a:t>, та в </a:t>
            </a:r>
            <a:r>
              <a:rPr lang="ru-RU" sz="1600" i="1" dirty="0" err="1" smtClean="0"/>
              <a:t>безконтрольному</a:t>
            </a:r>
            <a:r>
              <a:rPr lang="ru-RU" sz="1600" i="1" dirty="0" smtClean="0"/>
              <a:t> </a:t>
            </a:r>
            <a:r>
              <a:rPr lang="ru-RU" sz="1600" i="1" dirty="0" err="1" smtClean="0">
                <a:hlinkClick r:id="rId10" tooltip="Індивідуалізм"/>
              </a:rPr>
              <a:t>індивідуалізмі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який</a:t>
            </a:r>
            <a:r>
              <a:rPr lang="ru-RU" sz="1600" i="1" dirty="0" smtClean="0"/>
              <a:t> у </a:t>
            </a:r>
            <a:r>
              <a:rPr lang="ru-RU" sz="1600" i="1" dirty="0" err="1" smtClean="0">
                <a:hlinkClick r:id="rId11" tooltip="Малярство"/>
              </a:rPr>
              <a:t>малярстві</a:t>
            </a:r>
            <a:r>
              <a:rPr lang="ru-RU" sz="1600" i="1" dirty="0" smtClean="0"/>
              <a:t> </a:t>
            </a:r>
            <a:r>
              <a:rPr lang="ru-RU" sz="1600" i="1" dirty="0" err="1" smtClean="0"/>
              <a:t>виявився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фантастичними</a:t>
            </a:r>
            <a:r>
              <a:rPr lang="ru-RU" sz="1600" i="1" dirty="0" smtClean="0"/>
              <a:t> формами </a:t>
            </a:r>
            <a:r>
              <a:rPr lang="ru-RU" sz="1600" i="1" dirty="0" err="1" smtClean="0"/>
              <a:t>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кольорами</a:t>
            </a:r>
            <a:r>
              <a:rPr lang="ru-RU" sz="1600" i="1" dirty="0" smtClean="0"/>
              <a:t>, а в </a:t>
            </a:r>
            <a:r>
              <a:rPr lang="ru-RU" sz="1600" i="1" dirty="0" err="1" smtClean="0"/>
              <a:t>літературі</a:t>
            </a:r>
            <a:r>
              <a:rPr lang="ru-RU" sz="1600" i="1" dirty="0" smtClean="0"/>
              <a:t>, особливо в </a:t>
            </a:r>
            <a:r>
              <a:rPr lang="ru-RU" sz="1600" i="1" dirty="0" err="1" smtClean="0">
                <a:hlinkClick r:id="rId12" tooltip="Поезія"/>
              </a:rPr>
              <a:t>поезії</a:t>
            </a:r>
            <a:r>
              <a:rPr lang="ru-RU" sz="1600" i="1" dirty="0" smtClean="0"/>
              <a:t>, т. </a:t>
            </a:r>
            <a:r>
              <a:rPr lang="ru-RU" sz="1600" i="1" dirty="0" err="1" smtClean="0"/>
              <a:t>зв</a:t>
            </a:r>
            <a:r>
              <a:rPr lang="ru-RU" sz="1600" i="1" dirty="0" smtClean="0"/>
              <a:t>. «заумною </a:t>
            </a:r>
            <a:r>
              <a:rPr lang="ru-RU" sz="1600" i="1" dirty="0" err="1" smtClean="0"/>
              <a:t>мовою</a:t>
            </a:r>
            <a:r>
              <a:rPr lang="ru-RU" sz="1600" i="1" dirty="0" smtClean="0"/>
              <a:t>» — </a:t>
            </a:r>
            <a:r>
              <a:rPr lang="ru-RU" sz="1600" i="1" dirty="0" err="1" smtClean="0"/>
              <a:t>творенням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нових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звуків-слів</a:t>
            </a:r>
            <a:r>
              <a:rPr lang="ru-RU" sz="1600" i="1" dirty="0" smtClean="0"/>
              <a:t>, часто без </a:t>
            </a:r>
            <a:r>
              <a:rPr lang="ru-RU" sz="1600" i="1" dirty="0" err="1" smtClean="0"/>
              <a:t>жодного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глузду</a:t>
            </a:r>
            <a:r>
              <a:rPr lang="ru-RU" sz="1600" i="1" dirty="0" smtClean="0"/>
              <a:t>. Характеристичною </a:t>
            </a:r>
            <a:r>
              <a:rPr lang="ru-RU" sz="1600" i="1" dirty="0" err="1" smtClean="0"/>
              <a:t>прикметою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Філіппо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була</a:t>
            </a:r>
            <a:r>
              <a:rPr lang="ru-RU" sz="1600" i="1" dirty="0" smtClean="0"/>
              <a:t> тематика </a:t>
            </a:r>
            <a:r>
              <a:rPr lang="ru-RU" sz="1600" i="1" dirty="0" err="1" smtClean="0">
                <a:hlinkClick r:id="rId13" tooltip="Урбанізм"/>
              </a:rPr>
              <a:t>урбанізму</a:t>
            </a:r>
            <a:r>
              <a:rPr lang="ru-RU" sz="1600" i="1" dirty="0" smtClean="0"/>
              <a:t> </a:t>
            </a:r>
            <a:r>
              <a:rPr lang="ru-RU" sz="1600" i="1" dirty="0" err="1" smtClean="0"/>
              <a:t>й</a:t>
            </a:r>
            <a:r>
              <a:rPr lang="ru-RU" sz="1600" i="1" dirty="0" smtClean="0"/>
              <a:t> </a:t>
            </a:r>
            <a:r>
              <a:rPr lang="ru-RU" sz="1600" i="1" dirty="0" err="1" smtClean="0">
                <a:hlinkClick r:id="rId14" tooltip="Індустріалізація"/>
              </a:rPr>
              <a:t>індустріалізації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мала </a:t>
            </a:r>
            <a:r>
              <a:rPr lang="ru-RU" sz="1600" i="1" dirty="0" err="1" smtClean="0"/>
              <a:t>віддати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ідеї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й</a:t>
            </a:r>
            <a:r>
              <a:rPr lang="ru-RU" sz="1600" i="1" dirty="0" smtClean="0"/>
              <a:t> дух </a:t>
            </a:r>
            <a:r>
              <a:rPr lang="ru-RU" sz="1600" i="1" dirty="0" err="1" smtClean="0"/>
              <a:t>майбутнього</a:t>
            </a:r>
            <a:r>
              <a:rPr lang="ru-RU" sz="1600" i="1" dirty="0" err="1" smtClean="0">
                <a:hlinkClick r:id="rId15" tooltip="Космополізм (ще не написана)"/>
              </a:rPr>
              <a:t>космополітичного</a:t>
            </a:r>
            <a:r>
              <a:rPr lang="ru-RU" sz="1600" i="1" dirty="0" smtClean="0"/>
              <a:t> </a:t>
            </a:r>
            <a:r>
              <a:rPr lang="ru-RU" sz="1600" i="1" dirty="0" err="1" smtClean="0"/>
              <a:t>суспільства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протиставлені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усталеним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естетичним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смакам</a:t>
            </a:r>
            <a:r>
              <a:rPr lang="ru-RU" sz="1600" i="1" dirty="0" smtClean="0"/>
              <a:t>, часто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метою «</a:t>
            </a:r>
            <a:r>
              <a:rPr lang="ru-RU" sz="1600" i="1" dirty="0" err="1" smtClean="0"/>
              <a:t>епатувати</a:t>
            </a:r>
            <a:r>
              <a:rPr lang="ru-RU" sz="1600" i="1" dirty="0" smtClean="0"/>
              <a:t> буржуа», </a:t>
            </a:r>
            <a:r>
              <a:rPr lang="ru-RU" sz="1600" i="1" dirty="0" err="1" smtClean="0"/>
              <a:t>провокувати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його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всілякими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вигадками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деформаціями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У </a:t>
            </a:r>
            <a:r>
              <a:rPr lang="ru-RU" sz="1600" i="1" dirty="0" err="1" smtClean="0">
                <a:hlinkClick r:id="rId16" tooltip="Живопис"/>
              </a:rPr>
              <a:t>живописі</a:t>
            </a:r>
            <a:r>
              <a:rPr lang="ru-RU" sz="1600" i="1" dirty="0" smtClean="0"/>
              <a:t> та </a:t>
            </a:r>
            <a:r>
              <a:rPr lang="ru-RU" sz="1600" i="1" dirty="0" err="1" smtClean="0">
                <a:hlinkClick r:id="rId17" tooltip="Скульптура"/>
              </a:rPr>
              <a:t>скульптурі</a:t>
            </a:r>
            <a:r>
              <a:rPr lang="ru-RU" sz="1600" i="1" dirty="0" smtClean="0"/>
              <a:t> </a:t>
            </a:r>
            <a:r>
              <a:rPr lang="ru-RU" sz="1600" i="1" dirty="0" err="1" smtClean="0"/>
              <a:t>італійський</a:t>
            </a:r>
            <a:r>
              <a:rPr lang="ru-RU" sz="1600" i="1" dirty="0" smtClean="0"/>
              <a:t> футуризм став предтечею </a:t>
            </a:r>
            <a:r>
              <a:rPr lang="ru-RU" sz="1600" i="1" dirty="0" err="1" smtClean="0"/>
              <a:t>багатьох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наступних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художніх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відкриттів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течій</a:t>
            </a:r>
            <a:r>
              <a:rPr lang="ru-RU" sz="1600" i="1" dirty="0" smtClean="0"/>
              <a:t>. Так, </a:t>
            </a:r>
            <a:r>
              <a:rPr lang="ru-RU" sz="1600" i="1" dirty="0" smtClean="0">
                <a:hlinkClick r:id="rId18" tooltip="Умберто Боччоні (ще не написана)"/>
              </a:rPr>
              <a:t>Умберто </a:t>
            </a:r>
            <a:r>
              <a:rPr lang="ru-RU" sz="1600" i="1" dirty="0" err="1" smtClean="0">
                <a:hlinkClick r:id="rId18" tooltip="Умберто Боччоні (ще не написана)"/>
              </a:rPr>
              <a:t>Боччоні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який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використовував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своїй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роботі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одразу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матеріалів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скло</a:t>
            </a:r>
            <a:r>
              <a:rPr lang="ru-RU" sz="1600" i="1" dirty="0" smtClean="0"/>
              <a:t>, дерево, картон, </a:t>
            </a:r>
            <a:r>
              <a:rPr lang="ru-RU" sz="1600" i="1" dirty="0" err="1" smtClean="0"/>
              <a:t>залізо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шкіра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одяг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дзеркала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електричні</a:t>
            </a:r>
            <a:r>
              <a:rPr lang="ru-RU" sz="1600" i="1" dirty="0" smtClean="0"/>
              <a:t> лампочки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 т. д.) став </a:t>
            </a:r>
            <a:r>
              <a:rPr lang="ru-RU" sz="1600" i="1" dirty="0" err="1" smtClean="0"/>
              <a:t>попередником</a:t>
            </a:r>
            <a:r>
              <a:rPr lang="ru-RU" sz="1600" i="1" dirty="0" smtClean="0"/>
              <a:t> такого </a:t>
            </a:r>
            <a:r>
              <a:rPr lang="ru-RU" sz="1600" i="1" dirty="0" err="1" smtClean="0"/>
              <a:t>сучасного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сьогоднішній</a:t>
            </a:r>
            <a:r>
              <a:rPr lang="ru-RU" sz="1600" i="1" dirty="0" smtClean="0"/>
              <a:t> день </a:t>
            </a:r>
            <a:r>
              <a:rPr lang="ru-RU" sz="1600" i="1" dirty="0" err="1" smtClean="0"/>
              <a:t>напряму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мистецтві</a:t>
            </a:r>
            <a:r>
              <a:rPr lang="ru-RU" sz="1600" i="1" dirty="0" smtClean="0"/>
              <a:t> як </a:t>
            </a:r>
            <a:r>
              <a:rPr lang="ru-RU" sz="1600" i="1" dirty="0" smtClean="0">
                <a:hlinkClick r:id="rId19" tooltip="Поп-арт"/>
              </a:rPr>
              <a:t>поп-арт</a:t>
            </a:r>
            <a:r>
              <a:rPr lang="ru-RU" sz="1600" i="1" dirty="0" smtClean="0"/>
              <a:t>. У </a:t>
            </a:r>
            <a:r>
              <a:rPr lang="ru-RU" sz="1600" i="1" dirty="0" err="1" smtClean="0"/>
              <a:t>своїх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футуристичних</a:t>
            </a:r>
            <a:r>
              <a:rPr lang="ru-RU" sz="1600" i="1" dirty="0" smtClean="0"/>
              <a:t> роботах </a:t>
            </a:r>
            <a:r>
              <a:rPr lang="ru-RU" sz="1600" i="1" dirty="0" err="1" smtClean="0">
                <a:hlinkClick r:id="rId20" tooltip="Джакомо Балла (ще не написана)"/>
              </a:rPr>
              <a:t>Джакомо</a:t>
            </a:r>
            <a:r>
              <a:rPr lang="ru-RU" sz="1600" i="1" dirty="0" smtClean="0">
                <a:hlinkClick r:id="rId20" tooltip="Джакомо Балла (ще не написана)"/>
              </a:rPr>
              <a:t> Балла</a:t>
            </a:r>
            <a:r>
              <a:rPr lang="ru-RU" sz="1600" i="1" dirty="0" smtClean="0"/>
              <a:t> </a:t>
            </a:r>
            <a:r>
              <a:rPr lang="ru-RU" sz="1600" i="1" dirty="0" err="1" smtClean="0"/>
              <a:t>прагнув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об'єднання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форми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кольору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руху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звуку.</a:t>
            </a:r>
          </a:p>
        </p:txBody>
      </p:sp>
    </p:spTree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cs540108.vk.me/c540105/v540105191/2ab83/ZlstSJ4ia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52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Італії</a:t>
            </a:r>
            <a:r>
              <a:rPr lang="ru-RU" i="1" dirty="0" smtClean="0"/>
              <a:t> футуризм </a:t>
            </a:r>
            <a:r>
              <a:rPr lang="ru-RU" i="1" dirty="0" err="1" smtClean="0"/>
              <a:t>мав</a:t>
            </a:r>
            <a:r>
              <a:rPr lang="ru-RU" i="1" dirty="0" smtClean="0"/>
              <a:t>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видних</a:t>
            </a:r>
            <a:r>
              <a:rPr lang="ru-RU" i="1" dirty="0" smtClean="0"/>
              <a:t> </a:t>
            </a:r>
            <a:r>
              <a:rPr lang="ru-RU" i="1" dirty="0" err="1" smtClean="0"/>
              <a:t>представників</a:t>
            </a:r>
            <a:r>
              <a:rPr lang="ru-RU" i="1" dirty="0" smtClean="0"/>
              <a:t> у </a:t>
            </a:r>
            <a:r>
              <a:rPr lang="ru-RU" i="1" dirty="0" err="1" smtClean="0"/>
              <a:t>музичному</a:t>
            </a:r>
            <a:r>
              <a:rPr lang="ru-RU" i="1" dirty="0" smtClean="0"/>
              <a:t> </a:t>
            </a:r>
            <a:r>
              <a:rPr lang="ru-RU" i="1" dirty="0" err="1" smtClean="0"/>
              <a:t>мистецтві</a:t>
            </a:r>
            <a:r>
              <a:rPr lang="ru-RU" i="1" dirty="0" smtClean="0"/>
              <a:t>. Основоположниками </a:t>
            </a:r>
            <a:r>
              <a:rPr lang="ru-RU" i="1" dirty="0" err="1" smtClean="0"/>
              <a:t>музичного</a:t>
            </a:r>
            <a:r>
              <a:rPr lang="ru-RU" i="1" dirty="0" smtClean="0"/>
              <a:t> футуризму </a:t>
            </a:r>
            <a:r>
              <a:rPr lang="ru-RU" i="1" dirty="0" err="1" smtClean="0"/>
              <a:t>вважають</a:t>
            </a:r>
            <a:r>
              <a:rPr lang="ru-RU" i="1" dirty="0" smtClean="0"/>
              <a:t> </a:t>
            </a:r>
            <a:r>
              <a:rPr lang="ru-RU" i="1" dirty="0" err="1" smtClean="0">
                <a:hlinkClick r:id="rId3" tooltip="Франческо Прателла (ще не написана)"/>
              </a:rPr>
              <a:t>Франческо</a:t>
            </a:r>
            <a:r>
              <a:rPr lang="ru-RU" i="1" dirty="0" smtClean="0">
                <a:hlinkClick r:id="rId3" tooltip="Франческо Прателла (ще не написана)"/>
              </a:rPr>
              <a:t> </a:t>
            </a:r>
            <a:r>
              <a:rPr lang="ru-RU" i="1" dirty="0" err="1" smtClean="0">
                <a:hlinkClick r:id="rId3" tooltip="Франческо Прателла (ще не написана)"/>
              </a:rPr>
              <a:t>Прателлу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виступив</a:t>
            </a:r>
            <a:r>
              <a:rPr lang="ru-RU" i="1" dirty="0" smtClean="0"/>
              <a:t> у 1910 </a:t>
            </a:r>
            <a:r>
              <a:rPr lang="ru-RU" i="1" dirty="0" err="1" smtClean="0"/>
              <a:t>році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«</a:t>
            </a:r>
            <a:r>
              <a:rPr lang="ru-RU" i="1" dirty="0" err="1" smtClean="0"/>
              <a:t>Маніфестом</a:t>
            </a:r>
            <a:r>
              <a:rPr lang="ru-RU" i="1" dirty="0" smtClean="0"/>
              <a:t> </a:t>
            </a:r>
            <a:r>
              <a:rPr lang="ru-RU" i="1" dirty="0" err="1" smtClean="0"/>
              <a:t>музикантів-футуристів</a:t>
            </a:r>
            <a:r>
              <a:rPr lang="ru-RU" i="1" dirty="0" smtClean="0"/>
              <a:t>» («</a:t>
            </a:r>
            <a:r>
              <a:rPr lang="en-US" i="1" dirty="0" smtClean="0"/>
              <a:t>Manifesto </a:t>
            </a:r>
            <a:r>
              <a:rPr lang="en-US" i="1" dirty="0" err="1" smtClean="0"/>
              <a:t>dei</a:t>
            </a:r>
            <a:r>
              <a:rPr lang="en-US" i="1" dirty="0" smtClean="0"/>
              <a:t> </a:t>
            </a:r>
            <a:r>
              <a:rPr lang="en-US" i="1" dirty="0" err="1" smtClean="0"/>
              <a:t>musicisti</a:t>
            </a:r>
            <a:r>
              <a:rPr lang="en-US" i="1" dirty="0" smtClean="0"/>
              <a:t> </a:t>
            </a:r>
            <a:r>
              <a:rPr lang="en-US" i="1" dirty="0" err="1" smtClean="0"/>
              <a:t>futuristi</a:t>
            </a:r>
            <a:r>
              <a:rPr lang="en-US" i="1" dirty="0" smtClean="0"/>
              <a:t>»), </a:t>
            </a:r>
            <a:r>
              <a:rPr lang="ru-RU" i="1" dirty="0" smtClean="0"/>
              <a:t>а </a:t>
            </a:r>
            <a:r>
              <a:rPr lang="ru-RU" i="1" dirty="0" err="1" smtClean="0"/>
              <a:t>також</a:t>
            </a:r>
            <a:r>
              <a:rPr lang="ru-RU" i="1" dirty="0" smtClean="0"/>
              <a:t> </a:t>
            </a:r>
            <a:r>
              <a:rPr lang="ru-RU" i="1" dirty="0" err="1" smtClean="0">
                <a:hlinkClick r:id="rId4" tooltip="Філіппо Руссоло (ще не написана)"/>
              </a:rPr>
              <a:t>Філіппо</a:t>
            </a:r>
            <a:r>
              <a:rPr lang="ru-RU" i="1" dirty="0" smtClean="0">
                <a:hlinkClick r:id="rId4" tooltip="Філіппо Руссоло (ще не написана)"/>
              </a:rPr>
              <a:t> </a:t>
            </a:r>
            <a:r>
              <a:rPr lang="ru-RU" i="1" dirty="0" err="1" smtClean="0">
                <a:hlinkClick r:id="rId4" tooltip="Філіппо Руссоло (ще не написана)"/>
              </a:rPr>
              <a:t>Руссоло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виступив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маніфестом</a:t>
            </a:r>
            <a:r>
              <a:rPr lang="ru-RU" i="1" dirty="0" smtClean="0"/>
              <a:t> «</a:t>
            </a:r>
            <a:r>
              <a:rPr lang="ru-RU" i="1" dirty="0" err="1" smtClean="0"/>
              <a:t>Мистецтво</a:t>
            </a:r>
            <a:r>
              <a:rPr lang="ru-RU" i="1" dirty="0" smtClean="0"/>
              <a:t> </a:t>
            </a:r>
            <a:r>
              <a:rPr lang="ru-RU" i="1" dirty="0" err="1" smtClean="0"/>
              <a:t>шумів</a:t>
            </a:r>
            <a:r>
              <a:rPr lang="ru-RU" i="1" dirty="0" smtClean="0"/>
              <a:t>» (</a:t>
            </a:r>
            <a:r>
              <a:rPr lang="en-US" i="1" dirty="0" err="1" smtClean="0"/>
              <a:t>L'arte</a:t>
            </a:r>
            <a:r>
              <a:rPr lang="en-US" i="1" dirty="0" smtClean="0"/>
              <a:t> </a:t>
            </a:r>
            <a:r>
              <a:rPr lang="en-US" i="1" dirty="0" err="1" smtClean="0"/>
              <a:t>dei</a:t>
            </a:r>
            <a:r>
              <a:rPr lang="en-US" i="1" dirty="0" smtClean="0"/>
              <a:t> </a:t>
            </a:r>
            <a:r>
              <a:rPr lang="en-US" i="1" dirty="0" err="1" smtClean="0"/>
              <a:t>Rumori</a:t>
            </a:r>
            <a:r>
              <a:rPr lang="en-US" i="1" dirty="0" smtClean="0"/>
              <a:t>) </a:t>
            </a:r>
            <a:r>
              <a:rPr lang="ru-RU" i="1" dirty="0" smtClean="0"/>
              <a:t>в 1913 </a:t>
            </a:r>
            <a:r>
              <a:rPr lang="ru-RU" i="1" dirty="0" err="1" smtClean="0"/>
              <a:t>році</a:t>
            </a:r>
            <a:r>
              <a:rPr lang="ru-RU" i="1" dirty="0" smtClean="0"/>
              <a:t>. </a:t>
            </a:r>
            <a:r>
              <a:rPr lang="ru-RU" i="1" dirty="0" err="1" smtClean="0">
                <a:hlinkClick r:id="rId5" tooltip="Ігор Стравінський"/>
              </a:rPr>
              <a:t>Ігор</a:t>
            </a:r>
            <a:r>
              <a:rPr lang="ru-RU" i="1" dirty="0" smtClean="0">
                <a:hlinkClick r:id="rId5" tooltip="Ігор Стравінський"/>
              </a:rPr>
              <a:t> </a:t>
            </a:r>
            <a:r>
              <a:rPr lang="ru-RU" i="1" dirty="0" err="1" smtClean="0">
                <a:hlinkClick r:id="rId5" tooltip="Ігор Стравінський"/>
              </a:rPr>
              <a:t>Стравінський</a:t>
            </a:r>
            <a:r>
              <a:rPr lang="ru-RU" i="1" dirty="0" smtClean="0"/>
              <a:t> у </a:t>
            </a:r>
            <a:r>
              <a:rPr lang="ru-RU" i="1" dirty="0" err="1" smtClean="0"/>
              <a:t>колкллк</a:t>
            </a:r>
            <a:r>
              <a:rPr lang="ru-RU" i="1" dirty="0" smtClean="0"/>
              <a:t>«</a:t>
            </a:r>
            <a:r>
              <a:rPr lang="ru-RU" i="1" dirty="0" err="1" smtClean="0"/>
              <a:t>спогодах</a:t>
            </a:r>
            <a:r>
              <a:rPr lang="ru-RU" i="1" dirty="0" smtClean="0"/>
              <a:t>» </a:t>
            </a:r>
            <a:r>
              <a:rPr lang="ru-RU" i="1" dirty="0" err="1" smtClean="0"/>
              <a:t>іронічно</a:t>
            </a:r>
            <a:r>
              <a:rPr lang="ru-RU" i="1" dirty="0" smtClean="0"/>
              <a:t> </a:t>
            </a:r>
            <a:r>
              <a:rPr lang="ru-RU" i="1" dirty="0" err="1" smtClean="0"/>
              <a:t>окреслив</a:t>
            </a:r>
            <a:r>
              <a:rPr lang="ru-RU" i="1" dirty="0" smtClean="0"/>
              <a:t> </a:t>
            </a:r>
            <a:r>
              <a:rPr lang="ru-RU" i="1" dirty="0" err="1" smtClean="0"/>
              <a:t>футуристичні</a:t>
            </a:r>
            <a:r>
              <a:rPr lang="ru-RU" i="1" dirty="0" smtClean="0"/>
              <a:t> </a:t>
            </a:r>
            <a:r>
              <a:rPr lang="ru-RU" i="1" dirty="0" err="1" smtClean="0"/>
              <a:t>експерименти</a:t>
            </a:r>
            <a:r>
              <a:rPr lang="ru-RU" i="1" dirty="0" smtClean="0"/>
              <a:t> як «</a:t>
            </a:r>
            <a:r>
              <a:rPr lang="ru-RU" i="1" dirty="0" err="1" smtClean="0"/>
              <a:t>склеювання</a:t>
            </a:r>
            <a:r>
              <a:rPr lang="ru-RU" i="1" dirty="0" smtClean="0"/>
              <a:t> </a:t>
            </a:r>
            <a:r>
              <a:rPr lang="ru-RU" i="1" dirty="0" err="1" smtClean="0"/>
              <a:t>фізіологічного</a:t>
            </a:r>
            <a:r>
              <a:rPr lang="ru-RU" i="1" dirty="0" smtClean="0"/>
              <a:t> </a:t>
            </a:r>
            <a:r>
              <a:rPr lang="ru-RU" i="1" dirty="0" err="1" smtClean="0"/>
              <a:t>вурчання</a:t>
            </a:r>
            <a:r>
              <a:rPr lang="ru-RU" i="1" dirty="0" smtClean="0"/>
              <a:t>, </a:t>
            </a:r>
            <a:r>
              <a:rPr lang="ru-RU" i="1" dirty="0" err="1" smtClean="0"/>
              <a:t>чмокання</a:t>
            </a:r>
            <a:r>
              <a:rPr lang="ru-RU" i="1" dirty="0" smtClean="0"/>
              <a:t> </a:t>
            </a:r>
            <a:r>
              <a:rPr lang="ru-RU" i="1" dirty="0" err="1" smtClean="0"/>
              <a:t>гумових</a:t>
            </a:r>
            <a:r>
              <a:rPr lang="ru-RU" i="1" dirty="0" smtClean="0"/>
              <a:t> присосок, </a:t>
            </a:r>
            <a:r>
              <a:rPr lang="ru-RU" i="1" dirty="0" err="1" smtClean="0"/>
              <a:t>кулеметної</a:t>
            </a:r>
            <a:r>
              <a:rPr lang="ru-RU" i="1" dirty="0" smtClean="0"/>
              <a:t> </a:t>
            </a:r>
            <a:r>
              <a:rPr lang="ru-RU" i="1" dirty="0" err="1" smtClean="0"/>
              <a:t>стрільби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інших</a:t>
            </a:r>
            <a:r>
              <a:rPr lang="ru-RU" i="1" dirty="0" smtClean="0"/>
              <a:t>… </a:t>
            </a:r>
            <a:r>
              <a:rPr lang="ru-RU" i="1" dirty="0" err="1" smtClean="0"/>
              <a:t>зображуваних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асоціативних</a:t>
            </a:r>
            <a:r>
              <a:rPr lang="ru-RU" i="1" dirty="0" smtClean="0"/>
              <a:t> </a:t>
            </a:r>
            <a:r>
              <a:rPr lang="ru-RU" i="1" dirty="0" err="1" smtClean="0"/>
              <a:t>шумів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</a:t>
            </a:r>
            <a:r>
              <a:rPr lang="ru-RU" i="1" dirty="0" err="1" smtClean="0"/>
              <a:t>відповідають</a:t>
            </a:r>
            <a:r>
              <a:rPr lang="ru-RU" i="1" dirty="0" smtClean="0"/>
              <a:t> </a:t>
            </a:r>
            <a:r>
              <a:rPr lang="ru-RU" i="1" dirty="0" err="1" smtClean="0"/>
              <a:t>музичним</a:t>
            </a:r>
            <a:r>
              <a:rPr lang="ru-RU" i="1" dirty="0" smtClean="0"/>
              <a:t> </a:t>
            </a:r>
            <a:r>
              <a:rPr lang="ru-RU" i="1" dirty="0" err="1" smtClean="0"/>
              <a:t>імітаціям</a:t>
            </a:r>
            <a:r>
              <a:rPr lang="ru-RU" i="1" dirty="0" smtClean="0"/>
              <a:t> м-ра Диснея.»</a:t>
            </a:r>
          </a:p>
          <a:p>
            <a:r>
              <a:rPr lang="ru-RU" i="1" dirty="0" smtClean="0"/>
              <a:t>На </a:t>
            </a:r>
            <a:r>
              <a:rPr lang="ru-RU" i="1" dirty="0" err="1" smtClean="0"/>
              <a:t>світогляд</a:t>
            </a:r>
            <a:r>
              <a:rPr lang="ru-RU" i="1" dirty="0" smtClean="0"/>
              <a:t> </a:t>
            </a:r>
            <a:r>
              <a:rPr lang="ru-RU" i="1" dirty="0" err="1" smtClean="0"/>
              <a:t>футуристів</a:t>
            </a:r>
            <a:r>
              <a:rPr lang="ru-RU" i="1" dirty="0" smtClean="0"/>
              <a:t> великий </a:t>
            </a:r>
            <a:r>
              <a:rPr lang="ru-RU" i="1" dirty="0" err="1" smtClean="0"/>
              <a:t>вплив</a:t>
            </a:r>
            <a:r>
              <a:rPr lang="ru-RU" i="1" dirty="0" smtClean="0"/>
              <a:t> </a:t>
            </a:r>
            <a:r>
              <a:rPr lang="ru-RU" i="1" dirty="0" err="1" smtClean="0"/>
              <a:t>мали</a:t>
            </a:r>
            <a:r>
              <a:rPr lang="ru-RU" i="1" dirty="0" smtClean="0"/>
              <a:t> </a:t>
            </a:r>
            <a:r>
              <a:rPr lang="ru-RU" i="1" dirty="0" err="1" smtClean="0"/>
              <a:t>філософські</a:t>
            </a:r>
            <a:r>
              <a:rPr lang="ru-RU" i="1" dirty="0" smtClean="0"/>
              <a:t> погляди </a:t>
            </a:r>
            <a:r>
              <a:rPr lang="ru-RU" i="1" dirty="0" err="1" smtClean="0">
                <a:hlinkClick r:id="rId6" tooltip="Ніцше"/>
              </a:rPr>
              <a:t>Ніцше</a:t>
            </a:r>
            <a:r>
              <a:rPr lang="ru-RU" i="1" dirty="0" smtClean="0"/>
              <a:t> 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культом </a:t>
            </a:r>
            <a:r>
              <a:rPr lang="ru-RU" i="1" dirty="0" smtClean="0">
                <a:hlinkClick r:id="rId7" tooltip="Надлюдина"/>
              </a:rPr>
              <a:t>«</a:t>
            </a:r>
            <a:r>
              <a:rPr lang="ru-RU" i="1" dirty="0" err="1" smtClean="0">
                <a:hlinkClick r:id="rId7" tooltip="Надлюдина"/>
              </a:rPr>
              <a:t>надлюдини</a:t>
            </a:r>
            <a:r>
              <a:rPr lang="ru-RU" i="1" dirty="0" smtClean="0">
                <a:hlinkClick r:id="rId7" tooltip="Надлюдина"/>
              </a:rPr>
              <a:t>»</a:t>
            </a:r>
            <a:r>
              <a:rPr lang="ru-RU" i="1" dirty="0" smtClean="0"/>
              <a:t> та </a:t>
            </a:r>
            <a:r>
              <a:rPr lang="ru-RU" i="1" dirty="0" smtClean="0">
                <a:hlinkClick r:id="rId8" tooltip="Бергсон"/>
              </a:rPr>
              <a:t>Бергсона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стверджував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мозок</a:t>
            </a:r>
            <a:r>
              <a:rPr lang="ru-RU" i="1" dirty="0" smtClean="0"/>
              <a:t>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осягати</a:t>
            </a:r>
            <a:r>
              <a:rPr lang="ru-RU" i="1" dirty="0" smtClean="0"/>
              <a:t> все </a:t>
            </a:r>
            <a:r>
              <a:rPr lang="ru-RU" i="1" dirty="0" err="1" smtClean="0"/>
              <a:t>закостеніле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мертве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cs540108.vk.me/c540105/v540105191/29dd4/_L4ZieXuQK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82356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54" y="928670"/>
            <a:ext cx="7072346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Професор </a:t>
            </a:r>
            <a:r>
              <a:rPr lang="uk-UA" dirty="0" err="1" smtClean="0"/>
              <a:t>Ажбе</a:t>
            </a:r>
            <a:r>
              <a:rPr lang="uk-UA" dirty="0" smtClean="0"/>
              <a:t> , найвідоміший мистецтвознавець XX століття , назвав настільки образно знаменитого модерніста Давида </a:t>
            </a:r>
            <a:r>
              <a:rPr lang="uk-UA" dirty="0" err="1" smtClean="0"/>
              <a:t>Бурлюка</a:t>
            </a:r>
            <a:r>
              <a:rPr lang="uk-UA" dirty="0" smtClean="0"/>
              <a:t> не тільки через його буйний , імпульсивного характеру , але й тому , що були тому властиві невгамовна тяга до всього нового , зухвало революційному в мистецтві , прагнення </a:t>
            </a:r>
            <a:r>
              <a:rPr lang="ru-RU" dirty="0" err="1" smtClean="0"/>
              <a:t>струсити</a:t>
            </a:r>
            <a:r>
              <a:rPr lang="ru-RU" dirty="0" smtClean="0"/>
              <a:t> пил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замшілий</a:t>
            </a:r>
            <a:r>
              <a:rPr lang="ru-RU" dirty="0" smtClean="0"/>
              <a:t> </a:t>
            </a:r>
            <a:r>
              <a:rPr lang="ru-RU" dirty="0" err="1" smtClean="0"/>
              <a:t>академізму</a:t>
            </a:r>
            <a:r>
              <a:rPr lang="ru-RU" dirty="0" smtClean="0"/>
              <a:t> , </a:t>
            </a:r>
            <a:r>
              <a:rPr lang="ru-RU" dirty="0" err="1" smtClean="0"/>
              <a:t>заперечення</a:t>
            </a:r>
            <a:r>
              <a:rPr lang="ru-RU" dirty="0" smtClean="0"/>
              <a:t> </a:t>
            </a:r>
            <a:r>
              <a:rPr lang="ru-RU" dirty="0" err="1" smtClean="0"/>
              <a:t>традиційної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переінакшити</a:t>
            </a:r>
            <a:r>
              <a:rPr lang="ru-RU" dirty="0" smtClean="0"/>
              <a:t> ,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в </a:t>
            </a:r>
            <a:r>
              <a:rPr lang="ru-RU" dirty="0" err="1" smtClean="0"/>
              <a:t>літературі</a:t>
            </a:r>
            <a:r>
              <a:rPr lang="ru-RU" dirty="0" smtClean="0"/>
              <a:t> , </a:t>
            </a:r>
            <a:r>
              <a:rPr lang="ru-RU" dirty="0" err="1" smtClean="0"/>
              <a:t>архітектурі</a:t>
            </a:r>
            <a:r>
              <a:rPr lang="ru-RU" dirty="0" smtClean="0"/>
              <a:t> , а </a:t>
            </a:r>
            <a:r>
              <a:rPr lang="ru-RU" dirty="0" err="1" smtClean="0"/>
              <a:t>вже</a:t>
            </a:r>
            <a:r>
              <a:rPr lang="ru-RU" dirty="0" smtClean="0"/>
              <a:t> особливо в </a:t>
            </a:r>
            <a:r>
              <a:rPr lang="ru-RU" dirty="0" err="1" smtClean="0"/>
              <a:t>живопису</a:t>
            </a:r>
            <a:r>
              <a:rPr lang="ru-RU" dirty="0" smtClean="0"/>
              <a:t> , </a:t>
            </a:r>
            <a:r>
              <a:rPr lang="ru-RU" dirty="0" err="1" smtClean="0"/>
              <a:t>графіці</a:t>
            </a:r>
            <a:r>
              <a:rPr lang="ru-RU" dirty="0" smtClean="0"/>
              <a:t> , </a:t>
            </a:r>
            <a:r>
              <a:rPr lang="ru-RU" dirty="0" err="1" smtClean="0"/>
              <a:t>скульптурі</a:t>
            </a:r>
            <a:r>
              <a:rPr lang="ru-RU" dirty="0" smtClean="0"/>
              <a:t> еру. </a:t>
            </a:r>
            <a:r>
              <a:rPr lang="ru-RU" dirty="0" err="1" smtClean="0"/>
              <a:t>Відсікти</a:t>
            </a:r>
            <a:r>
              <a:rPr lang="ru-RU" dirty="0" smtClean="0"/>
              <a:t> </a:t>
            </a:r>
            <a:r>
              <a:rPr lang="ru-RU" dirty="0" err="1" smtClean="0"/>
              <a:t>минуле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обернутися</a:t>
            </a:r>
            <a:r>
              <a:rPr lang="ru-RU" dirty="0" smtClean="0"/>
              <a:t> до </a:t>
            </a:r>
            <a:r>
              <a:rPr lang="ru-RU" dirty="0" err="1" smtClean="0"/>
              <a:t>майбутнього</a:t>
            </a:r>
            <a:r>
              <a:rPr lang="ru-RU" dirty="0" smtClean="0"/>
              <a:t>. </a:t>
            </a:r>
            <a:r>
              <a:rPr lang="ru-RU" dirty="0" err="1" smtClean="0"/>
              <a:t>Подарувати</a:t>
            </a:r>
            <a:r>
              <a:rPr lang="ru-RU" dirty="0" smtClean="0"/>
              <a:t> </a:t>
            </a:r>
            <a:r>
              <a:rPr lang="ru-RU" dirty="0" err="1" smtClean="0"/>
              <a:t>глядачеві</a:t>
            </a:r>
            <a:r>
              <a:rPr lang="ru-RU" dirty="0" smtClean="0"/>
              <a:t> </a:t>
            </a:r>
            <a:r>
              <a:rPr lang="ru-RU" dirty="0" err="1" smtClean="0"/>
              <a:t>множинність</a:t>
            </a:r>
            <a:r>
              <a:rPr lang="ru-RU" dirty="0" smtClean="0"/>
              <a:t> </a:t>
            </a:r>
            <a:r>
              <a:rPr lang="ru-RU" dirty="0" err="1" smtClean="0"/>
              <a:t>вражень</a:t>
            </a:r>
            <a:r>
              <a:rPr lang="ru-RU" dirty="0" smtClean="0"/>
              <a:t> 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, </a:t>
            </a:r>
            <a:r>
              <a:rPr lang="ru-RU" dirty="0" err="1" smtClean="0"/>
              <a:t>форми</a:t>
            </a:r>
            <a:r>
              <a:rPr lang="ru-RU" dirty="0" smtClean="0"/>
              <a:t> , </a:t>
            </a:r>
            <a:r>
              <a:rPr lang="ru-RU" dirty="0" err="1" smtClean="0"/>
              <a:t>нескінченні</a:t>
            </a:r>
            <a:r>
              <a:rPr lang="ru-RU" dirty="0" smtClean="0"/>
              <a:t> </a:t>
            </a:r>
            <a:r>
              <a:rPr lang="ru-RU" dirty="0" err="1" smtClean="0"/>
              <a:t>повторення</a:t>
            </a:r>
            <a:r>
              <a:rPr lang="ru-RU" dirty="0" smtClean="0"/>
              <a:t> ,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ритміку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рими</a:t>
            </a:r>
            <a:r>
              <a:rPr lang="ru-RU" dirty="0" smtClean="0"/>
              <a:t> - в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образотворчому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футуризм ,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супермодні</a:t>
            </a:r>
            <a:r>
              <a:rPr lang="ru-RU" dirty="0" smtClean="0"/>
              <a:t> в ту пору </a:t>
            </a:r>
            <a:r>
              <a:rPr lang="ru-RU" dirty="0" err="1" smtClean="0"/>
              <a:t>напрямків</a:t>
            </a:r>
            <a:r>
              <a:rPr lang="ru-RU" dirty="0" smtClean="0"/>
              <a:t> авангардного </a:t>
            </a:r>
            <a:r>
              <a:rPr lang="ru-RU" dirty="0" err="1" smtClean="0"/>
              <a:t>мистецтва</a:t>
            </a:r>
            <a:r>
              <a:rPr lang="ru-RU" dirty="0" smtClean="0"/>
              <a:t> , </a:t>
            </a:r>
            <a:r>
              <a:rPr lang="ru-RU" dirty="0" err="1" smtClean="0"/>
              <a:t>народженого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ХХ </a:t>
            </a:r>
            <a:r>
              <a:rPr lang="ru-RU" dirty="0" err="1" smtClean="0"/>
              <a:t>століттям</a:t>
            </a:r>
            <a:r>
              <a:rPr lang="ru-RU" dirty="0" smtClean="0"/>
              <a:t>. Давид </a:t>
            </a:r>
            <a:r>
              <a:rPr lang="ru-RU" dirty="0" err="1" smtClean="0"/>
              <a:t>Бурлюк</a:t>
            </a:r>
            <a:r>
              <a:rPr lang="ru-RU" dirty="0" smtClean="0"/>
              <a:t> - </a:t>
            </a:r>
            <a:r>
              <a:rPr lang="ru-RU" dirty="0" err="1" smtClean="0"/>
              <a:t>безумовно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видатних</a:t>
            </a:r>
            <a:r>
              <a:rPr lang="ru-RU" dirty="0" smtClean="0"/>
              <a:t> </a:t>
            </a:r>
            <a:r>
              <a:rPr lang="ru-RU" dirty="0" err="1" smtClean="0"/>
              <a:t>авангардистів</a:t>
            </a:r>
            <a:r>
              <a:rPr lang="ru-RU" dirty="0" smtClean="0"/>
              <a:t> . </a:t>
            </a:r>
            <a:r>
              <a:rPr lang="ru-RU" dirty="0" err="1" smtClean="0"/>
              <a:t>Більше</a:t>
            </a:r>
            <a:r>
              <a:rPr lang="ru-RU" dirty="0" smtClean="0"/>
              <a:t> того ,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зачинателів</a:t>
            </a:r>
            <a:r>
              <a:rPr lang="ru-RU" dirty="0" smtClean="0"/>
              <a:t> </a:t>
            </a:r>
            <a:r>
              <a:rPr lang="ru-RU" dirty="0" err="1" smtClean="0"/>
              <a:t>модернізму</a:t>
            </a:r>
            <a:r>
              <a:rPr lang="ru-RU" dirty="0" smtClean="0"/>
              <a:t> в </a:t>
            </a:r>
            <a:r>
              <a:rPr lang="ru-RU" dirty="0" err="1" smtClean="0"/>
              <a:t>живописі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-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художником 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скандально </a:t>
            </a:r>
            <a:r>
              <a:rPr lang="ru-RU" dirty="0" err="1" smtClean="0"/>
              <a:t>відомим</a:t>
            </a:r>
            <a:r>
              <a:rPr lang="ru-RU" dirty="0" smtClean="0"/>
              <a:t> в </a:t>
            </a:r>
            <a:r>
              <a:rPr lang="ru-RU" dirty="0" err="1" smtClean="0"/>
              <a:t>ті</a:t>
            </a:r>
            <a:r>
              <a:rPr lang="ru-RU" dirty="0" smtClean="0"/>
              <a:t> роки , </a:t>
            </a:r>
            <a:r>
              <a:rPr lang="ru-RU" dirty="0" err="1" smtClean="0"/>
              <a:t>нарівні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Маяковським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Северянин , </a:t>
            </a:r>
            <a:r>
              <a:rPr lang="ru-RU" dirty="0" err="1" smtClean="0"/>
              <a:t>поетом</a:t>
            </a:r>
            <a:r>
              <a:rPr lang="ru-RU" dirty="0" smtClean="0"/>
              <a:t> - футуристом 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друкувався</a:t>
            </a:r>
            <a:r>
              <a:rPr lang="ru-RU" dirty="0" smtClean="0"/>
              <a:t> в </a:t>
            </a:r>
            <a:r>
              <a:rPr lang="ru-RU" dirty="0" err="1" smtClean="0"/>
              <a:t>футуристичних</a:t>
            </a:r>
            <a:r>
              <a:rPr lang="ru-RU" dirty="0" smtClean="0"/>
              <a:t> </a:t>
            </a:r>
            <a:r>
              <a:rPr lang="ru-RU" dirty="0" err="1" smtClean="0"/>
              <a:t>збірниках</a:t>
            </a:r>
            <a:r>
              <a:rPr lang="ru-RU" dirty="0" smtClean="0"/>
              <a:t> 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так само </a:t>
            </a:r>
            <a:r>
              <a:rPr lang="ru-RU" dirty="0" err="1" smtClean="0"/>
              <a:t>образні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B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09550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s540108.vk.me/c540105/v540105191/2a583/HktXH8NjUH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87482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8286808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Народився Давид </a:t>
            </a:r>
            <a:r>
              <a:rPr lang="uk-UA" dirty="0" err="1" smtClean="0"/>
              <a:t>Бурлюк</a:t>
            </a:r>
            <a:r>
              <a:rPr lang="uk-UA" dirty="0" smtClean="0"/>
              <a:t> на Харківщині , на хуторі біля села з ласкавою назвою Рябушка . </a:t>
            </a:r>
            <a:r>
              <a:rPr lang="ru-RU" dirty="0" err="1" smtClean="0"/>
              <a:t>Потім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родиною жив у </a:t>
            </a:r>
            <a:r>
              <a:rPr lang="ru-RU" dirty="0" err="1" smtClean="0"/>
              <a:t>різних</a:t>
            </a:r>
            <a:r>
              <a:rPr lang="ru-RU" dirty="0" smtClean="0"/>
              <a:t> районах </a:t>
            </a:r>
            <a:r>
              <a:rPr lang="ru-RU" dirty="0" err="1" smtClean="0"/>
              <a:t>України</a:t>
            </a:r>
            <a:r>
              <a:rPr lang="ru-RU" dirty="0" smtClean="0"/>
              <a:t> , в </a:t>
            </a:r>
            <a:r>
              <a:rPr lang="ru-RU" dirty="0" err="1" smtClean="0"/>
              <a:t>степових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скелястих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. Чудна , </a:t>
            </a:r>
            <a:r>
              <a:rPr lang="ru-RU" dirty="0" err="1" smtClean="0"/>
              <a:t>багата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 природа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увійшла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серці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, в </a:t>
            </a:r>
            <a:r>
              <a:rPr lang="ru-RU" dirty="0" err="1" smtClean="0"/>
              <a:t>юності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почав </a:t>
            </a:r>
            <a:r>
              <a:rPr lang="ru-RU" dirty="0" err="1" smtClean="0"/>
              <a:t>малювати</a:t>
            </a:r>
            <a:r>
              <a:rPr lang="ru-RU" dirty="0" smtClean="0"/>
              <a:t>. </a:t>
            </a:r>
            <a:r>
              <a:rPr lang="ru-RU" dirty="0" err="1" smtClean="0"/>
              <a:t>Б-гом</a:t>
            </a:r>
            <a:r>
              <a:rPr lang="ru-RU" dirty="0" smtClean="0"/>
              <a:t> </a:t>
            </a:r>
            <a:r>
              <a:rPr lang="ru-RU" dirty="0" err="1" smtClean="0"/>
              <a:t>даний</a:t>
            </a:r>
            <a:r>
              <a:rPr lang="ru-RU" dirty="0" smtClean="0"/>
              <a:t> талант </a:t>
            </a:r>
            <a:r>
              <a:rPr lang="ru-RU" dirty="0" err="1" smtClean="0"/>
              <a:t>вимагав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Бурлюк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- </a:t>
            </a:r>
            <a:r>
              <a:rPr lang="ru-RU" dirty="0" err="1" smtClean="0"/>
              <a:t>послідовно</a:t>
            </a:r>
            <a:r>
              <a:rPr lang="ru-RU" dirty="0" smtClean="0"/>
              <a:t> в </a:t>
            </a:r>
            <a:r>
              <a:rPr lang="ru-RU" dirty="0" err="1" smtClean="0"/>
              <a:t>Казані</a:t>
            </a:r>
            <a:r>
              <a:rPr lang="ru-RU" dirty="0" smtClean="0"/>
              <a:t> , </a:t>
            </a:r>
            <a:r>
              <a:rPr lang="ru-RU" dirty="0" err="1" smtClean="0"/>
              <a:t>Одесі</a:t>
            </a:r>
            <a:r>
              <a:rPr lang="ru-RU" dirty="0" smtClean="0"/>
              <a:t> 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Мюнхені</a:t>
            </a:r>
            <a:r>
              <a:rPr lang="ru-RU" dirty="0" smtClean="0"/>
              <a:t> та </a:t>
            </a:r>
            <a:r>
              <a:rPr lang="ru-RU" dirty="0" err="1" smtClean="0"/>
              <a:t>Парижі</a:t>
            </a:r>
            <a:r>
              <a:rPr lang="ru-RU" dirty="0" smtClean="0"/>
              <a:t>. Але </a:t>
            </a:r>
            <a:r>
              <a:rPr lang="ru-RU" dirty="0" err="1" smtClean="0"/>
              <a:t>українське</a:t>
            </a:r>
            <a:r>
              <a:rPr lang="ru-RU" dirty="0" smtClean="0"/>
              <a:t> село ,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легенди</a:t>
            </a:r>
            <a:r>
              <a:rPr lang="ru-RU" dirty="0" smtClean="0"/>
              <a:t> </a:t>
            </a:r>
            <a:r>
              <a:rPr lang="ru-RU" dirty="0" err="1" smtClean="0"/>
              <a:t>втілював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живописі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. А </a:t>
            </a:r>
            <a:r>
              <a:rPr lang="ru-RU" dirty="0" err="1" smtClean="0"/>
              <a:t>вже</a:t>
            </a:r>
            <a:r>
              <a:rPr lang="ru-RU" dirty="0" smtClean="0"/>
              <a:t> особливо в </a:t>
            </a:r>
            <a:r>
              <a:rPr lang="ru-RU" dirty="0" err="1" smtClean="0"/>
              <a:t>футуристичний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. Ось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славнозвісний</a:t>
            </a:r>
            <a:r>
              <a:rPr lang="ru-RU" dirty="0" smtClean="0"/>
              <a:t> , </a:t>
            </a:r>
            <a:r>
              <a:rPr lang="ru-RU" dirty="0" err="1" smtClean="0"/>
              <a:t>найяскравішими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бадьорим</a:t>
            </a:r>
            <a:r>
              <a:rPr lang="ru-RU" dirty="0" smtClean="0"/>
              <a:t> духом </a:t>
            </a:r>
            <a:r>
              <a:rPr lang="ru-RU" dirty="0" err="1" smtClean="0"/>
              <a:t>насичений</a:t>
            </a:r>
            <a:r>
              <a:rPr lang="ru-RU" dirty="0" smtClean="0"/>
              <a:t> «</a:t>
            </a:r>
            <a:r>
              <a:rPr lang="ru-RU" dirty="0" err="1" smtClean="0"/>
              <a:t>Козак</a:t>
            </a:r>
            <a:r>
              <a:rPr lang="ru-RU" dirty="0" smtClean="0"/>
              <a:t> Мамай» , </a:t>
            </a:r>
            <a:r>
              <a:rPr lang="ru-RU" dirty="0" err="1" smtClean="0"/>
              <a:t>молодецький</a:t>
            </a:r>
            <a:r>
              <a:rPr lang="ru-RU" dirty="0" smtClean="0"/>
              <a:t> , </a:t>
            </a:r>
            <a:r>
              <a:rPr lang="ru-RU" dirty="0" err="1" smtClean="0"/>
              <a:t>живий</a:t>
            </a:r>
            <a:r>
              <a:rPr lang="ru-RU" dirty="0" smtClean="0"/>
              <a:t> , </a:t>
            </a:r>
            <a:r>
              <a:rPr lang="ru-RU" dirty="0" err="1" smtClean="0"/>
              <a:t>оптимістичний</a:t>
            </a:r>
            <a:r>
              <a:rPr lang="ru-RU" dirty="0" smtClean="0"/>
              <a:t> , </a:t>
            </a:r>
            <a:r>
              <a:rPr lang="ru-RU" dirty="0" err="1" smtClean="0"/>
              <a:t>безжурний</a:t>
            </a:r>
            <a:r>
              <a:rPr lang="ru-RU" dirty="0" smtClean="0"/>
              <a:t> !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монтажу , коли про монтаж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не </a:t>
            </a:r>
            <a:r>
              <a:rPr lang="ru-RU" dirty="0" err="1" smtClean="0"/>
              <a:t>чув</a:t>
            </a:r>
            <a:r>
              <a:rPr lang="ru-RU" dirty="0" smtClean="0"/>
              <a:t> . І </a:t>
            </a:r>
            <a:r>
              <a:rPr lang="ru-RU" dirty="0" err="1" smtClean="0"/>
              <a:t>особлива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накладення</a:t>
            </a:r>
            <a:r>
              <a:rPr lang="ru-RU" dirty="0" smtClean="0"/>
              <a:t> </a:t>
            </a:r>
            <a:r>
              <a:rPr lang="ru-RU" dirty="0" err="1" smtClean="0"/>
              <a:t>опуклого</a:t>
            </a:r>
            <a:r>
              <a:rPr lang="ru-RU" dirty="0" smtClean="0"/>
              <a:t> </a:t>
            </a:r>
            <a:r>
              <a:rPr lang="ru-RU" dirty="0" err="1" smtClean="0"/>
              <a:t>барвистого</a:t>
            </a:r>
            <a:r>
              <a:rPr lang="ru-RU" dirty="0" smtClean="0"/>
              <a:t> шару ( на </a:t>
            </a:r>
            <a:r>
              <a:rPr lang="ru-RU" dirty="0" err="1" smtClean="0"/>
              <a:t>мішковину</a:t>
            </a:r>
            <a:r>
              <a:rPr lang="ru-RU" dirty="0" smtClean="0"/>
              <a:t> ) -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скульпокартін</a:t>
            </a:r>
            <a:r>
              <a:rPr lang="ru-RU" dirty="0" smtClean="0"/>
              <a:t> </a:t>
            </a:r>
            <a:r>
              <a:rPr lang="ru-RU" dirty="0" err="1" smtClean="0"/>
              <a:t>Архипенко</a:t>
            </a:r>
            <a:r>
              <a:rPr lang="ru-RU" dirty="0" smtClean="0"/>
              <a:t> 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низка </a:t>
            </a:r>
            <a:r>
              <a:rPr lang="ru-RU" dirty="0" err="1" smtClean="0"/>
              <a:t>написаних</a:t>
            </a:r>
            <a:r>
              <a:rPr lang="ru-RU" dirty="0" smtClean="0"/>
              <a:t> у </a:t>
            </a:r>
            <a:r>
              <a:rPr lang="ru-RU" dirty="0" err="1" smtClean="0"/>
              <a:t>різні</a:t>
            </a:r>
            <a:r>
              <a:rPr lang="ru-RU" dirty="0" smtClean="0"/>
              <a:t> роки картин </a:t>
            </a:r>
            <a:r>
              <a:rPr lang="ru-RU" dirty="0" err="1" smtClean="0"/>
              <a:t>українського</a:t>
            </a:r>
            <a:r>
              <a:rPr lang="ru-RU" dirty="0" smtClean="0"/>
              <a:t> села , як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образна - «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зелений</a:t>
            </a:r>
            <a:r>
              <a:rPr lang="ru-RU" dirty="0" smtClean="0"/>
              <a:t> </a:t>
            </a:r>
            <a:r>
              <a:rPr lang="ru-RU" dirty="0" err="1" smtClean="0"/>
              <a:t>кінь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поетичними</a:t>
            </a:r>
            <a:r>
              <a:rPr lang="ru-RU" dirty="0" smtClean="0"/>
              <a:t> хатами , колоритною </a:t>
            </a:r>
            <a:r>
              <a:rPr lang="ru-RU" dirty="0" err="1" smtClean="0"/>
              <a:t>гнучкою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відрами</a:t>
            </a:r>
            <a:r>
              <a:rPr lang="ru-RU" dirty="0" smtClean="0"/>
              <a:t> на </a:t>
            </a:r>
            <a:r>
              <a:rPr lang="ru-RU" dirty="0" err="1" smtClean="0"/>
              <a:t>коромислі</a:t>
            </a:r>
            <a:r>
              <a:rPr lang="ru-RU" dirty="0" smtClean="0"/>
              <a:t> .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жанрових</a:t>
            </a:r>
            <a:r>
              <a:rPr lang="ru-RU" dirty="0" smtClean="0"/>
              <a:t> картин. Часто не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жінок</a:t>
            </a:r>
            <a:r>
              <a:rPr lang="ru-RU" dirty="0" smtClean="0"/>
              <a:t> - лики </a:t>
            </a:r>
            <a:r>
              <a:rPr lang="ru-RU" dirty="0" err="1" smtClean="0"/>
              <a:t>іконописні</a:t>
            </a:r>
            <a:r>
              <a:rPr lang="ru-RU" dirty="0" smtClean="0"/>
              <a:t> 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, </a:t>
            </a:r>
            <a:r>
              <a:rPr lang="ru-RU" dirty="0" err="1" smtClean="0"/>
              <a:t>відлучений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, по </a:t>
            </a:r>
            <a:r>
              <a:rPr lang="ru-RU" dirty="0" err="1" smtClean="0"/>
              <a:t>пам'яті</a:t>
            </a:r>
            <a:r>
              <a:rPr lang="ru-RU" dirty="0" smtClean="0"/>
              <a:t> писав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рідні</a:t>
            </a:r>
            <a:r>
              <a:rPr lang="ru-RU" dirty="0" smtClean="0"/>
              <a:t> села 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на </a:t>
            </a:r>
            <a:r>
              <a:rPr lang="ru-RU" dirty="0" err="1" smtClean="0"/>
              <a:t>виставці</a:t>
            </a:r>
            <a:r>
              <a:rPr lang="ru-RU" dirty="0" smtClean="0"/>
              <a:t> , як , 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талановита</a:t>
            </a:r>
            <a:r>
              <a:rPr lang="ru-RU" dirty="0" smtClean="0"/>
              <a:t> «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червоним</a:t>
            </a:r>
            <a:r>
              <a:rPr lang="ru-RU" dirty="0" smtClean="0"/>
              <a:t> конем» 1950 року. І, </a:t>
            </a:r>
            <a:r>
              <a:rPr lang="ru-RU" dirty="0" err="1" smtClean="0"/>
              <a:t>звичайно</a:t>
            </a:r>
            <a:r>
              <a:rPr lang="ru-RU" dirty="0" smtClean="0"/>
              <a:t> , </a:t>
            </a:r>
            <a:r>
              <a:rPr lang="ru-RU" dirty="0" err="1" smtClean="0"/>
              <a:t>частіше</a:t>
            </a:r>
            <a:r>
              <a:rPr lang="ru-RU" dirty="0" smtClean="0"/>
              <a:t> за </a:t>
            </a:r>
            <a:r>
              <a:rPr lang="ru-RU" dirty="0" err="1" smtClean="0"/>
              <a:t>інших</a:t>
            </a:r>
            <a:r>
              <a:rPr lang="ru-RU" dirty="0" smtClean="0"/>
              <a:t> писав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улюблену</a:t>
            </a:r>
            <a:r>
              <a:rPr lang="ru-RU" dirty="0" smtClean="0"/>
              <a:t> Марусю - дружину , </a:t>
            </a:r>
            <a:r>
              <a:rPr lang="ru-RU" dirty="0" err="1" smtClean="0"/>
              <a:t>єдину</a:t>
            </a:r>
            <a:r>
              <a:rPr lang="ru-RU" dirty="0" smtClean="0"/>
              <a:t> </a:t>
            </a:r>
            <a:r>
              <a:rPr lang="ru-RU" dirty="0" err="1" smtClean="0"/>
              <a:t>жінку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того самого дня , коли </a:t>
            </a:r>
            <a:r>
              <a:rPr lang="ru-RU" dirty="0" err="1" smtClean="0"/>
              <a:t>з</a:t>
            </a:r>
            <a:r>
              <a:rPr lang="ru-RU" dirty="0" smtClean="0"/>
              <a:t> нею </a:t>
            </a:r>
            <a:r>
              <a:rPr lang="ru-RU" dirty="0" err="1" smtClean="0"/>
              <a:t>познайомився</a:t>
            </a:r>
            <a:r>
              <a:rPr lang="ru-RU" dirty="0" smtClean="0"/>
              <a:t> . Для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чудові</a:t>
            </a:r>
            <a:r>
              <a:rPr lang="ru-RU" dirty="0" smtClean="0"/>
              <a:t> </a:t>
            </a:r>
            <a:r>
              <a:rPr lang="ru-RU" dirty="0" err="1" smtClean="0"/>
              <a:t>поетичні</a:t>
            </a:r>
            <a:r>
              <a:rPr lang="ru-RU" dirty="0" smtClean="0"/>
              <a:t> рядки: «Я </a:t>
            </a:r>
            <a:r>
              <a:rPr lang="ru-RU" dirty="0" err="1" smtClean="0"/>
              <a:t>п'ю</a:t>
            </a:r>
            <a:r>
              <a:rPr lang="ru-RU" dirty="0" smtClean="0"/>
              <a:t> </a:t>
            </a:r>
            <a:r>
              <a:rPr lang="ru-RU" dirty="0" err="1" smtClean="0"/>
              <a:t>твого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 </a:t>
            </a:r>
            <a:r>
              <a:rPr lang="ru-RU" dirty="0" err="1" smtClean="0"/>
              <a:t>златие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 ...»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cs540108.vk.me/c540105/v540105191/2a61d/dmf_RKN6r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884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928670"/>
            <a:ext cx="8929782" cy="38251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 smtClean="0"/>
              <a:t>Плямиста військова форма ( патент 1939 року, вона ж </a:t>
            </a:r>
            <a:r>
              <a:rPr lang="uk-UA" sz="1400" dirty="0" smtClean="0"/>
              <a:t> </a:t>
            </a:r>
            <a:r>
              <a:rPr lang="uk-UA" sz="1400" dirty="0" smtClean="0"/>
              <a:t>- динамічний камуфляж » , вона ж - хамелеон - метод) була не єдиним винаходом Володимира </a:t>
            </a:r>
            <a:r>
              <a:rPr lang="uk-UA" sz="1400" dirty="0" err="1" smtClean="0"/>
              <a:t>Баранова-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. Цей різноманітно талановита людина придумав і </a:t>
            </a:r>
            <a:r>
              <a:rPr lang="uk-UA" sz="1400" dirty="0" err="1" smtClean="0"/>
              <a:t>кольоромузичне</a:t>
            </a:r>
            <a:r>
              <a:rPr lang="uk-UA" sz="1400" dirty="0" smtClean="0"/>
              <a:t> піаніно - інструмент, що дозволяє об'єднувати звук і зображення в дусі ідей О.Скрябіна про синтез музики і кольору , званий також </a:t>
            </a:r>
            <a:r>
              <a:rPr lang="uk-UA" sz="1400" dirty="0" err="1" smtClean="0"/>
              <a:t>оптографіческім</a:t>
            </a:r>
            <a:r>
              <a:rPr lang="uk-UA" sz="1400" dirty="0" smtClean="0"/>
              <a:t> піаніно. Він же винайшов і прилад для вимірювання чистоти дорогоцінного каміння - </a:t>
            </a:r>
            <a:r>
              <a:rPr lang="uk-UA" sz="1400" dirty="0" err="1" smtClean="0"/>
              <a:t>хромофотометр</a:t>
            </a:r>
            <a:r>
              <a:rPr lang="uk-UA" sz="1400" dirty="0" smtClean="0"/>
              <a:t> . І тут же - машину для виготовлення та розливу газованих напоїв ( за цей винахід навіть </a:t>
            </a:r>
            <a:r>
              <a:rPr lang="uk-UA" sz="1400" dirty="0" err="1" smtClean="0"/>
              <a:t>послідувало</a:t>
            </a:r>
            <a:r>
              <a:rPr lang="uk-UA" sz="1400" dirty="0" smtClean="0"/>
              <a:t> винагороду ) . А був Володимир </a:t>
            </a:r>
            <a:r>
              <a:rPr lang="uk-UA" sz="1400" dirty="0" err="1" smtClean="0"/>
              <a:t>Баранов-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(1887-194 ?) Чудовим художником , картини якого знаходяться в найбільших музеях світу. Проте , в Росії його ім'я не дуже відоме , біографія вивчена недостатньо. Навіть точної дати смерті немає , за різними джерелами - 1942 або 1944 рік. Зате відомо місце загибелі - німецький концтабір </a:t>
            </a:r>
            <a:r>
              <a:rPr lang="uk-UA" sz="1400" dirty="0" err="1" smtClean="0"/>
              <a:t>Освенцим</a:t>
            </a:r>
            <a:r>
              <a:rPr lang="uk-UA" sz="1400" dirty="0" smtClean="0"/>
              <a:t> ( або </a:t>
            </a:r>
            <a:r>
              <a:rPr lang="uk-UA" sz="1400" dirty="0" err="1" smtClean="0"/>
              <a:t>Аушвіц</a:t>
            </a:r>
            <a:r>
              <a:rPr lang="uk-UA" sz="1400" dirty="0" smtClean="0"/>
              <a:t> , як його ще називають) ... Справжнє прізвище цієї людини була просто Баранов , зате справжнє ім'я - Шулим Вольф </a:t>
            </a:r>
            <a:r>
              <a:rPr lang="uk-UA" sz="1400" dirty="0" err="1" smtClean="0"/>
              <a:t>Лейб</a:t>
            </a:r>
            <a:r>
              <a:rPr lang="uk-UA" sz="1400" dirty="0" smtClean="0"/>
              <a:t> . І з наступним написанням прізвища немає повної ясності : значиться і </a:t>
            </a:r>
            <a:r>
              <a:rPr lang="uk-UA" sz="1400" dirty="0" err="1" smtClean="0"/>
              <a:t>Баранов-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, і </a:t>
            </a:r>
            <a:r>
              <a:rPr lang="uk-UA" sz="1400" dirty="0" err="1" smtClean="0"/>
              <a:t>Баранов-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. Народився цей чудово обдарована людина у селі Велика </a:t>
            </a:r>
            <a:r>
              <a:rPr lang="uk-UA" sz="1400" dirty="0" err="1" smtClean="0"/>
              <a:t>Лепатіха</a:t>
            </a:r>
            <a:r>
              <a:rPr lang="uk-UA" sz="1400" dirty="0" smtClean="0"/>
              <a:t> Таврійської губернії (зараз Україна ) , почав вчитися живопису пізно , спочатку в Одесі , потім у </a:t>
            </a:r>
            <a:r>
              <a:rPr lang="uk-UA" sz="1400" dirty="0" err="1" smtClean="0"/>
              <a:t>Санкт</a:t>
            </a:r>
            <a:r>
              <a:rPr lang="uk-UA" sz="1400" dirty="0" smtClean="0"/>
              <a:t> </a:t>
            </a:r>
            <a:r>
              <a:rPr lang="uk-UA" sz="1400" dirty="0" err="1" smtClean="0"/>
              <a:t>-Петербурзької</a:t>
            </a:r>
            <a:r>
              <a:rPr lang="uk-UA" sz="1400" dirty="0" smtClean="0"/>
              <a:t> Академії мистецтв ( але відрахований за невідвідування занять відразу після першого курсу ) . Як багато художників цієї страшної переломної епохи , </a:t>
            </a:r>
            <a:r>
              <a:rPr lang="uk-UA" sz="1400" dirty="0" err="1" smtClean="0"/>
              <a:t>Баранов-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поневірявся по світу , ділячи своє життя між Росією , Норвегією , Парижем. Він і числиться у всіх енциклопедіях як </a:t>
            </a:r>
            <a:r>
              <a:rPr lang="uk-UA" sz="1400" dirty="0" err="1" smtClean="0"/>
              <a:t>французько-</a:t>
            </a:r>
            <a:r>
              <a:rPr lang="uk-UA" sz="1400" dirty="0" smtClean="0"/>
              <a:t> російський художник . Перший раз він поїхав до Парижа в 1910 році , жив на </a:t>
            </a:r>
            <a:r>
              <a:rPr lang="uk-UA" sz="1400" dirty="0" err="1" smtClean="0"/>
              <a:t>Монмартрі</a:t>
            </a:r>
            <a:r>
              <a:rPr lang="uk-UA" sz="1400" dirty="0" smtClean="0"/>
              <a:t> , в знаменитому паризькому будинку художників « </a:t>
            </a:r>
            <a:r>
              <a:rPr lang="uk-UA" sz="1400" dirty="0" err="1" smtClean="0"/>
              <a:t>Ульє</a:t>
            </a:r>
            <a:r>
              <a:rPr lang="uk-UA" sz="1400" dirty="0" smtClean="0"/>
              <a:t> » , дружив з </a:t>
            </a:r>
            <a:r>
              <a:rPr lang="uk-UA" sz="1400" dirty="0" err="1" smtClean="0"/>
              <a:t>Шагалом</a:t>
            </a:r>
            <a:r>
              <a:rPr lang="uk-UA" sz="1400" dirty="0" smtClean="0"/>
              <a:t> , </a:t>
            </a:r>
            <a:r>
              <a:rPr lang="uk-UA" sz="1400" dirty="0" err="1" smtClean="0"/>
              <a:t>Штеренберг</a:t>
            </a:r>
            <a:r>
              <a:rPr lang="uk-UA" sz="1400" dirty="0" smtClean="0"/>
              <a:t> , Архипенко , </a:t>
            </a:r>
            <a:r>
              <a:rPr lang="uk-UA" sz="1400" dirty="0" err="1" smtClean="0"/>
              <a:t>Модільяні</a:t>
            </a:r>
            <a:r>
              <a:rPr lang="uk-UA" sz="1400" dirty="0" smtClean="0"/>
              <a:t>. </a:t>
            </a:r>
          </a:p>
        </p:txBody>
      </p:sp>
      <p:pic>
        <p:nvPicPr>
          <p:cNvPr id="24580" name="Picture 4" descr="http://shkolazhizni.ru/img/content/i48/48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929198"/>
            <a:ext cx="1214463" cy="1781213"/>
          </a:xfrm>
          <a:prstGeom prst="rect">
            <a:avLst/>
          </a:prstGeom>
          <a:noFill/>
        </p:spPr>
      </p:pic>
      <p:pic>
        <p:nvPicPr>
          <p:cNvPr id="24582" name="Picture 6" descr="http://shkolazhizni.ru/img/content/i48/487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953000"/>
            <a:ext cx="1371600" cy="1905000"/>
          </a:xfrm>
          <a:prstGeom prst="rect">
            <a:avLst/>
          </a:prstGeom>
          <a:noFill/>
        </p:spPr>
      </p:pic>
      <p:pic>
        <p:nvPicPr>
          <p:cNvPr id="24584" name="Picture 8" descr="http://shkolazhizni.ru/img/content/i48/487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929198"/>
            <a:ext cx="2133600" cy="1600200"/>
          </a:xfrm>
          <a:prstGeom prst="rect">
            <a:avLst/>
          </a:prstGeom>
          <a:noFill/>
        </p:spPr>
      </p:pic>
      <p:pic>
        <p:nvPicPr>
          <p:cNvPr id="24586" name="Picture 10" descr="http://shkolazhizni.ru/img/content/i48/487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929198"/>
            <a:ext cx="2228850" cy="1790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cs540108.vk.me/c540105/v540105191/225af/w5OjBLNcI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283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8143932" cy="6340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 smtClean="0"/>
              <a:t>Там він і вибрав собі творчий псевдонім - Даніель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. Про це псевдонімі теж йдуть суперечки: чи стався він від коня </a:t>
            </a:r>
            <a:r>
              <a:rPr lang="uk-UA" sz="1400" dirty="0" err="1" smtClean="0"/>
              <a:t>Россінанта</a:t>
            </a:r>
            <a:r>
              <a:rPr lang="uk-UA" sz="1400" dirty="0" smtClean="0"/>
              <a:t> (як символу руху вперед) , чи то все ж в пам'ять про батьківщину. Гійом </a:t>
            </a:r>
            <a:r>
              <a:rPr lang="uk-UA" sz="1400" dirty="0" err="1" smtClean="0"/>
              <a:t>лінер</a:t>
            </a:r>
            <a:r>
              <a:rPr lang="uk-UA" sz="1400" dirty="0" smtClean="0"/>
              <a:t> називав його французьким футуристом . Зустрічався </a:t>
            </a:r>
            <a:r>
              <a:rPr lang="uk-UA" sz="1400" dirty="0" err="1" smtClean="0"/>
              <a:t>Баранов-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і з іншими представниками російського авангарду : </a:t>
            </a:r>
            <a:r>
              <a:rPr lang="uk-UA" sz="1400" dirty="0" err="1" smtClean="0"/>
              <a:t>Гончарової</a:t>
            </a:r>
            <a:r>
              <a:rPr lang="uk-UA" sz="1400" dirty="0" smtClean="0"/>
              <a:t> , </a:t>
            </a:r>
            <a:r>
              <a:rPr lang="uk-UA" sz="1400" dirty="0" err="1" smtClean="0"/>
              <a:t>Бурлюком</a:t>
            </a:r>
            <a:r>
              <a:rPr lang="uk-UA" sz="1400" dirty="0" smtClean="0"/>
              <a:t> , Ларіоновим . На все життя зберіг міцну дружбу з подружжям </a:t>
            </a:r>
            <a:r>
              <a:rPr lang="uk-UA" sz="1400" dirty="0" err="1" smtClean="0"/>
              <a:t>Делоне</a:t>
            </a:r>
            <a:r>
              <a:rPr lang="uk-UA" sz="1400" dirty="0" smtClean="0"/>
              <a:t>. У 1915 році художник зробив велику поїздку по Скандинавії. Там він захопився ідеями математика </a:t>
            </a:r>
            <a:r>
              <a:rPr lang="uk-UA" sz="1400" dirty="0" err="1" smtClean="0"/>
              <a:t>Мебіуса</a:t>
            </a:r>
            <a:r>
              <a:rPr lang="uk-UA" sz="1400" dirty="0" smtClean="0"/>
              <a:t> , намагаючись втілити принцип « стрічки </a:t>
            </a:r>
            <a:r>
              <a:rPr lang="uk-UA" sz="1400" dirty="0" err="1" smtClean="0"/>
              <a:t>Мебіуса</a:t>
            </a:r>
            <a:r>
              <a:rPr lang="uk-UA" sz="1400" dirty="0" smtClean="0"/>
              <a:t> » в живописі. У Норвегії він вже залишає собі і подвійне прізвище . Захоплений ідеями революції , </a:t>
            </a:r>
            <a:r>
              <a:rPr lang="uk-UA" sz="1400" dirty="0" err="1" smtClean="0"/>
              <a:t>Баранов-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повертається до Росії в 1917 році. Став професором </a:t>
            </a:r>
            <a:r>
              <a:rPr lang="uk-UA" sz="1400" dirty="0" err="1" smtClean="0"/>
              <a:t>Вхутемаса</a:t>
            </a:r>
            <a:r>
              <a:rPr lang="uk-UA" sz="1400" dirty="0" smtClean="0"/>
              <a:t> , працював у Великому театрі і у Мейєрхольда . Він навіть оформляв Петроград до першої жовтневої річниці , писав революційні панно. Давав також багато концертів з </a:t>
            </a:r>
            <a:r>
              <a:rPr lang="uk-UA" sz="1400" dirty="0" err="1" smtClean="0"/>
              <a:t>оптографіческім</a:t>
            </a:r>
            <a:r>
              <a:rPr lang="uk-UA" sz="1400" dirty="0" smtClean="0"/>
              <a:t> піаніно, яке сам сконструював . Кожна клавіша клавіру відповідала не тільки певному звуку , але і кольором (що проходить через оптичні фільтри світло проектувався на екран). Інструмент був зруйнований , але згодом відновлений старшим сином , і зараз зберігається в Паризькому Національному музеї сучасного мистецтва. На цей інструмент існує відразу два патенти : і в Росії , і у Франції. У 1922 році </a:t>
            </a:r>
            <a:r>
              <a:rPr lang="uk-UA" sz="1400" dirty="0" err="1" smtClean="0"/>
              <a:t>Баранов-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, разом з родиною , знову опинився в Парижі , де вже постійно жив до моменту свого арешту й ув'язнення в концтабір. Працював , був одним з творців рухомій скульптури ( </a:t>
            </a:r>
            <a:r>
              <a:rPr lang="uk-UA" sz="1400" dirty="0" err="1" smtClean="0"/>
              <a:t>мобілів</a:t>
            </a:r>
            <a:r>
              <a:rPr lang="uk-UA" sz="1400" dirty="0" smtClean="0"/>
              <a:t> ) , перебивався і випадковими заробітками , не пов'язаними з образотворчим мистецтвом. Інформації про останні місяці , вже після того , як його забрали в гестапо , немає. Відомий тільки табір , де й загинув художник і винахідник Володимир Давидович </a:t>
            </a:r>
            <a:r>
              <a:rPr lang="uk-UA" sz="1400" dirty="0" err="1" smtClean="0"/>
              <a:t>Баранов-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. Правда , і тут можливі різночитання : у книзі «Художники російської еміграції » відомого мистецтвознавця А.Толстого Володимир </a:t>
            </a:r>
            <a:r>
              <a:rPr lang="uk-UA" sz="1400" dirty="0" err="1" smtClean="0"/>
              <a:t>Баранов-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значиться як учасник французького Опору , а місцем загибелі називається концтабір в </a:t>
            </a:r>
            <a:r>
              <a:rPr lang="uk-UA" sz="1400" dirty="0" err="1" smtClean="0"/>
              <a:t>Комп'єні</a:t>
            </a:r>
            <a:r>
              <a:rPr lang="uk-UA" sz="1400" dirty="0" smtClean="0"/>
              <a:t> , Франція . Принципи художнього авангарду початку XX століття , які багатьом здаються висмоктаними з пальця , насправді можуть бути глибоким проникненням художника в суть речей. Як бачимо , всі його винаходи мають практичне застосування по цю пору. А може бути , це просто властивість певного бачення світу . І творити можна не тільки на полотні ..... А найголовніше , що ім'я Володимира </a:t>
            </a:r>
            <a:r>
              <a:rPr lang="uk-UA" sz="1400" dirty="0" err="1" smtClean="0"/>
              <a:t>Баранова-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Россіне</a:t>
            </a:r>
            <a:r>
              <a:rPr lang="uk-UA" sz="1400" dirty="0" smtClean="0"/>
              <a:t> не забуте і в Росії. Відбулося вже кілька персональних виставок художника , в тому числі , і в Російському музеї , і в Третьяковській галереї. А вже з одним з його « творів » - плямистим камуфляжем - стикався кожен з нас. Добре це чи погано , але це найвідоміше «твір » художника , чиї картини на аукціонах зараз б'ють всі рекорди за вартістю.</a:t>
            </a:r>
            <a:endParaRPr lang="ru-RU" sz="1400" dirty="0"/>
          </a:p>
        </p:txBody>
      </p:sp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1283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2013-12-13T16:10:51Z</dcterms:created>
  <dcterms:modified xsi:type="dcterms:W3CDTF">2013-12-19T21:21:49Z</dcterms:modified>
</cp:coreProperties>
</file>