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5" r:id="rId12"/>
    <p:sldId id="266" r:id="rId13"/>
    <p:sldId id="264" r:id="rId14"/>
    <p:sldId id="269" r:id="rId15"/>
    <p:sldId id="268" r:id="rId16"/>
    <p:sldId id="267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11846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/>
              <a:t>Diego Rodríguez de Silva y Velázquez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786058"/>
            <a:ext cx="5715040" cy="857256"/>
          </a:xfrm>
        </p:spPr>
        <p:txBody>
          <a:bodyPr/>
          <a:lstStyle/>
          <a:p>
            <a:pPr algn="ctr"/>
            <a:r>
              <a:rPr lang="de-DE" dirty="0" smtClean="0"/>
              <a:t> (June 6, 1599 – August 6, 1660)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5143512"/>
            <a:ext cx="30796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Daryna</a:t>
            </a:r>
            <a:r>
              <a:rPr lang="en-US" sz="2400" dirty="0" smtClean="0"/>
              <a:t> </a:t>
            </a:r>
            <a:r>
              <a:rPr lang="en-US" sz="2400" dirty="0" err="1" smtClean="0"/>
              <a:t>Moroz</a:t>
            </a:r>
            <a:endParaRPr lang="en-US" sz="2400" dirty="0" smtClean="0"/>
          </a:p>
          <a:p>
            <a:r>
              <a:rPr lang="en-US" sz="2400" dirty="0" smtClean="0"/>
              <a:t>Form 10-A</a:t>
            </a:r>
          </a:p>
          <a:p>
            <a:r>
              <a:rPr lang="en-US" sz="2400" dirty="0" err="1" smtClean="0"/>
              <a:t>Hrebinka</a:t>
            </a:r>
            <a:r>
              <a:rPr lang="en-US" sz="2400" dirty="0" smtClean="0"/>
              <a:t> gymnasium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3786214" cy="45005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Title:</a:t>
            </a:r>
            <a:r>
              <a:rPr lang="en-US" i="1" dirty="0" smtClean="0"/>
              <a:t> View of the Garden of the Villa Medici;</a:t>
            </a:r>
            <a:endParaRPr lang="en-US" dirty="0" smtClean="0"/>
          </a:p>
          <a:p>
            <a:r>
              <a:rPr lang="en-US" dirty="0" smtClean="0"/>
              <a:t>Date: 1630;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48.5 × 43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err="1" smtClean="0"/>
              <a:t>Museo</a:t>
            </a:r>
            <a:r>
              <a:rPr lang="de-DE" dirty="0" smtClean="0"/>
              <a:t> del Prado, Madrid.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1506" name="Picture 2" descr="File:Jardines de la Villa Médicis, dos hombres a la entrada de la gruta, by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291957" cy="502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498080" cy="4868874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Second trip to Italy </a:t>
            </a:r>
            <a:br>
              <a:rPr lang="en-US" sz="6600" dirty="0" smtClean="0"/>
            </a:br>
            <a:r>
              <a:rPr lang="en-US" sz="6600" dirty="0" smtClean="0"/>
              <a:t>(1649–51)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3571900" cy="44291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Title:</a:t>
            </a:r>
            <a:r>
              <a:rPr lang="nl-NL" i="1" dirty="0" smtClean="0"/>
              <a:t> Portrait of Juan de Pareja;</a:t>
            </a:r>
            <a:endParaRPr lang="en-US" dirty="0" smtClean="0"/>
          </a:p>
          <a:p>
            <a:r>
              <a:rPr lang="en-US" dirty="0" smtClean="0"/>
              <a:t>Date:</a:t>
            </a:r>
            <a:r>
              <a:rPr lang="ru-RU" dirty="0" smtClean="0"/>
              <a:t> 1649–1650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81.3 × 69.9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Metropolitan Museum of Art, New York.</a:t>
            </a:r>
            <a:r>
              <a:rPr lang="de-DE" dirty="0" smtClean="0"/>
              <a:t/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3554" name="Picture 2" descr="File:Retrato de Juan Pareja, by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51848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3707896" cy="46958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Title:</a:t>
            </a:r>
            <a:r>
              <a:rPr lang="de-DE" i="1" dirty="0" smtClean="0"/>
              <a:t> Portrait </a:t>
            </a:r>
            <a:r>
              <a:rPr lang="de-DE" i="1" dirty="0" err="1" smtClean="0"/>
              <a:t>of</a:t>
            </a:r>
            <a:r>
              <a:rPr lang="de-DE" i="1" dirty="0" smtClean="0"/>
              <a:t> Innocent X;</a:t>
            </a:r>
            <a:endParaRPr lang="en-US" dirty="0" smtClean="0"/>
          </a:p>
          <a:p>
            <a:r>
              <a:rPr lang="en-US" dirty="0" smtClean="0"/>
              <a:t>Date:</a:t>
            </a:r>
            <a:r>
              <a:rPr lang="ru-RU" dirty="0" smtClean="0"/>
              <a:t> 1650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140 × 120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err="1" smtClean="0"/>
              <a:t>Doria</a:t>
            </a:r>
            <a:r>
              <a:rPr lang="de-DE" dirty="0" smtClean="0"/>
              <a:t> </a:t>
            </a:r>
            <a:r>
              <a:rPr lang="de-DE" dirty="0" err="1" smtClean="0"/>
              <a:t>Pamphilj</a:t>
            </a:r>
            <a:r>
              <a:rPr lang="de-DE" dirty="0" smtClean="0"/>
              <a:t> Gallery, </a:t>
            </a:r>
            <a:r>
              <a:rPr lang="de-DE" dirty="0" err="1" smtClean="0"/>
              <a:t>Rome</a:t>
            </a:r>
            <a:r>
              <a:rPr lang="de-DE" dirty="0" smtClean="0"/>
              <a:t>.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2530" name="Picture 2" descr="File:Retrato del Papa Inocencio X. Roma, by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427626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3136392" cy="44100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Title:</a:t>
            </a:r>
            <a:r>
              <a:rPr lang="de-DE" i="1" dirty="0" smtClean="0"/>
              <a:t> Innocent X;</a:t>
            </a:r>
            <a:endParaRPr lang="en-US" dirty="0" smtClean="0"/>
          </a:p>
          <a:p>
            <a:r>
              <a:rPr lang="en-US" dirty="0" smtClean="0"/>
              <a:t>Date:</a:t>
            </a:r>
            <a:r>
              <a:rPr lang="ru-RU" dirty="0" smtClean="0"/>
              <a:t> 1650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82 × 71.5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err="1" smtClean="0"/>
              <a:t>Apsley</a:t>
            </a:r>
            <a:r>
              <a:rPr lang="de-DE" dirty="0" smtClean="0"/>
              <a:t> House, London.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5602" name="Picture 2" descr="File:Retrato del Papa Inocencio X. Roma (copy 2), after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14356"/>
            <a:ext cx="467745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2922078" cy="43386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Title:</a:t>
            </a:r>
            <a:r>
              <a:rPr lang="es-ES" i="1" dirty="0" smtClean="0"/>
              <a:t> El llamado barbero del Papa;</a:t>
            </a:r>
            <a:endParaRPr lang="en-US" dirty="0" smtClean="0"/>
          </a:p>
          <a:p>
            <a:r>
              <a:rPr lang="en-US" dirty="0" smtClean="0"/>
              <a:t>Date:</a:t>
            </a:r>
            <a:r>
              <a:rPr lang="ru-RU" dirty="0" smtClean="0"/>
              <a:t> 1650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50.5 × 47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err="1" smtClean="0"/>
              <a:t>Museo</a:t>
            </a:r>
            <a:r>
              <a:rPr lang="de-DE" dirty="0" smtClean="0"/>
              <a:t> del Prado, Madrid. 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6628" name="Picture 4" descr="File:El barbero del Papa Vela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5072066" cy="548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3779334" cy="4800600"/>
          </a:xfrm>
        </p:spPr>
        <p:txBody>
          <a:bodyPr/>
          <a:lstStyle/>
          <a:p>
            <a:r>
              <a:rPr lang="en-US" dirty="0" smtClean="0"/>
              <a:t>Title:</a:t>
            </a:r>
            <a:r>
              <a:rPr lang="de-DE" i="1" dirty="0" smtClean="0"/>
              <a:t> Camillo </a:t>
            </a:r>
            <a:r>
              <a:rPr lang="de-DE" i="1" dirty="0" err="1" smtClean="0"/>
              <a:t>Massimi</a:t>
            </a:r>
            <a:r>
              <a:rPr lang="de-DE" i="1" dirty="0" smtClean="0"/>
              <a:t>;</a:t>
            </a:r>
            <a:endParaRPr lang="en-US" dirty="0" smtClean="0"/>
          </a:p>
          <a:p>
            <a:r>
              <a:rPr lang="en-US" dirty="0" smtClean="0"/>
              <a:t>Date:</a:t>
            </a:r>
            <a:r>
              <a:rPr lang="ru-RU" dirty="0" smtClean="0"/>
              <a:t> 1650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73.6 × 58.5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smtClean="0"/>
              <a:t>Kingston </a:t>
            </a:r>
            <a:r>
              <a:rPr lang="de-DE" dirty="0" err="1" smtClean="0"/>
              <a:t>Lacy</a:t>
            </a:r>
            <a:r>
              <a:rPr lang="de-DE" dirty="0" smtClean="0"/>
              <a:t>, Dorset .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7650" name="Picture 2" descr="File:Camillo Massimo by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140168" cy="5233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3643338" cy="45720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Title:</a:t>
            </a:r>
            <a:r>
              <a:rPr lang="de-DE" i="1" dirty="0" smtClean="0"/>
              <a:t> </a:t>
            </a:r>
            <a:r>
              <a:rPr lang="de-DE" i="1" dirty="0" err="1" smtClean="0"/>
              <a:t>El</a:t>
            </a:r>
            <a:r>
              <a:rPr lang="de-DE" i="1" dirty="0" smtClean="0"/>
              <a:t> </a:t>
            </a:r>
            <a:r>
              <a:rPr lang="de-DE" i="1" dirty="0" err="1" smtClean="0"/>
              <a:t>cardenal</a:t>
            </a:r>
            <a:r>
              <a:rPr lang="de-DE" i="1" dirty="0" smtClean="0"/>
              <a:t> </a:t>
            </a:r>
            <a:r>
              <a:rPr lang="de-DE" i="1" dirty="0" err="1" smtClean="0"/>
              <a:t>Astalli</a:t>
            </a:r>
            <a:r>
              <a:rPr lang="de-DE" i="1" dirty="0" smtClean="0"/>
              <a:t>;</a:t>
            </a:r>
            <a:endParaRPr lang="en-US" dirty="0" smtClean="0"/>
          </a:p>
          <a:p>
            <a:r>
              <a:rPr lang="en-US" dirty="0" smtClean="0"/>
              <a:t>Date:</a:t>
            </a:r>
            <a:r>
              <a:rPr lang="ru-RU" dirty="0" smtClean="0"/>
              <a:t> 1650–1651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61 × 48.5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Hispanic Society of America, New York.</a:t>
            </a:r>
            <a:r>
              <a:rPr lang="de-DE" dirty="0" smtClean="0"/>
              <a:t/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28674" name="Picture 2" descr="File:Velazquez-Pamphi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30691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011882"/>
          </a:xfrm>
        </p:spPr>
        <p:txBody>
          <a:bodyPr>
            <a:noAutofit/>
          </a:bodyPr>
          <a:lstStyle/>
          <a:p>
            <a:pPr algn="ctr"/>
            <a:r>
              <a:rPr lang="en-US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you for your attention!</a:t>
            </a:r>
            <a:endParaRPr lang="uk-UA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3714776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Diego Velázquez was a Spanish painter who was the leading artist in the court of King Philip IV and one of the most important painters of the Spanish Golden Age.</a:t>
            </a:r>
            <a:endParaRPr lang="en-US" dirty="0"/>
          </a:p>
        </p:txBody>
      </p:sp>
      <p:pic>
        <p:nvPicPr>
          <p:cNvPr id="29698" name="Picture 2" descr="File:Diego Velázquez Autorretrato 45 x 38 cm - Colección Real Academia de Bellas Artes de San Carlos - Museo de Bellas Artes de Vale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463383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3571900" cy="6000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was an individualistic artist of the contemporary Baroque period, important as a portrait artist. </a:t>
            </a:r>
          </a:p>
          <a:p>
            <a:r>
              <a:rPr lang="en-US" dirty="0" smtClean="0"/>
              <a:t>Culminating in the production of his masterpiece Las </a:t>
            </a:r>
            <a:r>
              <a:rPr lang="en-US" dirty="0" err="1" smtClean="0"/>
              <a:t>Meninas</a:t>
            </a:r>
            <a:r>
              <a:rPr lang="en-US" dirty="0" smtClean="0"/>
              <a:t> (1656). This is my favorite work.</a:t>
            </a:r>
          </a:p>
        </p:txBody>
      </p:sp>
      <p:pic>
        <p:nvPicPr>
          <p:cNvPr id="30722" name="Picture 2" descr="Las Meninas (1656), by Vela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53476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4572032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/>
              <a:t>First </a:t>
            </a:r>
            <a:r>
              <a:rPr lang="de-DE" sz="6600" dirty="0" err="1" smtClean="0"/>
              <a:t>trip</a:t>
            </a:r>
            <a:r>
              <a:rPr lang="de-DE" sz="6600" dirty="0" smtClean="0"/>
              <a:t> </a:t>
            </a:r>
            <a:r>
              <a:rPr lang="de-DE" sz="6600" dirty="0" err="1" smtClean="0"/>
              <a:t>to</a:t>
            </a:r>
            <a:r>
              <a:rPr lang="de-DE" sz="6600" dirty="0" smtClean="0"/>
              <a:t> </a:t>
            </a:r>
            <a:r>
              <a:rPr lang="de-DE" sz="6600" dirty="0" err="1" smtClean="0"/>
              <a:t>Italy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(1629–30)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3714776" cy="4800600"/>
          </a:xfrm>
        </p:spPr>
        <p:txBody>
          <a:bodyPr/>
          <a:lstStyle/>
          <a:p>
            <a:r>
              <a:rPr lang="en-US" dirty="0" smtClean="0"/>
              <a:t>Title: </a:t>
            </a:r>
            <a:r>
              <a:rPr lang="de-DE" i="1" dirty="0" smtClean="0"/>
              <a:t>Portrait </a:t>
            </a:r>
            <a:r>
              <a:rPr lang="de-DE" i="1" dirty="0" err="1" smtClean="0"/>
              <a:t>of</a:t>
            </a:r>
            <a:r>
              <a:rPr lang="de-DE" i="1" dirty="0" smtClean="0"/>
              <a:t> Maria Anna</a:t>
            </a:r>
            <a:r>
              <a:rPr lang="de-DE" dirty="0" smtClean="0"/>
              <a:t>;</a:t>
            </a:r>
            <a:endParaRPr lang="en-US" dirty="0" smtClean="0"/>
          </a:p>
          <a:p>
            <a:r>
              <a:rPr lang="en-US" dirty="0" smtClean="0"/>
              <a:t>Date: 1630;</a:t>
            </a:r>
          </a:p>
          <a:p>
            <a:r>
              <a:rPr lang="en-US" dirty="0" smtClean="0"/>
              <a:t>Dimensions (cm): </a:t>
            </a:r>
            <a:r>
              <a:rPr lang="ru-RU" dirty="0" smtClean="0"/>
              <a:t>59.5 × 45.5</a:t>
            </a:r>
            <a:endParaRPr lang="en-US" dirty="0" smtClean="0"/>
          </a:p>
          <a:p>
            <a:r>
              <a:rPr lang="en-US" dirty="0" smtClean="0"/>
              <a:t>Collection: </a:t>
            </a:r>
            <a:r>
              <a:rPr lang="de-DE" dirty="0" err="1" smtClean="0"/>
              <a:t>Museo</a:t>
            </a:r>
            <a:r>
              <a:rPr lang="de-DE" dirty="0" smtClean="0"/>
              <a:t> del Prado, Madrid.</a:t>
            </a:r>
            <a:endParaRPr lang="en-US" dirty="0" smtClean="0"/>
          </a:p>
        </p:txBody>
      </p:sp>
      <p:pic>
        <p:nvPicPr>
          <p:cNvPr id="3074" name="Picture 2" descr="File:Retrato de la infanta doña María, reina de Hungría, by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2195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498080" cy="24288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Title:</a:t>
            </a:r>
            <a:r>
              <a:rPr lang="es-ES" i="1" dirty="0" smtClean="0"/>
              <a:t>Joseph's Tunic;</a:t>
            </a:r>
          </a:p>
          <a:p>
            <a:r>
              <a:rPr lang="en-US" dirty="0" smtClean="0"/>
              <a:t>Date: </a:t>
            </a:r>
            <a:r>
              <a:rPr lang="es-ES" dirty="0" smtClean="0"/>
              <a:t>1630;</a:t>
            </a:r>
            <a:endParaRPr lang="en-US" dirty="0" smtClean="0"/>
          </a:p>
          <a:p>
            <a:r>
              <a:rPr lang="en-US" dirty="0" smtClean="0"/>
              <a:t>Dimensions (cm):</a:t>
            </a:r>
            <a:r>
              <a:rPr lang="es-ES" dirty="0" smtClean="0"/>
              <a:t> 223 × 250;</a:t>
            </a:r>
            <a:endParaRPr lang="en-US" dirty="0" smtClean="0"/>
          </a:p>
          <a:p>
            <a:r>
              <a:rPr lang="en-US" dirty="0" smtClean="0"/>
              <a:t>Collection: </a:t>
            </a:r>
            <a:r>
              <a:rPr lang="es-ES" dirty="0" smtClean="0"/>
              <a:t>El Escorial,San Lorenzo de El Escorial.</a:t>
            </a: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  <p:pic>
        <p:nvPicPr>
          <p:cNvPr id="2050" name="Picture 2" descr="File:Diego Velázquez 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786478" cy="416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19288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Title:</a:t>
            </a:r>
            <a:r>
              <a:rPr lang="en-US" i="1" dirty="0" smtClean="0"/>
              <a:t> Apollo in the Forge of Vulcan;</a:t>
            </a:r>
            <a:endParaRPr lang="en-US" dirty="0" smtClean="0"/>
          </a:p>
          <a:p>
            <a:r>
              <a:rPr lang="en-US" dirty="0" smtClean="0"/>
              <a:t>Date: </a:t>
            </a:r>
            <a:r>
              <a:rPr lang="ru-RU" dirty="0" smtClean="0"/>
              <a:t>1630</a:t>
            </a:r>
            <a:r>
              <a:rPr lang="en-US" dirty="0" smtClean="0"/>
              <a:t>;</a:t>
            </a:r>
          </a:p>
          <a:p>
            <a:r>
              <a:rPr lang="en-US" dirty="0" smtClean="0"/>
              <a:t>Dimensions (cm): </a:t>
            </a:r>
            <a:r>
              <a:rPr lang="ru-RU" dirty="0" smtClean="0"/>
              <a:t>222 × 290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err="1" smtClean="0"/>
              <a:t>Museo</a:t>
            </a:r>
            <a:r>
              <a:rPr lang="de-DE" dirty="0" smtClean="0"/>
              <a:t> del Prado, Madrid. 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File:Diego Velasquez, The Forge of Vul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570562" cy="427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3922210" cy="4800600"/>
          </a:xfrm>
        </p:spPr>
        <p:txBody>
          <a:bodyPr/>
          <a:lstStyle/>
          <a:p>
            <a:r>
              <a:rPr lang="en-US" dirty="0" smtClean="0"/>
              <a:t>Title:</a:t>
            </a:r>
            <a:r>
              <a:rPr lang="de-DE" i="1" dirty="0" smtClean="0"/>
              <a:t> </a:t>
            </a:r>
            <a:r>
              <a:rPr lang="de-DE" i="1" dirty="0" err="1" smtClean="0"/>
              <a:t>Cabeza</a:t>
            </a:r>
            <a:r>
              <a:rPr lang="de-DE" i="1" dirty="0" smtClean="0"/>
              <a:t> de Apolo;</a:t>
            </a:r>
            <a:endParaRPr lang="en-US" dirty="0" smtClean="0"/>
          </a:p>
          <a:p>
            <a:r>
              <a:rPr lang="en-US" dirty="0" smtClean="0"/>
              <a:t>Date: 1630;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36 × 25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smtClean="0"/>
              <a:t>Private </a:t>
            </a:r>
            <a:r>
              <a:rPr lang="de-DE" dirty="0" err="1" smtClean="0"/>
              <a:t>collection</a:t>
            </a:r>
            <a:r>
              <a:rPr lang="de-DE" dirty="0" smtClean="0"/>
              <a:t>, New York.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18434" name="Picture 2" descr="File:Estudio para la cabeza de Apolo, by Diego Veláz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6290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3571900" cy="5143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Title:</a:t>
            </a:r>
            <a:r>
              <a:rPr lang="de-DE" i="1" dirty="0" smtClean="0"/>
              <a:t> </a:t>
            </a:r>
            <a:r>
              <a:rPr lang="de-DE" i="1" dirty="0" err="1" smtClean="0"/>
              <a:t>El</a:t>
            </a:r>
            <a:r>
              <a:rPr lang="de-DE" i="1" dirty="0" smtClean="0"/>
              <a:t> </a:t>
            </a:r>
            <a:r>
              <a:rPr lang="de-DE" i="1" dirty="0" err="1" smtClean="0"/>
              <a:t>Pabellón</a:t>
            </a:r>
            <a:r>
              <a:rPr lang="de-DE" i="1" dirty="0" smtClean="0"/>
              <a:t> de Cleopatra-Ariadna;</a:t>
            </a:r>
            <a:endParaRPr lang="en-US" dirty="0" smtClean="0"/>
          </a:p>
          <a:p>
            <a:r>
              <a:rPr lang="en-US" dirty="0" smtClean="0"/>
              <a:t>Date: 1630;</a:t>
            </a:r>
          </a:p>
          <a:p>
            <a:r>
              <a:rPr lang="en-US" dirty="0" smtClean="0"/>
              <a:t>Dimensions (cm):</a:t>
            </a:r>
            <a:r>
              <a:rPr lang="ru-RU" dirty="0" smtClean="0"/>
              <a:t> 44.5 × 38.5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Collection: </a:t>
            </a:r>
            <a:r>
              <a:rPr lang="de-DE" dirty="0" err="1" smtClean="0"/>
              <a:t>Museo</a:t>
            </a:r>
            <a:r>
              <a:rPr lang="de-DE" dirty="0" smtClean="0"/>
              <a:t> del Prado, Madrid.</a:t>
            </a:r>
            <a:br>
              <a:rPr lang="de-DE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19458" name="Picture 2" descr="File:Vista del jardín de Villa Medici en R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55330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385</Words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Diego Rodríguez de Silva y Velázquez</vt:lpstr>
      <vt:lpstr>Слайд 2</vt:lpstr>
      <vt:lpstr>Слайд 3</vt:lpstr>
      <vt:lpstr>First trip to Italy (1629–30) </vt:lpstr>
      <vt:lpstr>Слайд 5</vt:lpstr>
      <vt:lpstr>Слайд 6</vt:lpstr>
      <vt:lpstr>Слайд 7</vt:lpstr>
      <vt:lpstr>Слайд 8</vt:lpstr>
      <vt:lpstr>Слайд 9</vt:lpstr>
      <vt:lpstr>Слайд 10</vt:lpstr>
      <vt:lpstr>Second trip to Italy  (1649–51) </vt:lpstr>
      <vt:lpstr>Слайд 12</vt:lpstr>
      <vt:lpstr>Слайд 13</vt:lpstr>
      <vt:lpstr>Слайд 14</vt:lpstr>
      <vt:lpstr>Слайд 15</vt:lpstr>
      <vt:lpstr>Слайд 16</vt:lpstr>
      <vt:lpstr>Слайд 17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Дарина</dc:creator>
  <cp:lastModifiedBy>Дарина</cp:lastModifiedBy>
  <cp:revision>14</cp:revision>
  <dcterms:created xsi:type="dcterms:W3CDTF">2014-03-25T14:04:34Z</dcterms:created>
  <dcterms:modified xsi:type="dcterms:W3CDTF">2014-03-27T17:16:46Z</dcterms:modified>
</cp:coreProperties>
</file>