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FFEBD-DE0B-4FD4-BAEF-9EB09C7188E4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7F6BB-CC1E-45E8-9A1B-46D50738B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38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7F6BB-CC1E-45E8-9A1B-46D50738B10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34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7BA6DC9-F48B-4F29-A1C2-1E8F55997822}" type="datetimeFigureOut">
              <a:rPr lang="ru-RU" smtClean="0"/>
              <a:t>11.05.2014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F10FE6E-1FE5-4CBC-B1D4-81B6A6DB6DB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988840"/>
            <a:ext cx="4559424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dirty="0" smtClean="0">
                <a:latin typeface="Adventure" panose="02000503020000020003" pitchFamily="2" charset="0"/>
              </a:rPr>
              <a:t>Тваринництво </a:t>
            </a:r>
            <a:endParaRPr lang="ru-RU" sz="6000" dirty="0">
              <a:latin typeface="Adventure" panose="02000503020000020003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5177"/>
            <a:ext cx="4932040" cy="370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155177"/>
            <a:ext cx="4860032" cy="37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4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188641"/>
            <a:ext cx="8305800" cy="4752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645024"/>
            <a:ext cx="8305800" cy="1961544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002060"/>
                </a:solidFill>
              </a:rPr>
              <a:t>Скотарство</a:t>
            </a:r>
            <a:r>
              <a:rPr lang="ru-RU" dirty="0">
                <a:solidFill>
                  <a:srgbClr val="002060"/>
                </a:solidFill>
              </a:rPr>
              <a:t> – </a:t>
            </a:r>
            <a:r>
              <a:rPr lang="ru-RU" dirty="0" err="1">
                <a:solidFill>
                  <a:srgbClr val="002060"/>
                </a:solidFill>
              </a:rPr>
              <a:t>галузь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тваринництва</a:t>
            </a:r>
            <a:r>
              <a:rPr lang="ru-RU" dirty="0">
                <a:solidFill>
                  <a:srgbClr val="002060"/>
                </a:solidFill>
              </a:rPr>
              <a:t>, яка </a:t>
            </a:r>
            <a:r>
              <a:rPr lang="ru-RU" dirty="0" err="1">
                <a:solidFill>
                  <a:srgbClr val="002060"/>
                </a:solidFill>
              </a:rPr>
              <a:t>займається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розведенням</a:t>
            </a:r>
            <a:r>
              <a:rPr lang="ru-RU" dirty="0">
                <a:solidFill>
                  <a:srgbClr val="002060"/>
                </a:solidFill>
              </a:rPr>
              <a:t> ВРХ — </a:t>
            </a:r>
            <a:r>
              <a:rPr lang="ru-RU" dirty="0" err="1">
                <a:solidFill>
                  <a:srgbClr val="002060"/>
                </a:solidFill>
              </a:rPr>
              <a:t>тобто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всіх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порід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сільськогосподарських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тварин</a:t>
            </a:r>
            <a:r>
              <a:rPr lang="ru-RU" dirty="0">
                <a:solidFill>
                  <a:srgbClr val="002060"/>
                </a:solidFill>
              </a:rPr>
              <a:t> з </a:t>
            </a:r>
            <a:r>
              <a:rPr lang="ru-RU" dirty="0" err="1">
                <a:solidFill>
                  <a:srgbClr val="002060"/>
                </a:solidFill>
              </a:rPr>
              <a:t>родини</a:t>
            </a:r>
            <a:r>
              <a:rPr lang="ru-RU" dirty="0">
                <a:solidFill>
                  <a:srgbClr val="002060"/>
                </a:solidFill>
              </a:rPr>
              <a:t> вол</a:t>
            </a:r>
            <a:r>
              <a:rPr lang="en-US" dirty="0" err="1">
                <a:solidFill>
                  <a:srgbClr val="002060"/>
                </a:solidFill>
              </a:rPr>
              <a:t>i</a:t>
            </a:r>
            <a:r>
              <a:rPr lang="ru-RU" dirty="0">
                <a:solidFill>
                  <a:srgbClr val="002060"/>
                </a:solidFill>
              </a:rPr>
              <a:t>в. </a:t>
            </a:r>
            <a:r>
              <a:rPr lang="ru-RU" dirty="0" err="1">
                <a:solidFill>
                  <a:srgbClr val="002060"/>
                </a:solidFill>
              </a:rPr>
              <a:t>Це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найважливіші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свійські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тварини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що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постачають</a:t>
            </a:r>
            <a:r>
              <a:rPr lang="ru-RU" dirty="0">
                <a:solidFill>
                  <a:srgbClr val="002060"/>
                </a:solidFill>
              </a:rPr>
              <a:t> молоко, </a:t>
            </a:r>
            <a:r>
              <a:rPr lang="ru-RU" dirty="0" err="1">
                <a:solidFill>
                  <a:srgbClr val="002060"/>
                </a:solidFill>
              </a:rPr>
              <a:t>м'ясо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шкіру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органічні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добрива</a:t>
            </a:r>
            <a:r>
              <a:rPr lang="ru-RU" dirty="0">
                <a:solidFill>
                  <a:srgbClr val="002060"/>
                </a:solidFill>
              </a:rPr>
              <a:t>, а </a:t>
            </a:r>
            <a:r>
              <a:rPr lang="ru-RU" dirty="0" err="1">
                <a:solidFill>
                  <a:srgbClr val="002060"/>
                </a:solidFill>
              </a:rPr>
              <a:t>також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робочу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тяглову</a:t>
            </a:r>
            <a:r>
              <a:rPr lang="ru-RU" dirty="0">
                <a:solidFill>
                  <a:srgbClr val="002060"/>
                </a:solidFill>
              </a:rPr>
              <a:t> силу (</a:t>
            </a:r>
            <a:r>
              <a:rPr lang="ru-RU" dirty="0" err="1">
                <a:solidFill>
                  <a:srgbClr val="002060"/>
                </a:solidFill>
              </a:rPr>
              <a:t>переважно</a:t>
            </a:r>
            <a:r>
              <a:rPr lang="ru-RU" dirty="0">
                <a:solidFill>
                  <a:srgbClr val="002060"/>
                </a:solidFill>
              </a:rPr>
              <a:t> воли).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43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</a:rPr>
              <a:t>Бджільни́цтво — галузь сільського господарства, яка займається розведенням бджіл, отриманням меду, воску та інших продуктів бджільництва. Бджільництво також використовується для запилення сільськогосподарських рослин з метою підвищення врожайності. Продукти бджільництва також використовуються в медицині, фармакології тощо.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10"/>
            <a:ext cx="9144000" cy="623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10"/>
            <a:ext cx="9150013" cy="686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4089" cy="68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Шо́вкова промисло́вість, галузь текстильної промисловості, що виробляє шовкові тканини та пряжу з природного шовку, хімічних волокон, а також з суміші різних волокон, включно з бавовняними. Основною сировиною шовкової промисловості є шовк-сирець з коконів-шовкопрядів і побічні продукти з виробництва хімічної промисловості, зокрема хімічні волокна та бавовняна пряжа.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7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78229" cy="688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6256" cy="691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5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1426170"/>
          </a:xfrm>
        </p:spPr>
        <p:txBody>
          <a:bodyPr>
            <a:noAutofit/>
          </a:bodyPr>
          <a:lstStyle/>
          <a:p>
            <a:r>
              <a:rPr lang="uk-UA" sz="9600" dirty="0" smtClean="0">
                <a:solidFill>
                  <a:schemeClr val="accent6">
                    <a:lumMod val="75000"/>
                  </a:schemeClr>
                </a:solidFill>
                <a:latin typeface="Adventure" panose="02000503020000020003" pitchFamily="2" charset="0"/>
              </a:rPr>
              <a:t>Кінець </a:t>
            </a:r>
            <a:endParaRPr lang="ru-RU" sz="9600" dirty="0">
              <a:solidFill>
                <a:schemeClr val="accent6">
                  <a:lumMod val="75000"/>
                </a:schemeClr>
              </a:solidFill>
              <a:latin typeface="Adventure" panose="0200050302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394" y="1637053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0981" cy="29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31" y="2960840"/>
            <a:ext cx="2928469" cy="219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" y="4059016"/>
            <a:ext cx="4200688" cy="27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59016"/>
            <a:ext cx="2798984" cy="27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402" y="4941168"/>
            <a:ext cx="2740597" cy="195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0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3312367"/>
          </a:xfrm>
        </p:spPr>
        <p:txBody>
          <a:bodyPr>
            <a:normAutofit fontScale="92500" lnSpcReduction="10000"/>
          </a:bodyPr>
          <a:lstStyle/>
          <a:p>
            <a:r>
              <a:rPr lang="vi-VN" dirty="0">
                <a:solidFill>
                  <a:schemeClr val="accent5"/>
                </a:solidFill>
              </a:rPr>
              <a:t>Твари́нництво, галузь сільського господарства, що займається розведенням і використанням сільськогосподарських тварин. Воно забезпечує людей харчовими продуктами (молоко, масло, сир; близько 60 % білків, що їх споживає людина, — продукти тваринництва), дає сировину для легкої (вовна) і харчової, а також фармацевтичної промисловості, тяглову силу (кінь, віл), основне органічне добриво — гній. Продукти тваринництва легко збувати, і вони за нормальних обставин часто бували основою бюджету українського селянина.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2"/>
            <a:ext cx="440048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1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ru-RU" dirty="0" err="1"/>
              <a:t>Тваринництво</a:t>
            </a:r>
            <a:r>
              <a:rPr lang="ru-RU" dirty="0"/>
              <a:t> </a:t>
            </a:r>
            <a:r>
              <a:rPr lang="ru-RU" dirty="0" err="1"/>
              <a:t>поділяється</a:t>
            </a:r>
            <a:r>
              <a:rPr lang="ru-RU" dirty="0"/>
              <a:t> (в </a:t>
            </a:r>
            <a:r>
              <a:rPr lang="ru-RU" dirty="0" err="1"/>
              <a:t>Україні</a:t>
            </a:r>
            <a:r>
              <a:rPr lang="ru-RU" dirty="0"/>
              <a:t>) на </a:t>
            </a:r>
            <a:r>
              <a:rPr lang="ru-RU" dirty="0" err="1"/>
              <a:t>скотарство</a:t>
            </a:r>
            <a:r>
              <a:rPr lang="ru-RU" dirty="0"/>
              <a:t> (</a:t>
            </a:r>
            <a:r>
              <a:rPr lang="ru-RU" dirty="0" err="1"/>
              <a:t>розведення</a:t>
            </a:r>
            <a:r>
              <a:rPr lang="ru-RU" dirty="0"/>
              <a:t> і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рогатої</a:t>
            </a:r>
            <a:r>
              <a:rPr lang="ru-RU" dirty="0"/>
              <a:t> </a:t>
            </a:r>
            <a:r>
              <a:rPr lang="ru-RU" dirty="0" err="1"/>
              <a:t>худоби</a:t>
            </a:r>
            <a:r>
              <a:rPr lang="ru-RU" dirty="0"/>
              <a:t>), </a:t>
            </a:r>
            <a:r>
              <a:rPr lang="ru-RU" dirty="0" err="1"/>
              <a:t>вівчарство</a:t>
            </a:r>
            <a:r>
              <a:rPr lang="ru-RU" dirty="0"/>
              <a:t>, </a:t>
            </a:r>
            <a:r>
              <a:rPr lang="ru-RU" dirty="0" err="1"/>
              <a:t>конярство</a:t>
            </a:r>
            <a:r>
              <a:rPr lang="ru-RU" dirty="0"/>
              <a:t>, </a:t>
            </a:r>
            <a:r>
              <a:rPr lang="ru-RU" dirty="0" err="1"/>
              <a:t>козівництво</a:t>
            </a:r>
            <a:r>
              <a:rPr lang="ru-RU" dirty="0"/>
              <a:t>, </a:t>
            </a:r>
            <a:r>
              <a:rPr lang="ru-RU" dirty="0" err="1"/>
              <a:t>кролівництво</a:t>
            </a:r>
            <a:r>
              <a:rPr lang="ru-RU" dirty="0"/>
              <a:t>; до </a:t>
            </a:r>
            <a:r>
              <a:rPr lang="ru-RU" dirty="0" err="1"/>
              <a:t>тваринництва</a:t>
            </a:r>
            <a:r>
              <a:rPr lang="ru-RU" dirty="0"/>
              <a:t> </a:t>
            </a:r>
            <a:r>
              <a:rPr lang="ru-RU" dirty="0" err="1"/>
              <a:t>зараховують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бджільництво</a:t>
            </a:r>
            <a:r>
              <a:rPr lang="ru-RU" dirty="0"/>
              <a:t> та </a:t>
            </a:r>
            <a:r>
              <a:rPr lang="ru-RU" dirty="0" err="1"/>
              <a:t>шовківництво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55" y="2204864"/>
            <a:ext cx="6048672" cy="45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86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Вівчарство</a:t>
            </a:r>
            <a:r>
              <a:rPr lang="ru-RU" dirty="0"/>
              <a:t> —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тваринництва</a:t>
            </a:r>
            <a:r>
              <a:rPr lang="ru-RU" dirty="0"/>
              <a:t> з </a:t>
            </a:r>
            <a:r>
              <a:rPr lang="ru-RU" dirty="0" err="1"/>
              <a:t>розведення</a:t>
            </a:r>
            <a:r>
              <a:rPr lang="ru-RU" dirty="0"/>
              <a:t> </a:t>
            </a:r>
            <a:r>
              <a:rPr lang="ru-RU" dirty="0" err="1"/>
              <a:t>овець</a:t>
            </a:r>
            <a:r>
              <a:rPr lang="ru-RU" dirty="0"/>
              <a:t>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" y="-85083"/>
            <a:ext cx="4641947" cy="694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63" y="-75064"/>
            <a:ext cx="68484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065"/>
            <a:ext cx="5715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75064"/>
            <a:ext cx="6804248" cy="696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4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629728"/>
          </a:xfrm>
        </p:spPr>
        <p:txBody>
          <a:bodyPr>
            <a:normAutofit/>
          </a:bodyPr>
          <a:lstStyle/>
          <a:p>
            <a:r>
              <a:rPr lang="ru-RU" sz="3000" dirty="0" err="1"/>
              <a:t>Козівництво</a:t>
            </a:r>
            <a:r>
              <a:rPr lang="ru-RU" sz="3000" dirty="0"/>
              <a:t> — </a:t>
            </a:r>
            <a:r>
              <a:rPr lang="ru-RU" sz="3000" dirty="0" err="1"/>
              <a:t>галузь</a:t>
            </a:r>
            <a:r>
              <a:rPr lang="ru-RU" sz="3000" dirty="0"/>
              <a:t> </a:t>
            </a:r>
            <a:r>
              <a:rPr lang="ru-RU" sz="3000" dirty="0" err="1"/>
              <a:t>тваринництва</a:t>
            </a:r>
            <a:r>
              <a:rPr lang="ru-RU" sz="3000" dirty="0"/>
              <a:t>, яка </a:t>
            </a:r>
            <a:r>
              <a:rPr lang="ru-RU" sz="3000" dirty="0" err="1"/>
              <a:t>займається</a:t>
            </a:r>
            <a:r>
              <a:rPr lang="ru-RU" sz="3000" dirty="0"/>
              <a:t> </a:t>
            </a:r>
            <a:r>
              <a:rPr lang="ru-RU" sz="3000" dirty="0" err="1"/>
              <a:t>розведенням</a:t>
            </a:r>
            <a:r>
              <a:rPr lang="ru-RU" sz="3000" dirty="0"/>
              <a:t> </a:t>
            </a:r>
            <a:r>
              <a:rPr lang="ru-RU" sz="3000" dirty="0" err="1"/>
              <a:t>кіз</a:t>
            </a:r>
            <a:r>
              <a:rPr lang="ru-RU" sz="3000" dirty="0"/>
              <a:t> для </a:t>
            </a:r>
            <a:r>
              <a:rPr lang="ru-RU" sz="3000" dirty="0" err="1"/>
              <a:t>одержання</a:t>
            </a:r>
            <a:r>
              <a:rPr lang="ru-RU" sz="3000" dirty="0"/>
              <a:t> молока, </a:t>
            </a:r>
            <a:r>
              <a:rPr lang="ru-RU" sz="3000" dirty="0" err="1"/>
              <a:t>м'яса</a:t>
            </a:r>
            <a:r>
              <a:rPr lang="ru-RU" sz="3000" dirty="0"/>
              <a:t>, </a:t>
            </a:r>
            <a:r>
              <a:rPr lang="ru-RU" sz="3000" dirty="0" err="1"/>
              <a:t>вовни</a:t>
            </a:r>
            <a:r>
              <a:rPr lang="ru-RU" sz="3000" dirty="0"/>
              <a:t>, пуху, </a:t>
            </a:r>
            <a:r>
              <a:rPr lang="ru-RU" sz="3000" dirty="0" err="1"/>
              <a:t>шкір</a:t>
            </a:r>
            <a:r>
              <a:rPr lang="ru-RU" sz="3000" dirty="0"/>
              <a:t>, </a:t>
            </a:r>
            <a:r>
              <a:rPr lang="ru-RU" sz="3000" dirty="0" err="1"/>
              <a:t>хутра</a:t>
            </a:r>
            <a:r>
              <a:rPr lang="ru-RU" sz="3000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03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59023"/>
            <a:ext cx="9144001" cy="609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929"/>
            <a:ext cx="9144002" cy="609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4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55772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Конярство</a:t>
            </a:r>
            <a:r>
              <a:rPr lang="ru-RU" dirty="0"/>
              <a:t> —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твариннцтва</a:t>
            </a:r>
            <a:r>
              <a:rPr lang="ru-RU" dirty="0"/>
              <a:t>, яка </a:t>
            </a:r>
            <a:r>
              <a:rPr lang="ru-RU" dirty="0" err="1"/>
              <a:t>займається</a:t>
            </a:r>
            <a:r>
              <a:rPr lang="ru-RU" dirty="0"/>
              <a:t> </a:t>
            </a:r>
            <a:r>
              <a:rPr lang="ru-RU" dirty="0" err="1"/>
              <a:t>розведенням</a:t>
            </a:r>
            <a:r>
              <a:rPr lang="ru-RU" dirty="0"/>
              <a:t> та </a:t>
            </a:r>
            <a:r>
              <a:rPr lang="ru-RU" dirty="0" err="1"/>
              <a:t>використовуванням</a:t>
            </a:r>
            <a:r>
              <a:rPr lang="ru-RU" dirty="0"/>
              <a:t> коней.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" y="-1"/>
            <a:ext cx="559891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947" y="-23696"/>
            <a:ext cx="4808586" cy="688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63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48571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Кролівництво</a:t>
            </a:r>
            <a:r>
              <a:rPr lang="ru-RU" dirty="0"/>
              <a:t> –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тваринництва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виробництво</a:t>
            </a:r>
            <a:r>
              <a:rPr lang="ru-RU" dirty="0"/>
              <a:t> </a:t>
            </a:r>
            <a:r>
              <a:rPr lang="ru-RU" dirty="0" err="1"/>
              <a:t>дієтичного</a:t>
            </a:r>
            <a:r>
              <a:rPr lang="ru-RU" dirty="0"/>
              <a:t> </a:t>
            </a:r>
            <a:r>
              <a:rPr lang="ru-RU" dirty="0" err="1"/>
              <a:t>м’яса</a:t>
            </a:r>
            <a:r>
              <a:rPr lang="ru-RU" dirty="0"/>
              <a:t>, </a:t>
            </a:r>
            <a:r>
              <a:rPr lang="ru-RU" dirty="0" err="1"/>
              <a:t>хутра</a:t>
            </a:r>
            <a:r>
              <a:rPr lang="ru-RU" dirty="0"/>
              <a:t>, пуху, </a:t>
            </a:r>
            <a:r>
              <a:rPr lang="ru-RU" dirty="0" err="1"/>
              <a:t>шкіри</a:t>
            </a:r>
            <a:r>
              <a:rPr lang="ru-RU" dirty="0"/>
              <a:t> </a:t>
            </a:r>
            <a:r>
              <a:rPr lang="ru-RU" dirty="0" err="1"/>
              <a:t>тощо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" y="-1"/>
            <a:ext cx="4579353" cy="683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2" y="-1814"/>
            <a:ext cx="9168122" cy="68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2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55772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Свинарство</a:t>
            </a:r>
            <a:r>
              <a:rPr lang="ru-RU" dirty="0"/>
              <a:t> - </a:t>
            </a:r>
            <a:r>
              <a:rPr lang="ru-RU" dirty="0" err="1"/>
              <a:t>галузь</a:t>
            </a:r>
            <a:r>
              <a:rPr lang="ru-RU" dirty="0"/>
              <a:t> </a:t>
            </a:r>
            <a:r>
              <a:rPr lang="ru-RU" dirty="0" err="1"/>
              <a:t>тваринництва</a:t>
            </a:r>
            <a:r>
              <a:rPr lang="ru-RU" dirty="0"/>
              <a:t> — </a:t>
            </a:r>
            <a:r>
              <a:rPr lang="ru-RU" dirty="0" err="1"/>
              <a:t>розведення</a:t>
            </a:r>
            <a:r>
              <a:rPr lang="ru-RU" dirty="0"/>
              <a:t> свиней для </a:t>
            </a:r>
            <a:r>
              <a:rPr lang="ru-RU" dirty="0" err="1"/>
              <a:t>одержання</a:t>
            </a:r>
            <a:r>
              <a:rPr lang="ru-RU" dirty="0"/>
              <a:t> </a:t>
            </a:r>
            <a:r>
              <a:rPr lang="ru-RU" dirty="0" err="1"/>
              <a:t>м'яса</a:t>
            </a:r>
            <a:r>
              <a:rPr lang="ru-RU" dirty="0"/>
              <a:t> і сала,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і </a:t>
            </a:r>
            <a:r>
              <a:rPr lang="ru-RU" dirty="0" err="1"/>
              <a:t>щетини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" y="1124744"/>
            <a:ext cx="917321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18" y="0"/>
            <a:ext cx="9187917" cy="485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" y="-4103"/>
            <a:ext cx="9149471" cy="68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9" y="-20930"/>
            <a:ext cx="8868155" cy="68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30"/>
            <a:ext cx="9372534" cy="68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47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Звірівництво</a:t>
            </a:r>
            <a:r>
              <a:rPr lang="ru-RU" sz="2800" dirty="0" smtClean="0">
                <a:solidFill>
                  <a:srgbClr val="002060"/>
                </a:solidFill>
              </a:rPr>
              <a:t> — </a:t>
            </a:r>
            <a:r>
              <a:rPr lang="ru-RU" sz="2800" dirty="0" err="1" smtClean="0">
                <a:solidFill>
                  <a:srgbClr val="002060"/>
                </a:solidFill>
              </a:rPr>
              <a:t>галузь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тваринництва</a:t>
            </a:r>
            <a:r>
              <a:rPr lang="ru-RU" sz="2800" dirty="0" smtClean="0">
                <a:solidFill>
                  <a:srgbClr val="002060"/>
                </a:solidFill>
              </a:rPr>
              <a:t>, яка </a:t>
            </a:r>
            <a:r>
              <a:rPr lang="ru-RU" sz="2800" dirty="0" err="1" smtClean="0">
                <a:solidFill>
                  <a:srgbClr val="002060"/>
                </a:solidFill>
              </a:rPr>
              <a:t>займається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розведенням</a:t>
            </a:r>
            <a:r>
              <a:rPr lang="ru-RU" sz="2800" dirty="0" smtClean="0">
                <a:solidFill>
                  <a:srgbClr val="002060"/>
                </a:solidFill>
              </a:rPr>
              <a:t> диких </a:t>
            </a:r>
            <a:r>
              <a:rPr lang="ru-RU" sz="2800" dirty="0" err="1" smtClean="0">
                <a:solidFill>
                  <a:srgbClr val="002060"/>
                </a:solidFill>
              </a:rPr>
              <a:t>звірів</a:t>
            </a:r>
            <a:r>
              <a:rPr lang="ru-RU" sz="2800" dirty="0" smtClean="0">
                <a:solidFill>
                  <a:srgbClr val="002060"/>
                </a:solidFill>
              </a:rPr>
              <a:t>. </a:t>
            </a:r>
            <a:r>
              <a:rPr lang="ru-RU" sz="2800" dirty="0" err="1" smtClean="0">
                <a:solidFill>
                  <a:srgbClr val="002060"/>
                </a:solidFill>
              </a:rPr>
              <a:t>Найпоширенішим</a:t>
            </a:r>
            <a:r>
              <a:rPr lang="ru-RU" sz="2800" dirty="0" smtClean="0">
                <a:solidFill>
                  <a:srgbClr val="002060"/>
                </a:solidFill>
              </a:rPr>
              <a:t> є </a:t>
            </a:r>
            <a:r>
              <a:rPr lang="ru-RU" sz="2800" dirty="0" err="1" smtClean="0">
                <a:solidFill>
                  <a:srgbClr val="002060"/>
                </a:solidFill>
              </a:rPr>
              <a:t>розведення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цінних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хутрових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звірів</a:t>
            </a:r>
            <a:r>
              <a:rPr lang="ru-RU" sz="2800" dirty="0" smtClean="0">
                <a:solidFill>
                  <a:srgbClr val="002060"/>
                </a:solidFill>
              </a:rPr>
              <a:t> — норок, </a:t>
            </a:r>
            <a:r>
              <a:rPr lang="ru-RU" sz="2800" dirty="0" err="1" smtClean="0">
                <a:solidFill>
                  <a:srgbClr val="002060"/>
                </a:solidFill>
              </a:rPr>
              <a:t>сріблясто-чорних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лисиць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нутрій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голубих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песців</a:t>
            </a:r>
            <a:r>
              <a:rPr lang="ru-RU" sz="2800" dirty="0" smtClean="0">
                <a:solidFill>
                  <a:srgbClr val="002060"/>
                </a:solidFill>
              </a:rPr>
              <a:t>, а </a:t>
            </a:r>
            <a:r>
              <a:rPr lang="ru-RU" sz="2800" dirty="0" err="1" smtClean="0">
                <a:solidFill>
                  <a:srgbClr val="002060"/>
                </a:solidFill>
              </a:rPr>
              <a:t>також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плямистих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оленів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лосів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бізонів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що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дають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панти</a:t>
            </a:r>
            <a:r>
              <a:rPr lang="ru-RU" sz="2800" dirty="0" smtClean="0">
                <a:solidFill>
                  <a:srgbClr val="002060"/>
                </a:solidFill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</a:rPr>
              <a:t>шкіру</a:t>
            </a:r>
            <a:r>
              <a:rPr lang="ru-RU" sz="2800" dirty="0" smtClean="0">
                <a:solidFill>
                  <a:srgbClr val="002060"/>
                </a:solidFill>
              </a:rPr>
              <a:t> та </a:t>
            </a:r>
            <a:r>
              <a:rPr lang="ru-RU" sz="2800" dirty="0" err="1" smtClean="0">
                <a:solidFill>
                  <a:srgbClr val="002060"/>
                </a:solidFill>
              </a:rPr>
              <a:t>м'ясо</a:t>
            </a:r>
            <a:r>
              <a:rPr lang="ru-RU" sz="2800" dirty="0" smtClean="0">
                <a:solidFill>
                  <a:srgbClr val="002060"/>
                </a:solidFill>
              </a:rPr>
              <a:t>. В </a:t>
            </a:r>
            <a:r>
              <a:rPr lang="ru-RU" sz="2800" dirty="0" err="1" smtClean="0">
                <a:solidFill>
                  <a:srgbClr val="002060"/>
                </a:solidFill>
              </a:rPr>
              <a:t>Китаї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розводять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єнотів</a:t>
            </a:r>
            <a:r>
              <a:rPr lang="ru-RU" sz="2800" dirty="0" smtClean="0">
                <a:solidFill>
                  <a:srgbClr val="002060"/>
                </a:solidFill>
              </a:rPr>
              <a:t> та </a:t>
            </a:r>
            <a:r>
              <a:rPr lang="ru-RU" sz="2800" dirty="0" err="1" smtClean="0">
                <a:solidFill>
                  <a:srgbClr val="002060"/>
                </a:solidFill>
              </a:rPr>
              <a:t>багатьох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інших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хижих</a:t>
            </a:r>
            <a:r>
              <a:rPr lang="ru-RU" sz="2800" dirty="0" smtClean="0">
                <a:solidFill>
                  <a:srgbClr val="002060"/>
                </a:solidFill>
              </a:rPr>
              <a:t> для </a:t>
            </a:r>
            <a:r>
              <a:rPr lang="ru-RU" sz="2800" dirty="0" err="1" smtClean="0">
                <a:solidFill>
                  <a:srgbClr val="002060"/>
                </a:solidFill>
              </a:rPr>
              <a:t>отримання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хутра</a:t>
            </a:r>
            <a:r>
              <a:rPr lang="ru-RU" sz="2800" dirty="0" smtClean="0">
                <a:solidFill>
                  <a:srgbClr val="002060"/>
                </a:solidFill>
              </a:rPr>
              <a:t>, а </a:t>
            </a:r>
            <a:r>
              <a:rPr lang="ru-RU" sz="2800" dirty="0" err="1" smtClean="0">
                <a:solidFill>
                  <a:srgbClr val="002060"/>
                </a:solidFill>
              </a:rPr>
              <a:t>також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тигрів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заради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шкіри</a:t>
            </a:r>
            <a:r>
              <a:rPr lang="ru-RU" sz="2800" dirty="0" smtClean="0">
                <a:solidFill>
                  <a:srgbClr val="002060"/>
                </a:solidFill>
              </a:rPr>
              <a:t> та як </a:t>
            </a:r>
            <a:r>
              <a:rPr lang="ru-RU" sz="2800" dirty="0" err="1" smtClean="0">
                <a:solidFill>
                  <a:srgbClr val="002060"/>
                </a:solidFill>
              </a:rPr>
              <a:t>сировину</a:t>
            </a:r>
            <a:r>
              <a:rPr lang="ru-RU" sz="2800" dirty="0" smtClean="0">
                <a:solidFill>
                  <a:srgbClr val="002060"/>
                </a:solidFill>
              </a:rPr>
              <a:t> для </a:t>
            </a:r>
            <a:r>
              <a:rPr lang="ru-RU" sz="2800" dirty="0" err="1" smtClean="0">
                <a:solidFill>
                  <a:srgbClr val="002060"/>
                </a:solidFill>
              </a:rPr>
              <a:t>традиційної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медицини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0"/>
            <a:ext cx="9144000" cy="62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4" y="0"/>
            <a:ext cx="9164317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4" y="0"/>
            <a:ext cx="917294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4" y="0"/>
            <a:ext cx="9184098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4" y="16957"/>
            <a:ext cx="9184098" cy="68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4" y="2004"/>
            <a:ext cx="9170003" cy="573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5" y="-8562"/>
            <a:ext cx="9164317" cy="611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6" y="-36159"/>
            <a:ext cx="9164317" cy="68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4" y="-44956"/>
            <a:ext cx="9184098" cy="690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1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аркет">
  <a:themeElements>
    <a:clrScheme name="Другая 14">
      <a:dk1>
        <a:srgbClr val="263E38"/>
      </a:dk1>
      <a:lt1>
        <a:sysClr val="window" lastClr="FFFFFF"/>
      </a:lt1>
      <a:dk2>
        <a:srgbClr val="4C7D71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B14C1D"/>
      </a:accent4>
      <a:accent5>
        <a:srgbClr val="CF6DA4"/>
      </a:accent5>
      <a:accent6>
        <a:srgbClr val="CE95AF"/>
      </a:accent6>
      <a:hlink>
        <a:srgbClr val="B15881"/>
      </a:hlink>
      <a:folHlink>
        <a:srgbClr val="D490C5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95</TotalTime>
  <Words>410</Words>
  <Application>Microsoft Office PowerPoint</Application>
  <PresentationFormat>Экран (4:3)</PresentationFormat>
  <Paragraphs>15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Паркет</vt:lpstr>
      <vt:lpstr>Тваринництво </vt:lpstr>
      <vt:lpstr>Презентация PowerPoint</vt:lpstr>
      <vt:lpstr>.</vt:lpstr>
      <vt:lpstr>Вівчарство — галузь тваринництва з розведення овець. </vt:lpstr>
      <vt:lpstr>Козівництво — галузь тваринництва, яка займається розведенням кіз для одержання молока, м'яса, вовни, пуху, шкір, хутра. </vt:lpstr>
      <vt:lpstr>Конярство — галузь твариннцтва, яка займається розведенням та використовуванням коней.</vt:lpstr>
      <vt:lpstr>Кролівництво – галузь тваринництва, що забезпечує виробництво дієтичного м’яса, хутра, пуху, шкіри тощо</vt:lpstr>
      <vt:lpstr>Свинарство - галузь тваринництва — розведення свиней для одержання м'яса і сала, а також шкіри і щетини. </vt:lpstr>
      <vt:lpstr>Презентация PowerPoint</vt:lpstr>
      <vt:lpstr>Скотарство – галузь тваринництва, яка займається розведенням ВРХ — тобто всіх порід сільськогосподарських тварин з родини волiв. Це найважливіші свійські тварини, що постачають молоко, м'ясо, шкіру, органічні добрива, а також робочу тяглову силу (переважно воли).</vt:lpstr>
      <vt:lpstr>Презентация PowerPoint</vt:lpstr>
      <vt:lpstr>Шо́вкова промисло́вість, галузь текстильної промисловості, що виробляє шовкові тканини та пряжу з природного шовку, хімічних волокон, а також з суміші різних волокон, включно з бавовняними. Основною сировиною шовкової промисловості є шовк-сирець з коконів-шовкопрядів і побічні продукти з виробництва хімічної промисловості, зокрема хімічні волокна та бавовняна пряжа.</vt:lpstr>
      <vt:lpstr>Кінець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Тваринницво</dc:title>
  <dc:creator>Администратор</dc:creator>
  <cp:lastModifiedBy>Администратор</cp:lastModifiedBy>
  <cp:revision>11</cp:revision>
  <dcterms:created xsi:type="dcterms:W3CDTF">2014-05-11T12:07:29Z</dcterms:created>
  <dcterms:modified xsi:type="dcterms:W3CDTF">2014-05-11T13:42:58Z</dcterms:modified>
</cp:coreProperties>
</file>