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22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8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1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7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46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3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1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59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2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35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2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E12-E86A-447D-82EB-1B632F44CB31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BE77-AC0E-4B9F-9775-3B7B627C2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09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8%D0%BB%D1%83%D0%BD%D0%BA%D0%BE%D0%B2%D0%BE-%D0%BA%D0%B8%D1%88%D0%BA%D0%BE%D0%B2%D0%B8%D0%B9_%D1%82%D1%80%D0%B0%D0%BA%D1%82" TargetMode="External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://uk.wikipedia.org/wiki/%D0%A0%D0%BE%D1%82%D0%BE%D0%B2%D0%B0_%D0%BF%D0%BE%D1%80%D0%BE%D0%B6%D0%BD%D0%B8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C000"/>
                </a:solidFill>
              </a:rPr>
              <a:t>Рослини-чужинці на Україні</a:t>
            </a:r>
            <a:endParaRPr lang="uk-UA" sz="5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598">
            <a:off x="994661" y="3027435"/>
            <a:ext cx="2702341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404">
            <a:off x="2795050" y="2494805"/>
            <a:ext cx="309634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385">
            <a:off x="4932040" y="3474221"/>
            <a:ext cx="3272953" cy="23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rgbClr val="92D050"/>
                </a:solidFill>
              </a:rPr>
              <a:t>Зелені чужинці</a:t>
            </a:r>
            <a:endParaRPr lang="uk-UA" sz="54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Джерелом небезпеки для столиці стали... бур’яни. Точніше, агресивні трави, занесені до нас із Америки, Туреччини, Середземномор’я, Балкан, Південної Африки. По-науковому вони називаються адвентивними рослинами. Не маючи на нашій землі природних ворогів, ті прибульці почали нестримну експансію в зеленій зоні міста, на берегах водойм і навіть у товщі води. Невибагливі чужинці захоплюють усе нові території. Вони порушують екологічну рівновагу, витісняючи місцеву флору. Чимало з них навіть здатні шкодити здоров’ю людей.</a:t>
            </a:r>
          </a:p>
        </p:txBody>
      </p:sp>
    </p:spTree>
    <p:extLst>
      <p:ext uri="{BB962C8B-B14F-4D97-AF65-F5344CB8AC3E}">
        <p14:creationId xmlns:p14="http://schemas.microsoft.com/office/powerpoint/2010/main" val="119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C000"/>
                </a:solidFill>
              </a:rPr>
              <a:t>Борщівник</a:t>
            </a:r>
            <a:endParaRPr lang="uk-UA" sz="5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У наших краях він з’явився після Великої Вітчизняної війни. Сталін якось дізнався, що у Північній Америці борщівник є цінною кормовою культурою. Ця рослина давала таку кількість зеленої маси з гектара, якої не могла дати жодна з традиційних культур</a:t>
            </a:r>
            <a:r>
              <a:rPr lang="uk-UA" sz="2400" dirty="0" smtClean="0">
                <a:solidFill>
                  <a:srgbClr val="0070C0"/>
                </a:solidFill>
              </a:rPr>
              <a:t>. </a:t>
            </a:r>
            <a:r>
              <a:rPr lang="uk-UA" sz="2400" dirty="0" err="1" smtClean="0">
                <a:solidFill>
                  <a:srgbClr val="0070C0"/>
                </a:solidFill>
              </a:rPr>
              <a:t>Борщовик</a:t>
            </a:r>
            <a:r>
              <a:rPr lang="uk-UA" sz="2400" dirty="0" smtClean="0">
                <a:solidFill>
                  <a:srgbClr val="0070C0"/>
                </a:solidFill>
              </a:rPr>
              <a:t>  має </a:t>
            </a:r>
            <a:r>
              <a:rPr lang="uk-UA" sz="2400" dirty="0">
                <a:solidFill>
                  <a:srgbClr val="0070C0"/>
                </a:solidFill>
              </a:rPr>
              <a:t>токсичний сік і викликає важкі </a:t>
            </a:r>
            <a:r>
              <a:rPr lang="uk-UA" sz="2400" dirty="0" smtClean="0">
                <a:solidFill>
                  <a:srgbClr val="0070C0"/>
                </a:solidFill>
              </a:rPr>
              <a:t>опіки. </a:t>
            </a:r>
            <a:r>
              <a:rPr lang="uk-UA" sz="2400" dirty="0">
                <a:solidFill>
                  <a:srgbClr val="0070C0"/>
                </a:solidFill>
              </a:rPr>
              <a:t>Викопати повністю борщівник неможливо, а пилок розсіюється феноменально швидко. Тому важливо остерігатися при відпочинку біля річки високих зелених "гігантів" і попередити дітей, яких, певна річ, зацікавить незвична зелена рослина із "зонтиком".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246">
            <a:off x="1187624" y="2348880"/>
            <a:ext cx="280831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4524375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155">
            <a:off x="1882552" y="2276872"/>
            <a:ext cx="5723359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633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Амброзія </a:t>
            </a:r>
            <a:r>
              <a:rPr lang="uk-UA" sz="4800" dirty="0" err="1">
                <a:solidFill>
                  <a:schemeClr val="bg1"/>
                </a:solidFill>
              </a:rPr>
              <a:t>полинолиста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Понад 100 років тому, випадково,  зі своєї батьківщини – Північної Америки, разом з насінням конюшини та жита на поля Європи був завезений  цей бур’ян.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Згодом </a:t>
            </a:r>
            <a:r>
              <a:rPr lang="uk-UA" dirty="0">
                <a:solidFill>
                  <a:srgbClr val="002060"/>
                </a:solidFill>
              </a:rPr>
              <a:t>він потрапив і на  Україну. Перші поодинокі дикорослі популяції невідомої рослини з’явилися ще в 1914 – 1918 роках, і лише в 1925 році у визначниках  України з’явився один із видів цієї рослини  – амброзія </a:t>
            </a:r>
            <a:r>
              <a:rPr lang="uk-UA" dirty="0" err="1">
                <a:solidFill>
                  <a:srgbClr val="002060"/>
                </a:solidFill>
              </a:rPr>
              <a:t>полинолиста</a:t>
            </a:r>
            <a:r>
              <a:rPr lang="uk-UA" dirty="0">
                <a:solidFill>
                  <a:srgbClr val="002060"/>
                </a:solidFill>
              </a:rPr>
              <a:t>. Уперше її посіяв агроном Крекер, у Дніпропетровській області, як лікарську рослину. Сьогодні вона стала масовим бур’яном України. Цей вид поширений у Дніпропетровській, Донецькій, Закарпатській, Запорізькій, Київській, Кіровоградській, Луганській, Миколаївській, Одеській, Харківській, Черкаській, Чернівецькій областях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971">
            <a:off x="1547664" y="1700808"/>
            <a:ext cx="3240360" cy="396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46796"/>
            <a:ext cx="4320480" cy="3194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02296"/>
            <a:ext cx="48245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2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Елодея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рослина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потрапила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наші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річки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Північної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Америки. </a:t>
            </a:r>
            <a:r>
              <a:rPr lang="ru-RU" sz="2400" dirty="0" err="1">
                <a:solidFill>
                  <a:schemeClr val="bg1"/>
                </a:solidFill>
              </a:rPr>
              <a:t>Елодея</a:t>
            </a:r>
            <a:r>
              <a:rPr lang="ru-RU" sz="2400" dirty="0">
                <a:solidFill>
                  <a:schemeClr val="bg1"/>
                </a:solidFill>
              </a:rPr>
              <a:t>, яку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називають</a:t>
            </a:r>
            <a:r>
              <a:rPr lang="ru-RU" sz="2400" dirty="0">
                <a:solidFill>
                  <a:schemeClr val="bg1"/>
                </a:solidFill>
              </a:rPr>
              <a:t> водяною </a:t>
            </a:r>
            <a:r>
              <a:rPr lang="ru-RU" sz="2400" dirty="0" err="1">
                <a:solidFill>
                  <a:schemeClr val="bg1"/>
                </a:solidFill>
              </a:rPr>
              <a:t>чумою</a:t>
            </a:r>
            <a:r>
              <a:rPr lang="ru-RU" sz="2400" dirty="0">
                <a:solidFill>
                  <a:schemeClr val="bg1"/>
                </a:solidFill>
              </a:rPr>
              <a:t>, не росте на полях і городах, </a:t>
            </a:r>
            <a:r>
              <a:rPr lang="ru-RU" sz="2400" dirty="0" err="1">
                <a:solidFill>
                  <a:schemeClr val="bg1"/>
                </a:solidFill>
              </a:rPr>
              <a:t>зате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дуже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швидко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захоплює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річки</a:t>
            </a:r>
            <a:r>
              <a:rPr lang="ru-RU" sz="2400" dirty="0">
                <a:solidFill>
                  <a:schemeClr val="bg1"/>
                </a:solidFill>
              </a:rPr>
              <a:t> й озера </a:t>
            </a:r>
            <a:r>
              <a:rPr lang="ru-RU" sz="2400" dirty="0" err="1">
                <a:solidFill>
                  <a:schemeClr val="bg1"/>
                </a:solidFill>
              </a:rPr>
              <a:t>Київщини</a:t>
            </a:r>
            <a:r>
              <a:rPr lang="ru-RU" sz="2400" dirty="0">
                <a:solidFill>
                  <a:schemeClr val="bg1"/>
                </a:solidFill>
              </a:rPr>
              <a:t>. З </a:t>
            </a:r>
            <a:r>
              <a:rPr lang="ru-RU" sz="2400" dirty="0" err="1">
                <a:solidFill>
                  <a:schemeClr val="bg1"/>
                </a:solidFill>
              </a:rPr>
              <a:t>невеличкого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шматочка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літо</a:t>
            </a:r>
            <a:r>
              <a:rPr lang="ru-RU" sz="2400" dirty="0">
                <a:solidFill>
                  <a:schemeClr val="bg1"/>
                </a:solidFill>
              </a:rPr>
              <a:t> вона </a:t>
            </a:r>
            <a:r>
              <a:rPr lang="ru-RU" sz="2400" dirty="0" err="1">
                <a:solidFill>
                  <a:schemeClr val="bg1"/>
                </a:solidFill>
              </a:rPr>
              <a:t>встигає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вирости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кілька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метрів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Розростаючись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рослина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перетворює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водойму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таке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собі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зелене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місиво</a:t>
            </a:r>
            <a:r>
              <a:rPr lang="ru-RU" sz="2400" dirty="0">
                <a:solidFill>
                  <a:schemeClr val="bg1"/>
                </a:solidFill>
              </a:rPr>
              <a:t>, в </a:t>
            </a:r>
            <a:r>
              <a:rPr lang="ru-RU" sz="2400" dirty="0" err="1">
                <a:solidFill>
                  <a:schemeClr val="bg1"/>
                </a:solidFill>
              </a:rPr>
              <a:t>якому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гине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риба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припиняється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судноплавство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Має </a:t>
            </a:r>
            <a:r>
              <a:rPr lang="uk-UA" sz="2400" dirty="0" err="1" smtClean="0">
                <a:solidFill>
                  <a:schemeClr val="bg1"/>
                </a:solidFill>
              </a:rPr>
              <a:t>маленкі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квітки, які цвітуть на поверхні води прикріплюючись до рослини тоненькими стеблами. Рослина виробляє зимові бруньки, що надають перевагу (витримку) в </a:t>
            </a:r>
            <a:r>
              <a:rPr lang="uk-UA" sz="2400" dirty="0" smtClean="0">
                <a:solidFill>
                  <a:schemeClr val="bg1"/>
                </a:solidFill>
              </a:rPr>
              <a:t>зимуванні.</a:t>
            </a:r>
            <a:r>
              <a:rPr lang="uk-UA" sz="2400" dirty="0">
                <a:solidFill>
                  <a:schemeClr val="bg1"/>
                </a:solidFill>
              </a:rPr>
              <a:t> Пускає довгі, сильно розгалужені </a:t>
            </a:r>
            <a:r>
              <a:rPr lang="uk-UA" sz="2400" dirty="0" smtClean="0">
                <a:solidFill>
                  <a:schemeClr val="bg1"/>
                </a:solidFill>
              </a:rPr>
              <a:t>стебла , </a:t>
            </a:r>
            <a:r>
              <a:rPr lang="uk-UA" sz="2400" dirty="0">
                <a:solidFill>
                  <a:schemeClr val="bg1"/>
                </a:solidFill>
              </a:rPr>
              <a:t>зростаючі надзвичайно швидко і досягають нерідко довжини більше двох метрів</a:t>
            </a:r>
            <a:r>
              <a:rPr lang="uk-UA" sz="2400" dirty="0" smtClean="0">
                <a:solidFill>
                  <a:schemeClr val="bg1"/>
                </a:solidFill>
              </a:rPr>
              <a:t>. 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331071" cy="250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85208"/>
            <a:ext cx="4286250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73716"/>
            <a:ext cx="2631891" cy="2201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644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err="1">
                <a:solidFill>
                  <a:schemeClr val="accent6">
                    <a:lumMod val="75000"/>
                  </a:schemeClr>
                </a:solidFill>
              </a:rPr>
              <a:t>Ценхрус</a:t>
            </a:r>
            <a:endParaRPr lang="uk-UA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Вперше виявлено </a:t>
            </a:r>
            <a:r>
              <a:rPr lang="uk-UA" dirty="0" err="1">
                <a:solidFill>
                  <a:srgbClr val="002060"/>
                </a:solidFill>
              </a:rPr>
              <a:t>ценхрус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якірцевий</a:t>
            </a:r>
            <a:r>
              <a:rPr lang="uk-UA" dirty="0">
                <a:solidFill>
                  <a:srgbClr val="002060"/>
                </a:solidFill>
              </a:rPr>
              <a:t> на території станції Джанкой і </a:t>
            </a:r>
            <a:r>
              <a:rPr lang="uk-UA" dirty="0" err="1">
                <a:solidFill>
                  <a:srgbClr val="002060"/>
                </a:solidFill>
              </a:rPr>
              <a:t>Джанкойській</a:t>
            </a:r>
            <a:r>
              <a:rPr lang="uk-UA" dirty="0">
                <a:solidFill>
                  <a:srgbClr val="002060"/>
                </a:solidFill>
              </a:rPr>
              <a:t> дистанції шляху </a:t>
            </a:r>
            <a:r>
              <a:rPr lang="uk-UA" dirty="0" smtClean="0">
                <a:solidFill>
                  <a:srgbClr val="002060"/>
                </a:solidFill>
              </a:rPr>
              <a:t>Прибалтійській залізниці Криму.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Невисока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трав’яниста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рослина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безліч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дрібненьких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орієнтованих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різні</a:t>
            </a:r>
            <a:r>
              <a:rPr lang="ru-RU" dirty="0">
                <a:solidFill>
                  <a:srgbClr val="002060"/>
                </a:solidFill>
              </a:rPr>
              <a:t> боки </a:t>
            </a:r>
            <a:r>
              <a:rPr lang="ru-RU" dirty="0" err="1">
                <a:solidFill>
                  <a:srgbClr val="002060"/>
                </a:solidFill>
              </a:rPr>
              <a:t>колючок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Колюче </a:t>
            </a:r>
            <a:r>
              <a:rPr lang="ru-RU" dirty="0" err="1">
                <a:solidFill>
                  <a:srgbClr val="002060"/>
                </a:solidFill>
              </a:rPr>
              <a:t>насіння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чіпляється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підошов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автомобільних</a:t>
            </a:r>
            <a:r>
              <a:rPr lang="ru-RU" dirty="0">
                <a:solidFill>
                  <a:srgbClr val="002060"/>
                </a:solidFill>
              </a:rPr>
              <a:t> шин і так </a:t>
            </a:r>
            <a:r>
              <a:rPr lang="ru-RU" dirty="0" err="1">
                <a:solidFill>
                  <a:srgbClr val="002060"/>
                </a:solidFill>
              </a:rPr>
              <a:t>розноситься</a:t>
            </a:r>
            <a:r>
              <a:rPr lang="ru-RU" dirty="0">
                <a:solidFill>
                  <a:srgbClr val="002060"/>
                </a:solidFill>
              </a:rPr>
              <a:t> за десятки й </a:t>
            </a:r>
            <a:r>
              <a:rPr lang="ru-RU" dirty="0" err="1">
                <a:solidFill>
                  <a:srgbClr val="002060"/>
                </a:solidFill>
              </a:rPr>
              <a:t>сотні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кілометрів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Невибагливий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бур’ян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чудово</a:t>
            </a:r>
            <a:r>
              <a:rPr lang="ru-RU" dirty="0">
                <a:solidFill>
                  <a:srgbClr val="002060"/>
                </a:solidFill>
              </a:rPr>
              <a:t> росте на </a:t>
            </a:r>
            <a:r>
              <a:rPr lang="ru-RU" dirty="0" err="1">
                <a:solidFill>
                  <a:srgbClr val="002060"/>
                </a:solidFill>
              </a:rPr>
              <a:t>піщаних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ґрунтах</a:t>
            </a:r>
            <a:r>
              <a:rPr lang="ru-RU" dirty="0">
                <a:solidFill>
                  <a:srgbClr val="002060"/>
                </a:solidFill>
              </a:rPr>
              <a:t> і не </a:t>
            </a:r>
            <a:r>
              <a:rPr lang="ru-RU" dirty="0" err="1">
                <a:solidFill>
                  <a:srgbClr val="002060"/>
                </a:solidFill>
              </a:rPr>
              <a:t>має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Україні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природних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ворогів</a:t>
            </a:r>
            <a:r>
              <a:rPr lang="ru-RU" dirty="0">
                <a:solidFill>
                  <a:srgbClr val="002060"/>
                </a:solidFill>
              </a:rPr>
              <a:t>. 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вкриті</a:t>
            </a:r>
            <a:r>
              <a:rPr lang="ru-RU" dirty="0">
                <a:solidFill>
                  <a:srgbClr val="002060"/>
                </a:solidFill>
              </a:rPr>
              <a:t> шипами плоди </a:t>
            </a:r>
            <a:r>
              <a:rPr lang="ru-RU" dirty="0" err="1">
                <a:solidFill>
                  <a:srgbClr val="002060"/>
                </a:solidFill>
              </a:rPr>
              <a:t>псують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якість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вовни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овець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>
                <a:solidFill>
                  <a:srgbClr val="002060"/>
                </a:solidFill>
              </a:rPr>
              <a:t>пошкоджують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шкіру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тварин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err="1">
                <a:solidFill>
                  <a:srgbClr val="002060"/>
                </a:solidFill>
              </a:rPr>
              <a:t>потраплянні</a:t>
            </a:r>
            <a:r>
              <a:rPr lang="ru-RU" dirty="0">
                <a:solidFill>
                  <a:srgbClr val="002060"/>
                </a:solidFill>
              </a:rPr>
              <a:t> в </a:t>
            </a:r>
            <a:r>
              <a:rPr lang="ru-RU" dirty="0" smtClean="0">
                <a:solidFill>
                  <a:srgbClr val="002060"/>
                </a:solidFill>
              </a:rPr>
              <a:t>корм, </a:t>
            </a:r>
            <a:r>
              <a:rPr lang="ru-RU" dirty="0" err="1">
                <a:solidFill>
                  <a:srgbClr val="002060"/>
                </a:solidFill>
              </a:rPr>
              <a:t>ранять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  <a:hlinkClick r:id="rId3" tooltip="Шлунково-кишковий тракт"/>
              </a:rPr>
              <a:t>шлунково-кишковий</a:t>
            </a:r>
            <a:r>
              <a:rPr lang="ru-RU" dirty="0">
                <a:solidFill>
                  <a:srgbClr val="002060"/>
                </a:solidFill>
                <a:hlinkClick r:id="rId3" tooltip="Шлунково-кишковий тракт"/>
              </a:rPr>
              <a:t> тракт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тварин</a:t>
            </a:r>
            <a:r>
              <a:rPr lang="ru-RU" dirty="0">
                <a:solidFill>
                  <a:srgbClr val="002060"/>
                </a:solidFill>
              </a:rPr>
              <a:t> та </a:t>
            </a:r>
            <a:r>
              <a:rPr lang="ru-RU" dirty="0" err="1">
                <a:solidFill>
                  <a:srgbClr val="002060"/>
                </a:solidFill>
                <a:hlinkClick r:id="rId4" tooltip="Ротова порожнина"/>
              </a:rPr>
              <a:t>ротову</a:t>
            </a:r>
            <a:r>
              <a:rPr lang="ru-RU" dirty="0">
                <a:solidFill>
                  <a:srgbClr val="002060"/>
                </a:solidFill>
                <a:hlinkClick r:id="rId4" tooltip="Ротова порожнина"/>
              </a:rPr>
              <a:t> </a:t>
            </a:r>
            <a:r>
              <a:rPr lang="ru-RU" dirty="0" err="1">
                <a:solidFill>
                  <a:srgbClr val="002060"/>
                </a:solidFill>
                <a:hlinkClick r:id="rId4" tooltip="Ротова порожнина"/>
              </a:rPr>
              <a:t>порожнину</a:t>
            </a:r>
            <a:r>
              <a:rPr lang="ru-RU" dirty="0">
                <a:solidFill>
                  <a:srgbClr val="002060"/>
                </a:solidFill>
              </a:rPr>
              <a:t>. При </a:t>
            </a:r>
            <a:r>
              <a:rPr lang="ru-RU" dirty="0" err="1">
                <a:solidFill>
                  <a:srgbClr val="002060"/>
                </a:solidFill>
              </a:rPr>
              <a:t>збиранні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врожаю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колючі</a:t>
            </a:r>
            <a:r>
              <a:rPr lang="ru-RU" dirty="0">
                <a:solidFill>
                  <a:srgbClr val="002060"/>
                </a:solidFill>
              </a:rPr>
              <a:t> плоди </a:t>
            </a:r>
            <a:r>
              <a:rPr lang="ru-RU" dirty="0" err="1">
                <a:solidFill>
                  <a:srgbClr val="002060"/>
                </a:solidFill>
              </a:rPr>
              <a:t>ценхрусу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ранять</a:t>
            </a:r>
            <a:r>
              <a:rPr lang="ru-RU" dirty="0">
                <a:solidFill>
                  <a:srgbClr val="002060"/>
                </a:solidFill>
              </a:rPr>
              <a:t> людей.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9650"/>
            <a:ext cx="2376264" cy="314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3353358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3624631" cy="3152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2610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70C0"/>
                </a:solidFill>
              </a:rPr>
              <a:t>Злинка </a:t>
            </a:r>
            <a:r>
              <a:rPr lang="uk-UA" sz="5400" dirty="0">
                <a:solidFill>
                  <a:srgbClr val="0070C0"/>
                </a:solidFill>
              </a:rPr>
              <a:t>канадська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>
                <a:solidFill>
                  <a:srgbClr val="002060"/>
                </a:solidFill>
              </a:rPr>
              <a:t>Походить з Північної Америки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Попри “злу” </a:t>
            </a:r>
            <a:r>
              <a:rPr lang="ru-RU" dirty="0" err="1">
                <a:solidFill>
                  <a:srgbClr val="002060"/>
                </a:solidFill>
              </a:rPr>
              <a:t>назву</a:t>
            </a:r>
            <a:r>
              <a:rPr lang="ru-RU" dirty="0">
                <a:solidFill>
                  <a:srgbClr val="002060"/>
                </a:solidFill>
              </a:rPr>
              <a:t>, вона не </a:t>
            </a:r>
            <a:r>
              <a:rPr lang="ru-RU" dirty="0" err="1">
                <a:solidFill>
                  <a:srgbClr val="002060"/>
                </a:solidFill>
              </a:rPr>
              <a:t>колеться</a:t>
            </a:r>
            <a:r>
              <a:rPr lang="ru-RU" dirty="0">
                <a:solidFill>
                  <a:srgbClr val="002060"/>
                </a:solidFill>
              </a:rPr>
              <a:t>, не жалиться, не </a:t>
            </a:r>
            <a:r>
              <a:rPr lang="ru-RU" dirty="0" err="1">
                <a:solidFill>
                  <a:srgbClr val="002060"/>
                </a:solidFill>
              </a:rPr>
              <a:t>викликає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задухи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Єдине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допікає</a:t>
            </a:r>
            <a:r>
              <a:rPr lang="ru-RU" dirty="0">
                <a:solidFill>
                  <a:srgbClr val="002060"/>
                </a:solidFill>
              </a:rPr>
              <a:t> дачникам і </a:t>
            </a:r>
            <a:r>
              <a:rPr lang="ru-RU" dirty="0" err="1">
                <a:solidFill>
                  <a:srgbClr val="002060"/>
                </a:solidFill>
              </a:rPr>
              <a:t>городникам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тим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практично </a:t>
            </a:r>
            <a:r>
              <a:rPr lang="ru-RU" dirty="0" err="1">
                <a:solidFill>
                  <a:srgbClr val="002060"/>
                </a:solidFill>
              </a:rPr>
              <a:t>неможливо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позбутися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Вирвана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бадилинка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лежачи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купі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бур’яну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продовжує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рости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розквітає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розсіває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численне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насіння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пустити</a:t>
            </a:r>
            <a:r>
              <a:rPr lang="ru-RU" dirty="0">
                <a:solidFill>
                  <a:srgbClr val="002060"/>
                </a:solidFill>
              </a:rPr>
              <a:t> все на </a:t>
            </a:r>
            <a:r>
              <a:rPr lang="ru-RU" dirty="0" err="1">
                <a:solidFill>
                  <a:srgbClr val="002060"/>
                </a:solidFill>
              </a:rPr>
              <a:t>самоплин</a:t>
            </a:r>
            <a:r>
              <a:rPr lang="ru-RU" dirty="0">
                <a:solidFill>
                  <a:srgbClr val="002060"/>
                </a:solidFill>
              </a:rPr>
              <a:t>, то </a:t>
            </a:r>
            <a:r>
              <a:rPr lang="ru-RU" dirty="0" err="1">
                <a:solidFill>
                  <a:srgbClr val="002060"/>
                </a:solidFill>
              </a:rPr>
              <a:t>вже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рік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матимете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суцільну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плантацію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злинки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Сходить - в </a:t>
            </a:r>
            <a:r>
              <a:rPr lang="ru-RU" dirty="0" err="1">
                <a:solidFill>
                  <a:srgbClr val="002060"/>
                </a:solidFill>
              </a:rPr>
              <a:t>березні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травні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наприкінці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літа</a:t>
            </a:r>
            <a:r>
              <a:rPr lang="ru-RU" dirty="0">
                <a:solidFill>
                  <a:srgbClr val="002060"/>
                </a:solidFill>
              </a:rPr>
              <a:t> - на початку </a:t>
            </a:r>
            <a:r>
              <a:rPr lang="ru-RU" dirty="0" err="1">
                <a:solidFill>
                  <a:srgbClr val="002060"/>
                </a:solidFill>
              </a:rPr>
              <a:t>осені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останні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перезимовують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>
                <a:solidFill>
                  <a:srgbClr val="002060"/>
                </a:solidFill>
              </a:rPr>
              <a:t>Цвіте</a:t>
            </a:r>
            <a:r>
              <a:rPr lang="ru-RU" dirty="0">
                <a:solidFill>
                  <a:srgbClr val="002060"/>
                </a:solidFill>
              </a:rPr>
              <a:t> - в </a:t>
            </a:r>
            <a:r>
              <a:rPr lang="ru-RU" dirty="0" err="1">
                <a:solidFill>
                  <a:srgbClr val="002060"/>
                </a:solidFill>
              </a:rPr>
              <a:t>липні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вересні</a:t>
            </a:r>
            <a:r>
              <a:rPr lang="ru-RU" dirty="0">
                <a:solidFill>
                  <a:srgbClr val="002060"/>
                </a:solidFill>
              </a:rPr>
              <a:t>. Плодоносить - в </a:t>
            </a:r>
            <a:r>
              <a:rPr lang="ru-RU" dirty="0" err="1">
                <a:solidFill>
                  <a:srgbClr val="002060"/>
                </a:solidFill>
              </a:rPr>
              <a:t>серпні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жовтні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5000625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170373" cy="537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972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Аморфа</a:t>
            </a:r>
            <a:r>
              <a:rPr lang="uk-UA" b="1" dirty="0" smtClean="0">
                <a:solidFill>
                  <a:schemeClr val="bg1"/>
                </a:solidFill>
              </a:rPr>
              <a:t> кущова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Походить з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Північної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Америки.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розводять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всіх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районах, особливо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півдні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в садах і парках як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декоративну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рослину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Ця рослина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</a:rPr>
              <a:t>використовуеться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для швидкого озеленення, але якщо дати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їй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змогу неконтрольовано розростатися, як, наприклад, на Трухановому острові, біля озер Вербне та Алмазне, то </a:t>
            </a:r>
            <a:r>
              <a:rPr lang="uk-UA" dirty="0" err="1" smtClean="0">
                <a:solidFill>
                  <a:schemeClr val="accent5">
                    <a:lumMod val="75000"/>
                  </a:schemeClr>
                </a:solidFill>
              </a:rPr>
              <a:t>аморфа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 стає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проблемою.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Вона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швидко 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витісняє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інші цінні породи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Росте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аморфа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культурі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зріджених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мішаних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листяних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лісах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на 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галявинах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відкритих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освітлених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схилах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Світлолюбна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рослина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Цвіте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травні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червні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0288"/>
            <a:ext cx="2943322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37" y="2924944"/>
            <a:ext cx="4144963" cy="327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14" y="1430288"/>
            <a:ext cx="3960440" cy="366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97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594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Рослини-чужинці на Україні</vt:lpstr>
      <vt:lpstr>Зелені чужинці</vt:lpstr>
      <vt:lpstr>Борщівник</vt:lpstr>
      <vt:lpstr>Амброзія полинолиста</vt:lpstr>
      <vt:lpstr>Елодея</vt:lpstr>
      <vt:lpstr>Ценхрус</vt:lpstr>
      <vt:lpstr>Злинка канадська</vt:lpstr>
      <vt:lpstr>Аморфа кущова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Рослини-чужинці на Україні</dc:title>
  <dc:creator>татьяна</dc:creator>
  <cp:lastModifiedBy>Tanya</cp:lastModifiedBy>
  <cp:revision>13</cp:revision>
  <dcterms:created xsi:type="dcterms:W3CDTF">2014-05-07T12:39:16Z</dcterms:created>
  <dcterms:modified xsi:type="dcterms:W3CDTF">2015-02-09T15:29:33Z</dcterms:modified>
</cp:coreProperties>
</file>