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68" r:id="rId19"/>
    <p:sldId id="269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12CE14-46B5-4840-A9DC-5E79F018BE66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746454-6D26-453B-A623-64841345EF26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704856" cy="5544616"/>
          </a:xfrm>
        </p:spPr>
        <p:txBody>
          <a:bodyPr>
            <a:noAutofit/>
          </a:bodyPr>
          <a:lstStyle/>
          <a:p>
            <a:pPr algn="ctr"/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Підсумкова </a:t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контрольна робота</a:t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зі світової літератури</a:t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учениці 9-В класу </a:t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err="1" smtClean="0">
                <a:solidFill>
                  <a:schemeClr val="tx1"/>
                </a:solidFill>
                <a:latin typeface="Sylfaen" pitchFamily="18" charset="0"/>
              </a:rPr>
              <a:t>Великолучківської</a:t>
            </a: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ЗОШ </a:t>
            </a:r>
            <a:r>
              <a:rPr lang="en-US" sz="5000" dirty="0" smtClean="0">
                <a:solidFill>
                  <a:schemeClr val="tx1"/>
                </a:solidFill>
                <a:latin typeface="Sylfaen" pitchFamily="18" charset="0"/>
              </a:rPr>
              <a:t>I</a:t>
            </a: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-</a:t>
            </a:r>
            <a:r>
              <a:rPr lang="en-US" sz="5000" dirty="0" smtClean="0">
                <a:solidFill>
                  <a:schemeClr val="tx1"/>
                </a:solidFill>
                <a:latin typeface="Sylfaen" pitchFamily="18" charset="0"/>
              </a:rPr>
              <a:t>III</a:t>
            </a: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uk-UA" sz="5000" dirty="0" err="1" smtClean="0">
                <a:solidFill>
                  <a:schemeClr val="tx1"/>
                </a:solidFill>
                <a:latin typeface="Sylfaen" pitchFamily="18" charset="0"/>
              </a:rPr>
              <a:t>Яценович</a:t>
            </a:r>
            <a:r>
              <a:rPr lang="uk-UA" sz="5000" dirty="0" smtClean="0">
                <a:solidFill>
                  <a:schemeClr val="tx1"/>
                </a:solidFill>
                <a:latin typeface="Sylfaen" pitchFamily="18" charset="0"/>
              </a:rPr>
              <a:t> Оксани</a:t>
            </a:r>
            <a:endParaRPr lang="uk-UA" sz="5000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3" name="rufus_wainwright_-_hallelujah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421">
        <p:dissolve/>
      </p:transition>
    </mc:Choice>
    <mc:Fallback>
      <p:transition spd="slow" advTm="542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У </a:t>
            </a:r>
            <a:r>
              <a:rPr lang="ru-RU" dirty="0" err="1">
                <a:latin typeface="Calibri" pitchFamily="34" charset="0"/>
              </a:rPr>
              <a:t>гімназії</a:t>
            </a:r>
            <a:r>
              <a:rPr lang="ru-RU" dirty="0">
                <a:latin typeface="Calibri" pitchFamily="34" charset="0"/>
              </a:rPr>
              <a:t> Гоголь особливо охоче </a:t>
            </a:r>
            <a:r>
              <a:rPr lang="ru-RU" dirty="0" err="1">
                <a:latin typeface="Calibri" pitchFamily="34" charset="0"/>
              </a:rPr>
              <a:t>вивчав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давню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українську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історію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народні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звичаї</a:t>
            </a:r>
            <a:r>
              <a:rPr lang="ru-RU" dirty="0">
                <a:latin typeface="Calibri" pitchFamily="34" charset="0"/>
              </a:rPr>
              <a:t> та усну </a:t>
            </a:r>
            <a:r>
              <a:rPr lang="ru-RU" dirty="0" err="1">
                <a:latin typeface="Calibri" pitchFamily="34" charset="0"/>
              </a:rPr>
              <a:t>народну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творчість</a:t>
            </a:r>
            <a:r>
              <a:rPr lang="ru-RU" dirty="0">
                <a:latin typeface="Calibri" pitchFamily="34" charset="0"/>
              </a:rPr>
              <a:t>, з </a:t>
            </a:r>
            <a:r>
              <a:rPr lang="ru-RU" dirty="0" err="1">
                <a:latin typeface="Calibri" pitchFamily="34" charset="0"/>
              </a:rPr>
              <a:t>якими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знайомився</a:t>
            </a:r>
            <a:r>
              <a:rPr lang="ru-RU" dirty="0">
                <a:latin typeface="Calibri" pitchFamily="34" charset="0"/>
              </a:rPr>
              <a:t> не </a:t>
            </a:r>
            <a:r>
              <a:rPr lang="ru-RU" dirty="0" err="1">
                <a:latin typeface="Calibri" pitchFamily="34" charset="0"/>
              </a:rPr>
              <a:t>лише</a:t>
            </a:r>
            <a:r>
              <a:rPr lang="ru-RU" dirty="0">
                <a:latin typeface="Calibri" pitchFamily="34" charset="0"/>
              </a:rPr>
              <a:t> з </a:t>
            </a:r>
            <a:r>
              <a:rPr lang="ru-RU" dirty="0" err="1">
                <a:latin typeface="Calibri" pitchFamily="34" charset="0"/>
              </a:rPr>
              <a:t>друкованих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джерел</a:t>
            </a:r>
            <a:r>
              <a:rPr lang="ru-RU" dirty="0">
                <a:latin typeface="Calibri" pitchFamily="34" charset="0"/>
              </a:rPr>
              <a:t>, а й на </a:t>
            </a:r>
            <a:r>
              <a:rPr lang="ru-RU" dirty="0" err="1">
                <a:latin typeface="Calibri" pitchFamily="34" charset="0"/>
              </a:rPr>
              <a:t>ніжинських</a:t>
            </a:r>
            <a:r>
              <a:rPr lang="ru-RU" dirty="0">
                <a:latin typeface="Calibri" pitchFamily="34" charset="0"/>
              </a:rPr>
              <a:t> базарах, у </a:t>
            </a:r>
            <a:r>
              <a:rPr lang="ru-RU" dirty="0" err="1">
                <a:latin typeface="Calibri" pitchFamily="34" charset="0"/>
              </a:rPr>
              <a:t>передмісті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Магерки</a:t>
            </a:r>
            <a:r>
              <a:rPr lang="ru-RU" dirty="0">
                <a:latin typeface="Calibri" pitchFamily="34" charset="0"/>
              </a:rPr>
              <a:t>, де </a:t>
            </a:r>
            <a:r>
              <a:rPr lang="ru-RU" dirty="0" err="1">
                <a:latin typeface="Calibri" pitchFamily="34" charset="0"/>
              </a:rPr>
              <a:t>мав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багато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знайомих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Пізніше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ніжинські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типи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окремі</a:t>
            </a:r>
            <a:r>
              <a:rPr lang="ru-RU" dirty="0">
                <a:latin typeface="Calibri" pitchFamily="34" charset="0"/>
              </a:rPr>
              <a:t> сценки </a:t>
            </a:r>
            <a:r>
              <a:rPr lang="ru-RU" dirty="0" err="1">
                <a:latin typeface="Calibri" pitchFamily="34" charset="0"/>
              </a:rPr>
              <a:t>увійшли</a:t>
            </a:r>
            <a:r>
              <a:rPr lang="ru-RU" dirty="0">
                <a:latin typeface="Calibri" pitchFamily="34" charset="0"/>
              </a:rPr>
              <a:t> до </a:t>
            </a:r>
            <a:r>
              <a:rPr lang="ru-RU" dirty="0" err="1">
                <a:latin typeface="Calibri" pitchFamily="34" charset="0"/>
              </a:rPr>
              <a:t>творів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письменника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У </a:t>
            </a:r>
            <a:r>
              <a:rPr lang="ru-RU" dirty="0" err="1">
                <a:latin typeface="Calibri" pitchFamily="34" charset="0"/>
              </a:rPr>
              <a:t>Ніжині</a:t>
            </a:r>
            <a:r>
              <a:rPr lang="ru-RU" dirty="0">
                <a:latin typeface="Calibri" pitchFamily="34" charset="0"/>
              </a:rPr>
              <a:t> Гоголь написав </a:t>
            </a:r>
            <a:r>
              <a:rPr lang="ru-RU" dirty="0" err="1">
                <a:latin typeface="Calibri" pitchFamily="34" charset="0"/>
              </a:rPr>
              <a:t>свої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перші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літературні</a:t>
            </a:r>
            <a:r>
              <a:rPr lang="ru-RU" dirty="0">
                <a:latin typeface="Calibri" pitchFamily="34" charset="0"/>
              </a:rPr>
              <a:t> твори і </a:t>
            </a:r>
            <a:r>
              <a:rPr lang="ru-RU" dirty="0" err="1">
                <a:latin typeface="Calibri" pitchFamily="34" charset="0"/>
              </a:rPr>
              <a:t>опублікував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деякі</a:t>
            </a:r>
            <a:r>
              <a:rPr lang="ru-RU" dirty="0">
                <a:latin typeface="Calibri" pitchFamily="34" charset="0"/>
              </a:rPr>
              <a:t> з них у </a:t>
            </a:r>
            <a:r>
              <a:rPr lang="ru-RU" dirty="0" err="1">
                <a:latin typeface="Calibri" pitchFamily="34" charset="0"/>
              </a:rPr>
              <a:t>рукописних</a:t>
            </a:r>
            <a:r>
              <a:rPr lang="ru-RU" dirty="0">
                <a:latin typeface="Calibri" pitchFamily="34" charset="0"/>
              </a:rPr>
              <a:t> журналах та альманахах. Тут </a:t>
            </a:r>
            <a:r>
              <a:rPr lang="ru-RU" dirty="0" err="1">
                <a:latin typeface="Calibri" pitchFamily="34" charset="0"/>
              </a:rPr>
              <a:t>з'явилися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його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вірші</a:t>
            </a:r>
            <a:r>
              <a:rPr lang="ru-RU" dirty="0">
                <a:latin typeface="Calibri" pitchFamily="34" charset="0"/>
              </a:rPr>
              <a:t> «Италия», «Новоселье», «Непогода», «Две рыбки», «Битва при Калке», поема «Ганс Кюхельгартен», </a:t>
            </a:r>
            <a:r>
              <a:rPr lang="ru-RU" dirty="0" err="1">
                <a:latin typeface="Calibri" pitchFamily="34" charset="0"/>
              </a:rPr>
              <a:t>сатири</a:t>
            </a:r>
            <a:r>
              <a:rPr lang="ru-RU" dirty="0">
                <a:latin typeface="Calibri" pitchFamily="34" charset="0"/>
              </a:rPr>
              <a:t> «Насмешнику некстати», «Нечто о Нежине, или Дуракам закон не писан», </a:t>
            </a:r>
            <a:r>
              <a:rPr lang="ru-RU" dirty="0" err="1">
                <a:latin typeface="Calibri" pitchFamily="34" charset="0"/>
              </a:rPr>
              <a:t>драматичні</a:t>
            </a:r>
            <a:r>
              <a:rPr lang="ru-RU" dirty="0">
                <a:latin typeface="Calibri" pitchFamily="34" charset="0"/>
              </a:rPr>
              <a:t> твори.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910">
        <p14:gallery dir="l"/>
      </p:transition>
    </mc:Choice>
    <mc:Fallback>
      <p:transition spd="slow" advTm="209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708920"/>
            <a:ext cx="7818073" cy="1584176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latin typeface="Calibri" pitchFamily="34" charset="0"/>
              </a:rPr>
              <a:t>У Петербурзі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262983" cy="235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393765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70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51">
        <p14:prism/>
      </p:transition>
    </mc:Choice>
    <mc:Fallback>
      <p:transition spd="slow" advTm="6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>
                <a:latin typeface="Calibri" pitchFamily="34" charset="0"/>
              </a:rPr>
              <a:t>Мріючи</a:t>
            </a:r>
            <a:r>
              <a:rPr lang="ru-RU" dirty="0">
                <a:latin typeface="Calibri" pitchFamily="34" charset="0"/>
              </a:rPr>
              <a:t> про </a:t>
            </a:r>
            <a:r>
              <a:rPr lang="ru-RU" dirty="0" err="1">
                <a:latin typeface="Calibri" pitchFamily="34" charset="0"/>
              </a:rPr>
              <a:t>літературну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діяльність</a:t>
            </a:r>
            <a:r>
              <a:rPr lang="ru-RU" dirty="0">
                <a:latin typeface="Calibri" pitchFamily="34" charset="0"/>
              </a:rPr>
              <a:t> 1828 року Гоголь </a:t>
            </a:r>
            <a:r>
              <a:rPr lang="ru-RU" dirty="0" err="1">
                <a:latin typeface="Calibri" pitchFamily="34" charset="0"/>
              </a:rPr>
              <a:t>поїхав</a:t>
            </a:r>
            <a:r>
              <a:rPr lang="ru-RU" dirty="0">
                <a:latin typeface="Calibri" pitchFamily="34" charset="0"/>
              </a:rPr>
              <a:t> до Петербургу. </a:t>
            </a:r>
            <a:r>
              <a:rPr lang="ru-RU" dirty="0" err="1">
                <a:latin typeface="Calibri" pitchFamily="34" charset="0"/>
              </a:rPr>
              <a:t>Матеріальна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незабезпеченість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примусила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його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поступити</a:t>
            </a:r>
            <a:r>
              <a:rPr lang="ru-RU" dirty="0">
                <a:latin typeface="Calibri" pitchFamily="34" charset="0"/>
              </a:rPr>
              <a:t> на службу чиновником Департаменту </a:t>
            </a:r>
            <a:r>
              <a:rPr lang="ru-RU" dirty="0" err="1">
                <a:latin typeface="Calibri" pitchFamily="34" charset="0"/>
              </a:rPr>
              <a:t>уділів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1829-го </a:t>
            </a:r>
            <a:r>
              <a:rPr lang="ru-RU" dirty="0" err="1">
                <a:latin typeface="Calibri" pitchFamily="34" charset="0"/>
              </a:rPr>
              <a:t>він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опублікував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свій</a:t>
            </a:r>
            <a:r>
              <a:rPr lang="ru-RU" dirty="0">
                <a:latin typeface="Calibri" pitchFamily="34" charset="0"/>
              </a:rPr>
              <a:t> перший </a:t>
            </a:r>
            <a:r>
              <a:rPr lang="ru-RU" dirty="0" err="1">
                <a:latin typeface="Calibri" pitchFamily="34" charset="0"/>
              </a:rPr>
              <a:t>твір</a:t>
            </a:r>
            <a:r>
              <a:rPr lang="ru-RU" dirty="0">
                <a:latin typeface="Calibri" pitchFamily="34" charset="0"/>
              </a:rPr>
              <a:t> — поему «Ганс Кюхельгартен».</a:t>
            </a:r>
          </a:p>
          <a:p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Того ж року в </a:t>
            </a:r>
            <a:r>
              <a:rPr lang="ru-RU" dirty="0" err="1">
                <a:latin typeface="Calibri" pitchFamily="34" charset="0"/>
              </a:rPr>
              <a:t>журналі</a:t>
            </a:r>
            <a:r>
              <a:rPr lang="ru-RU" dirty="0">
                <a:latin typeface="Calibri" pitchFamily="34" charset="0"/>
              </a:rPr>
              <a:t> «Отечественные записки» </a:t>
            </a:r>
            <a:r>
              <a:rPr lang="ru-RU" dirty="0" err="1">
                <a:latin typeface="Calibri" pitchFamily="34" charset="0"/>
              </a:rPr>
              <a:t>з'явилася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повість</a:t>
            </a:r>
            <a:r>
              <a:rPr lang="ru-RU" dirty="0">
                <a:latin typeface="Calibri" pitchFamily="34" charset="0"/>
              </a:rPr>
              <a:t> «</a:t>
            </a:r>
            <a:r>
              <a:rPr lang="ru-RU" dirty="0" err="1">
                <a:latin typeface="Calibri" pitchFamily="34" charset="0"/>
              </a:rPr>
              <a:t>Басаврюк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або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Вечір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проти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Івана</a:t>
            </a:r>
            <a:r>
              <a:rPr lang="ru-RU" dirty="0">
                <a:latin typeface="Calibri" pitchFamily="34" charset="0"/>
              </a:rPr>
              <a:t> Купала», перша з циклу «</a:t>
            </a:r>
            <a:r>
              <a:rPr lang="ru-RU" dirty="0" err="1">
                <a:latin typeface="Calibri" pitchFamily="34" charset="0"/>
              </a:rPr>
              <a:t>Вечори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</a:rPr>
              <a:t>хуторі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біля</a:t>
            </a:r>
            <a:r>
              <a:rPr lang="ru-RU" dirty="0">
                <a:latin typeface="Calibri" pitchFamily="34" charset="0"/>
              </a:rPr>
              <a:t> Диканьки». </a:t>
            </a:r>
            <a:r>
              <a:rPr lang="ru-RU" dirty="0" err="1">
                <a:latin typeface="Calibri" pitchFamily="34" charset="0"/>
              </a:rPr>
              <a:t>Ці</a:t>
            </a:r>
            <a:r>
              <a:rPr lang="ru-RU" dirty="0">
                <a:latin typeface="Calibri" pitchFamily="34" charset="0"/>
              </a:rPr>
              <a:t> твори </a:t>
            </a:r>
            <a:r>
              <a:rPr lang="ru-RU" dirty="0" err="1">
                <a:latin typeface="Calibri" pitchFamily="34" charset="0"/>
              </a:rPr>
              <a:t>були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романтичної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спрямованості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підкріплені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грунтовними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знання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усної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народної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творчості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Ліризм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проникливість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любов</a:t>
            </a:r>
            <a:r>
              <a:rPr lang="ru-RU" dirty="0">
                <a:latin typeface="Calibri" pitchFamily="34" charset="0"/>
              </a:rPr>
              <a:t> автора до </a:t>
            </a:r>
            <a:r>
              <a:rPr lang="ru-RU" dirty="0" err="1">
                <a:latin typeface="Calibri" pitchFamily="34" charset="0"/>
              </a:rPr>
              <a:t>зображуваного</a:t>
            </a:r>
            <a:r>
              <a:rPr lang="ru-RU" dirty="0">
                <a:latin typeface="Calibri" pitchFamily="34" charset="0"/>
              </a:rPr>
              <a:t> справляли </a:t>
            </a:r>
            <a:r>
              <a:rPr lang="ru-RU" dirty="0" err="1">
                <a:latin typeface="Calibri" pitchFamily="34" charset="0"/>
              </a:rPr>
              <a:t>враження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читача</a:t>
            </a:r>
            <a:r>
              <a:rPr lang="ru-RU" dirty="0" smtClean="0">
                <a:latin typeface="Calibri" pitchFamily="34" charset="0"/>
              </a:rPr>
              <a:t>.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026">
        <p14:doors dir="vert"/>
      </p:transition>
    </mc:Choice>
    <mc:Fallback>
      <p:transition spd="slow" advTm="21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0"/>
            <a:ext cx="6300192" cy="6858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uk-UA" dirty="0">
                <a:latin typeface="Calibri" pitchFamily="34" charset="0"/>
              </a:rPr>
              <a:t>Наприкінці 1833 року Гоголь клопочеться про місце професора історії в Київському університеті св. Володимира. Спонукала до цього, зокрема, й дружба з Михайлом Максимовичем, професором-земляком, етнографом, фольклористом, істориком, ботаніком, майбутнім ректором цього ж університету. </a:t>
            </a:r>
            <a:endParaRPr lang="uk-UA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uk-UA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uk-UA" dirty="0" smtClean="0">
                <a:latin typeface="Calibri" pitchFamily="34" charset="0"/>
              </a:rPr>
              <a:t>1835 </a:t>
            </a:r>
            <a:r>
              <a:rPr lang="uk-UA" dirty="0">
                <a:latin typeface="Calibri" pitchFamily="34" charset="0"/>
              </a:rPr>
              <a:t>року займає кафедру історії </a:t>
            </a:r>
            <a:r>
              <a:rPr lang="uk-UA" dirty="0" smtClean="0">
                <a:latin typeface="Calibri" pitchFamily="34" charset="0"/>
              </a:rPr>
              <a:t>у </a:t>
            </a:r>
            <a:r>
              <a:rPr lang="uk-UA" dirty="0">
                <a:latin typeface="Calibri" pitchFamily="34" charset="0"/>
              </a:rPr>
              <a:t>Санкт-Петербурзькому Імператорському університеті, але через короткий час змушений полишити професорську діяльність. Він остаточно порвав з педагогічною </a:t>
            </a:r>
            <a:r>
              <a:rPr lang="uk-UA" dirty="0" smtClean="0">
                <a:latin typeface="Calibri" pitchFamily="34" charset="0"/>
              </a:rPr>
              <a:t>діяльністю</a:t>
            </a:r>
            <a:r>
              <a:rPr lang="uk-UA" dirty="0">
                <a:latin typeface="Calibri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33295"/>
            <a:ext cx="267672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92132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Михайло Максимович</a:t>
            </a:r>
            <a:endParaRPr lang="uk-U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38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274">
        <p14:prism isInverted="1"/>
      </p:transition>
    </mc:Choice>
    <mc:Fallback>
      <p:transition spd="slow" advTm="19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/>
          <a:lstStyle/>
          <a:p>
            <a:pPr algn="ctr"/>
            <a:r>
              <a:rPr lang="uk-UA" dirty="0">
                <a:latin typeface="Calibri" pitchFamily="34" charset="0"/>
              </a:rPr>
              <a:t>За кордоном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>
                <a:latin typeface="Calibri" pitchFamily="34" charset="0"/>
              </a:rPr>
              <a:t>Невдовзі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після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прем'єри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п'єси</a:t>
            </a:r>
            <a:r>
              <a:rPr lang="ru-RU" dirty="0">
                <a:latin typeface="Calibri" pitchFamily="34" charset="0"/>
              </a:rPr>
              <a:t> Гоголь </a:t>
            </a:r>
            <a:r>
              <a:rPr lang="ru-RU" dirty="0" err="1">
                <a:latin typeface="Calibri" pitchFamily="34" charset="0"/>
              </a:rPr>
              <a:t>виїхав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</a:rPr>
              <a:t>досить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тривалий</a:t>
            </a:r>
            <a:r>
              <a:rPr lang="ru-RU" dirty="0">
                <a:latin typeface="Calibri" pitchFamily="34" charset="0"/>
              </a:rPr>
              <a:t> час за кордон, </a:t>
            </a:r>
            <a:r>
              <a:rPr lang="ru-RU" dirty="0" err="1">
                <a:latin typeface="Calibri" pitchFamily="34" charset="0"/>
              </a:rPr>
              <a:t>відвідав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Німеччину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Швейцарію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Францію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Італію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>
                <a:latin typeface="Calibri" pitchFamily="34" charset="0"/>
              </a:rPr>
              <a:t>Італії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пише</a:t>
            </a:r>
            <a:r>
              <a:rPr lang="ru-RU" dirty="0">
                <a:latin typeface="Calibri" pitchFamily="34" charset="0"/>
              </a:rPr>
              <a:t> перший том </a:t>
            </a:r>
            <a:r>
              <a:rPr lang="ru-RU" dirty="0" err="1">
                <a:latin typeface="Calibri" pitchFamily="34" charset="0"/>
              </a:rPr>
              <a:t>поеми</a:t>
            </a:r>
            <a:r>
              <a:rPr lang="ru-RU" dirty="0">
                <a:latin typeface="Calibri" pitchFamily="34" charset="0"/>
              </a:rPr>
              <a:t>-романа «</a:t>
            </a:r>
            <a:r>
              <a:rPr lang="ru-RU" dirty="0" err="1">
                <a:latin typeface="Calibri" pitchFamily="34" charset="0"/>
              </a:rPr>
              <a:t>Мертві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душі</a:t>
            </a:r>
            <a:r>
              <a:rPr lang="ru-RU" dirty="0">
                <a:latin typeface="Calibri" pitchFamily="34" charset="0"/>
              </a:rPr>
              <a:t>»,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виходить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друком</a:t>
            </a:r>
            <a:r>
              <a:rPr lang="ru-RU" dirty="0">
                <a:latin typeface="Calibri" pitchFamily="34" charset="0"/>
              </a:rPr>
              <a:t> 1842 року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Calibri" pitchFamily="34" charset="0"/>
              </a:rPr>
              <a:t>Тонке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відчуття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геніального</a:t>
            </a:r>
            <a:r>
              <a:rPr lang="ru-RU" dirty="0">
                <a:latin typeface="Calibri" pitchFamily="34" charset="0"/>
              </a:rPr>
              <a:t> художника </a:t>
            </a:r>
            <a:r>
              <a:rPr lang="ru-RU" dirty="0" err="1">
                <a:latin typeface="Calibri" pitchFamily="34" charset="0"/>
              </a:rPr>
              <a:t>збурювалось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нежиттєвістю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образів</a:t>
            </a:r>
            <a:r>
              <a:rPr lang="ru-RU" dirty="0">
                <a:latin typeface="Calibri" pitchFamily="34" charset="0"/>
              </a:rPr>
              <a:t> ним </a:t>
            </a:r>
            <a:r>
              <a:rPr lang="ru-RU" dirty="0" err="1">
                <a:latin typeface="Calibri" pitchFamily="34" charset="0"/>
              </a:rPr>
              <a:t>створюваних</a:t>
            </a:r>
            <a:r>
              <a:rPr lang="ru-RU" dirty="0">
                <a:latin typeface="Calibri" pitchFamily="34" charset="0"/>
              </a:rPr>
              <a:t>, і </a:t>
            </a:r>
            <a:r>
              <a:rPr lang="ru-RU" dirty="0" err="1">
                <a:latin typeface="Calibri" pitchFamily="34" charset="0"/>
              </a:rPr>
              <a:t>тричі</a:t>
            </a:r>
            <a:r>
              <a:rPr lang="ru-RU" dirty="0">
                <a:latin typeface="Calibri" pitchFamily="34" charset="0"/>
              </a:rPr>
              <a:t> друга </a:t>
            </a:r>
            <a:r>
              <a:rPr lang="ru-RU" dirty="0" err="1">
                <a:latin typeface="Calibri" pitchFamily="34" charset="0"/>
              </a:rPr>
              <a:t>частина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великої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поеми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багаторічна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праця</a:t>
            </a:r>
            <a:r>
              <a:rPr lang="ru-RU" dirty="0">
                <a:latin typeface="Calibri" pitchFamily="34" charset="0"/>
              </a:rPr>
              <a:t> художника, </a:t>
            </a:r>
            <a:r>
              <a:rPr lang="ru-RU" dirty="0" err="1">
                <a:latin typeface="Calibri" pitchFamily="34" charset="0"/>
              </a:rPr>
              <a:t>спалювалася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ним.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Calibri" pitchFamily="34" charset="0"/>
              </a:rPr>
              <a:t>Останні</a:t>
            </a:r>
            <a:r>
              <a:rPr lang="ru-RU" dirty="0">
                <a:latin typeface="Calibri" pitchFamily="34" charset="0"/>
              </a:rPr>
              <a:t> роки </a:t>
            </a:r>
            <a:r>
              <a:rPr lang="ru-RU" dirty="0" err="1">
                <a:latin typeface="Calibri" pitchFamily="34" charset="0"/>
              </a:rPr>
              <a:t>життя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письменника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сповнені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драматичних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пошуків</a:t>
            </a:r>
            <a:r>
              <a:rPr lang="ru-RU" dirty="0">
                <a:latin typeface="Calibri" pitchFamily="34" charset="0"/>
              </a:rPr>
              <a:t> себе в </a:t>
            </a:r>
            <a:r>
              <a:rPr lang="ru-RU" dirty="0" err="1" smtClean="0">
                <a:latin typeface="Calibri" pitchFamily="34" charset="0"/>
              </a:rPr>
              <a:t>істині</a:t>
            </a:r>
            <a:r>
              <a:rPr lang="ru-RU" dirty="0">
                <a:latin typeface="Calibri" pitchFamily="34" charset="0"/>
              </a:rPr>
              <a:t>. Про </a:t>
            </a:r>
            <a:r>
              <a:rPr lang="ru-RU" dirty="0" err="1">
                <a:latin typeface="Calibri" pitchFamily="34" charset="0"/>
              </a:rPr>
              <a:t>це</a:t>
            </a:r>
            <a:r>
              <a:rPr lang="ru-RU" dirty="0">
                <a:latin typeface="Calibri" pitchFamily="34" charset="0"/>
              </a:rPr>
              <a:t> — у </a:t>
            </a:r>
            <a:r>
              <a:rPr lang="ru-RU" dirty="0" err="1">
                <a:latin typeface="Calibri" pitchFamily="34" charset="0"/>
              </a:rPr>
              <a:t>виданні</a:t>
            </a:r>
            <a:r>
              <a:rPr lang="ru-RU" dirty="0">
                <a:latin typeface="Calibri" pitchFamily="34" charset="0"/>
              </a:rPr>
              <a:t> 1847 року «</a:t>
            </a:r>
            <a:r>
              <a:rPr lang="ru-RU" dirty="0" err="1">
                <a:latin typeface="Calibri" pitchFamily="34" charset="0"/>
              </a:rPr>
              <a:t>Вибраних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місць</a:t>
            </a:r>
            <a:r>
              <a:rPr lang="ru-RU" dirty="0">
                <a:latin typeface="Calibri" pitchFamily="34" charset="0"/>
              </a:rPr>
              <a:t> з </a:t>
            </a:r>
            <a:r>
              <a:rPr lang="ru-RU" dirty="0" err="1">
                <a:latin typeface="Calibri" pitchFamily="34" charset="0"/>
              </a:rPr>
              <a:t>листування</a:t>
            </a:r>
            <a:r>
              <a:rPr lang="ru-RU" dirty="0">
                <a:latin typeface="Calibri" pitchFamily="34" charset="0"/>
              </a:rPr>
              <a:t> з </a:t>
            </a:r>
            <a:r>
              <a:rPr lang="ru-RU" dirty="0" err="1">
                <a:latin typeface="Calibri" pitchFamily="34" charset="0"/>
              </a:rPr>
              <a:t>друзями</a:t>
            </a:r>
            <a:r>
              <a:rPr lang="ru-RU" dirty="0">
                <a:latin typeface="Calibri" pitchFamily="34" charset="0"/>
              </a:rPr>
              <a:t>»,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, як і перший том «</a:t>
            </a:r>
            <a:r>
              <a:rPr lang="ru-RU" dirty="0" err="1">
                <a:latin typeface="Calibri" pitchFamily="34" charset="0"/>
              </a:rPr>
              <a:t>Мертвих</a:t>
            </a:r>
            <a:r>
              <a:rPr lang="ru-RU" dirty="0">
                <a:latin typeface="Calibri" pitchFamily="34" charset="0"/>
              </a:rPr>
              <a:t> душ», </a:t>
            </a:r>
            <a:r>
              <a:rPr lang="ru-RU" dirty="0" err="1">
                <a:latin typeface="Calibri" pitchFamily="34" charset="0"/>
              </a:rPr>
              <a:t>написані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Італії</a:t>
            </a:r>
            <a:r>
              <a:rPr lang="ru-RU" dirty="0">
                <a:latin typeface="Calibri" pitchFamily="34" charset="0"/>
              </a:rPr>
              <a:t>.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8594">
        <p14:warp dir="in"/>
      </p:transition>
    </mc:Choice>
    <mc:Fallback>
      <p:transition spd="slow" advTm="28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Повернення в Росію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4392488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>
                <a:latin typeface="Calibri" pitchFamily="34" charset="0"/>
              </a:rPr>
              <a:t>1848 року Гоголь </a:t>
            </a:r>
            <a:r>
              <a:rPr lang="ru-RU" dirty="0" err="1">
                <a:latin typeface="Calibri" pitchFamily="34" charset="0"/>
              </a:rPr>
              <a:t>повернувся</a:t>
            </a:r>
            <a:r>
              <a:rPr lang="ru-RU" dirty="0">
                <a:latin typeface="Calibri" pitchFamily="34" charset="0"/>
              </a:rPr>
              <a:t> до </a:t>
            </a:r>
            <a:r>
              <a:rPr lang="ru-RU" dirty="0" err="1">
                <a:latin typeface="Calibri" pitchFamily="34" charset="0"/>
              </a:rPr>
              <a:t>Росії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посилено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працював</a:t>
            </a:r>
            <a:r>
              <a:rPr lang="ru-RU" dirty="0">
                <a:latin typeface="Calibri" pitchFamily="34" charset="0"/>
              </a:rPr>
              <a:t> над другим томом «</a:t>
            </a:r>
            <a:r>
              <a:rPr lang="ru-RU" dirty="0" err="1">
                <a:latin typeface="Calibri" pitchFamily="34" charset="0"/>
              </a:rPr>
              <a:t>Мертвих</a:t>
            </a:r>
            <a:r>
              <a:rPr lang="ru-RU" dirty="0">
                <a:latin typeface="Calibri" pitchFamily="34" charset="0"/>
              </a:rPr>
              <a:t> душ», але (за </a:t>
            </a:r>
            <a:r>
              <a:rPr lang="ru-RU" dirty="0" err="1">
                <a:latin typeface="Calibri" pitchFamily="34" charset="0"/>
              </a:rPr>
              <a:t>відомою</a:t>
            </a:r>
            <a:r>
              <a:rPr lang="ru-RU" dirty="0">
                <a:latin typeface="Calibri" pitchFamily="34" charset="0"/>
              </a:rPr>
              <a:t> в СРСР </a:t>
            </a:r>
            <a:r>
              <a:rPr lang="ru-RU" dirty="0" err="1">
                <a:latin typeface="Calibri" pitchFamily="34" charset="0"/>
              </a:rPr>
              <a:t>версією</a:t>
            </a:r>
            <a:r>
              <a:rPr lang="ru-RU" dirty="0">
                <a:latin typeface="Calibri" pitchFamily="34" charset="0"/>
              </a:rPr>
              <a:t>) </a:t>
            </a:r>
            <a:r>
              <a:rPr lang="ru-RU" dirty="0" err="1">
                <a:latin typeface="Calibri" pitchFamily="34" charset="0"/>
              </a:rPr>
              <a:t>незадовго</a:t>
            </a:r>
            <a:r>
              <a:rPr lang="ru-RU" dirty="0">
                <a:latin typeface="Calibri" pitchFamily="34" charset="0"/>
              </a:rPr>
              <a:t> перед </a:t>
            </a:r>
            <a:r>
              <a:rPr lang="ru-RU" dirty="0" err="1">
                <a:latin typeface="Calibri" pitchFamily="34" charset="0"/>
              </a:rPr>
              <a:t>смертю</a:t>
            </a:r>
            <a:r>
              <a:rPr lang="ru-RU" dirty="0">
                <a:latin typeface="Calibri" pitchFamily="34" charset="0"/>
              </a:rPr>
              <a:t> спалив </a:t>
            </a:r>
            <a:r>
              <a:rPr lang="ru-RU" dirty="0" err="1">
                <a:latin typeface="Calibri" pitchFamily="34" charset="0"/>
              </a:rPr>
              <a:t>рукопис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Невдовзі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після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цього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Микола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Васильович</a:t>
            </a:r>
            <a:r>
              <a:rPr lang="ru-RU" dirty="0">
                <a:latin typeface="Calibri" pitchFamily="34" charset="0"/>
              </a:rPr>
              <a:t> Гоголь помер.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7447">
        <p14:pan dir="u"/>
      </p:transition>
    </mc:Choice>
    <mc:Fallback>
      <p:transition spd="slow" advTm="7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56990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Смерть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568863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uk-UA" dirty="0"/>
              <a:t>З кінця січня 1852 року в будинку графа Олександра Толстого гостював </a:t>
            </a:r>
            <a:r>
              <a:rPr lang="uk-UA" dirty="0" err="1"/>
              <a:t>ржевський</a:t>
            </a:r>
            <a:r>
              <a:rPr lang="uk-UA" dirty="0"/>
              <a:t> протоієрей </a:t>
            </a:r>
            <a:r>
              <a:rPr lang="uk-UA" dirty="0" err="1"/>
              <a:t>Матфей</a:t>
            </a:r>
            <a:r>
              <a:rPr lang="uk-UA" dirty="0"/>
              <a:t> Костянтинівський, з яким Гоголь познайомився в 1849 році, а до того був знайомий по листуванню. Між ними відбувалися складні, часом різкі розмови, основним змістом яких було недостатнє смирення і благочестя Гоголя, наприклад, вимога о. Матвія: «Відречися від Пушкіна</a:t>
            </a:r>
            <a:r>
              <a:rPr lang="uk-UA" dirty="0" smtClean="0"/>
              <a:t>». </a:t>
            </a:r>
            <a:r>
              <a:rPr lang="uk-UA" dirty="0"/>
              <a:t>Гоголь запропонував йому прочитати чистовика другої частини «Мертвих душ» для ознайомлення, з тим, щоб вислухати його думку, але отримав відмову священика. Гоголь наполягав на своєму, поки той не взяв зошити з рукописом для </a:t>
            </a:r>
            <a:r>
              <a:rPr lang="uk-UA" dirty="0" smtClean="0"/>
              <a:t>прочитання. </a:t>
            </a:r>
            <a:r>
              <a:rPr lang="uk-UA" dirty="0"/>
              <a:t>Протоієрей </a:t>
            </a:r>
            <a:r>
              <a:rPr lang="uk-UA" dirty="0" err="1"/>
              <a:t>Матфей</a:t>
            </a:r>
            <a:r>
              <a:rPr lang="uk-UA" dirty="0"/>
              <a:t> став єдиним прижиттєвим читачем рукопису 2-ї частини. Повертаючи її автору, він висловився проти опублікування ряду розділів, «навіть просив знищити» </a:t>
            </a:r>
            <a:r>
              <a:rPr lang="uk-UA" dirty="0" smtClean="0"/>
              <a:t>їх (раніше</a:t>
            </a:r>
            <a:r>
              <a:rPr lang="uk-UA" dirty="0"/>
              <a:t>, він також давав негативний відгук на «Вибрані місця…», назвавши книгу «шкідливою</a:t>
            </a:r>
            <a:r>
              <a:rPr lang="uk-UA" dirty="0" smtClean="0"/>
              <a:t>»).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68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77">
        <p14:ferris dir="l"/>
      </p:transition>
    </mc:Choice>
    <mc:Fallback>
      <p:transition spd="slow" advTm="308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r>
              <a:rPr lang="uk-UA" dirty="0"/>
              <a:t>Смерть Хом'якової, засудження </a:t>
            </a:r>
            <a:r>
              <a:rPr lang="uk-UA" dirty="0" err="1"/>
              <a:t>Костянтиновського</a:t>
            </a:r>
            <a:r>
              <a:rPr lang="uk-UA" dirty="0"/>
              <a:t> і, можливо, інші причини переконали Гоголя відмовитися від творчості і почати говіти за тиждень до Великого посту. 5 лютого він проводжає </a:t>
            </a:r>
            <a:r>
              <a:rPr lang="uk-UA" dirty="0" err="1"/>
              <a:t>Костянтиновського</a:t>
            </a:r>
            <a:r>
              <a:rPr lang="uk-UA" dirty="0"/>
              <a:t> і з того дня майже нічого не їсть. 10 лютого він вручив графу А. Толстому портфель з рукописами для передачі митрополиту Московському Філарету, але граф відмовився від цього доручення, щоб не погіршити Гоголя в похмурих думках.</a:t>
            </a:r>
          </a:p>
        </p:txBody>
      </p:sp>
    </p:spTree>
    <p:extLst>
      <p:ext uri="{BB962C8B-B14F-4D97-AF65-F5344CB8AC3E}">
        <p14:creationId xmlns:p14="http://schemas.microsoft.com/office/powerpoint/2010/main" val="60912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166">
        <p14:conveyor dir="l"/>
      </p:transition>
    </mc:Choice>
    <mc:Fallback>
      <p:transition spd="slow" advTm="16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Гоголь перестає виїжджати з дому. У 3:00 ночі з понеділка на вівторок 11-12 (23-24) лютого 1852 року, тобто в велике повечір'я понеділка першої седмиці Великого посту, Гоголь розбудив слугу Семена, звелів йому відкрити пічні засувки і принести з шафи портфель. Вийнявши з нього в'язку зошитів, Гоголь поклав їх у камін і спалив їх. На ранок, він розповів графу Толстому, що хотів спалити тільки деякі речі, заздалегідь на те приготовані, а спалив все під впливом злого духа. Гоголь, незважаючи на вмовляння друзів, продовжував суворо дотримуватися посту; 18 лютого зліг у ліжко і зовсім перестав їсти. Весь цей час друзі і лікарі намагаються допомогти письменнику, але він відмовляється від допомоги, внутрішньо готуючись до смерті.</a:t>
            </a:r>
          </a:p>
        </p:txBody>
      </p:sp>
    </p:spTree>
    <p:extLst>
      <p:ext uri="{BB962C8B-B14F-4D97-AF65-F5344CB8AC3E}">
        <p14:creationId xmlns:p14="http://schemas.microsoft.com/office/powerpoint/2010/main" val="333530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6">
        <p14:prism isContent="1"/>
      </p:transition>
    </mc:Choice>
    <mc:Fallback>
      <p:transition spd="slow" advTm="308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20 лютого </a:t>
            </a:r>
            <a:r>
              <a:rPr lang="ru-RU" dirty="0" err="1"/>
              <a:t>лікарський</a:t>
            </a:r>
            <a:r>
              <a:rPr lang="ru-RU" dirty="0"/>
              <a:t> </a:t>
            </a:r>
            <a:r>
              <a:rPr lang="ru-RU" dirty="0" err="1"/>
              <a:t>консиліум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на </a:t>
            </a:r>
            <a:r>
              <a:rPr lang="ru-RU" dirty="0" err="1"/>
              <a:t>примусове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Гоголя, результатом </a:t>
            </a:r>
            <a:r>
              <a:rPr lang="ru-RU" dirty="0" err="1"/>
              <a:t>якого</a:t>
            </a:r>
            <a:r>
              <a:rPr lang="ru-RU" dirty="0"/>
              <a:t> стало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і </a:t>
            </a:r>
            <a:r>
              <a:rPr lang="ru-RU" dirty="0" err="1"/>
              <a:t>втрата</a:t>
            </a:r>
            <a:r>
              <a:rPr lang="ru-RU" dirty="0"/>
              <a:t> сил,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впав у </a:t>
            </a:r>
            <a:r>
              <a:rPr lang="ru-RU" dirty="0" err="1"/>
              <a:t>безпам'ятство</a:t>
            </a:r>
            <a:r>
              <a:rPr lang="ru-RU" dirty="0"/>
              <a:t>, а на ранок 21 лютого в </a:t>
            </a:r>
            <a:r>
              <a:rPr lang="ru-RU" dirty="0" err="1"/>
              <a:t>четвер</a:t>
            </a:r>
            <a:r>
              <a:rPr lang="ru-RU" dirty="0"/>
              <a:t> </a:t>
            </a:r>
            <a:r>
              <a:rPr lang="ru-RU" dirty="0" smtClean="0"/>
              <a:t>помер.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Опис</a:t>
            </a:r>
            <a:r>
              <a:rPr lang="ru-RU" dirty="0"/>
              <a:t> майна Гоголя показала,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речей на суму 43 рубля 88 </a:t>
            </a:r>
            <a:r>
              <a:rPr lang="ru-RU" dirty="0" err="1"/>
              <a:t>копійок</a:t>
            </a:r>
            <a:r>
              <a:rPr lang="ru-RU" dirty="0"/>
              <a:t>.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</a:t>
            </a:r>
            <a:r>
              <a:rPr lang="ru-RU" dirty="0" err="1"/>
              <a:t>опис</a:t>
            </a:r>
            <a:r>
              <a:rPr lang="ru-RU" dirty="0"/>
              <a:t>, представляли </a:t>
            </a:r>
            <a:r>
              <a:rPr lang="ru-RU" dirty="0" err="1"/>
              <a:t>із</a:t>
            </a:r>
            <a:r>
              <a:rPr lang="ru-RU" dirty="0"/>
              <a:t> себе </a:t>
            </a:r>
            <a:r>
              <a:rPr lang="ru-RU" dirty="0" err="1"/>
              <a:t>вчинені</a:t>
            </a:r>
            <a:r>
              <a:rPr lang="ru-RU" dirty="0"/>
              <a:t> обноски і говорили про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байдужість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У той же час на руках у С. П. </a:t>
            </a:r>
            <a:r>
              <a:rPr lang="ru-RU" dirty="0" err="1"/>
              <a:t>Шевирьова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з гаком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рублів</a:t>
            </a:r>
            <a:r>
              <a:rPr lang="ru-RU" dirty="0"/>
              <a:t>, </a:t>
            </a:r>
            <a:r>
              <a:rPr lang="ru-RU" dirty="0" err="1"/>
              <a:t>переданих</a:t>
            </a:r>
            <a:r>
              <a:rPr lang="ru-RU" dirty="0"/>
              <a:t> Гоголем на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нужденним</a:t>
            </a:r>
            <a:r>
              <a:rPr lang="ru-RU" dirty="0"/>
              <a:t> студентам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Гоголь не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, і </a:t>
            </a:r>
            <a:r>
              <a:rPr lang="ru-RU" dirty="0" err="1"/>
              <a:t>Шевирьов</a:t>
            </a:r>
            <a:r>
              <a:rPr lang="ru-RU" dirty="0"/>
              <a:t> не став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повертати</a:t>
            </a:r>
            <a:r>
              <a:rPr lang="ru-RU" dirty="0"/>
              <a:t> </a:t>
            </a:r>
            <a:r>
              <a:rPr lang="ru-RU" dirty="0" err="1"/>
              <a:t>спадкоємцям</a:t>
            </a:r>
            <a:r>
              <a:rPr lang="ru-RU" dirty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78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760">
        <p14:window dir="vert"/>
      </p:transition>
    </mc:Choice>
    <mc:Fallback>
      <p:transition spd="slow" advTm="277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>
            <a:noAutofit/>
          </a:bodyPr>
          <a:lstStyle/>
          <a:p>
            <a:pPr algn="ctr"/>
            <a:r>
              <a:rPr lang="uk-UA" sz="4500" dirty="0" smtClean="0">
                <a:solidFill>
                  <a:schemeClr val="tx1"/>
                </a:solidFill>
                <a:latin typeface="Sylfaen" pitchFamily="18" charset="0"/>
              </a:rPr>
              <a:t>Тема: «Микола Васильович Гоголь. Життя та творчість»</a:t>
            </a:r>
            <a:endParaRPr lang="uk-UA" sz="4500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80" y="1618967"/>
            <a:ext cx="3702918" cy="454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13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280">
        <p:checker/>
      </p:transition>
    </mc:Choice>
    <mc:Fallback>
      <p:transition spd="slow" advTm="528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err="1"/>
              <a:t>Память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733256"/>
          </a:xfrm>
        </p:spPr>
        <p:txBody>
          <a:bodyPr/>
          <a:lstStyle/>
          <a:p>
            <a:pPr marL="82296" indent="0">
              <a:buNone/>
            </a:pPr>
            <a:r>
              <a:rPr lang="uk-UA" dirty="0"/>
              <a:t>Іменем Гоголя названі вулиці </a:t>
            </a:r>
            <a:r>
              <a:rPr lang="uk-UA" dirty="0" smtClean="0"/>
              <a:t>в містах Російської </a:t>
            </a:r>
            <a:r>
              <a:rPr lang="uk-UA" dirty="0"/>
              <a:t>Федерації, України, Білорусії, Казахстану та інших республік пострадянського простору, а також у </a:t>
            </a:r>
            <a:r>
              <a:rPr lang="uk-UA" dirty="0" smtClean="0"/>
              <a:t>Китай. Іменем </a:t>
            </a:r>
            <a:r>
              <a:rPr lang="uk-UA" dirty="0"/>
              <a:t>Гоголя названі кратер на Меркурії і пароплав</a:t>
            </a:r>
            <a:r>
              <a:rPr lang="uk-UA" dirty="0" smtClean="0"/>
              <a:t>. </a:t>
            </a:r>
          </a:p>
          <a:p>
            <a:pPr marL="82296" indent="0">
              <a:buNone/>
            </a:pPr>
            <a:r>
              <a:rPr lang="uk-UA" dirty="0" smtClean="0"/>
              <a:t>На </a:t>
            </a:r>
            <a:r>
              <a:rPr lang="uk-UA" dirty="0"/>
              <a:t>Україні день народження М. В. Гоголя відзначається багатьма громадянами як свято російської мови і привід згадати про єдність слов'янських народів</a:t>
            </a:r>
          </a:p>
        </p:txBody>
      </p:sp>
    </p:spTree>
    <p:extLst>
      <p:ext uri="{BB962C8B-B14F-4D97-AF65-F5344CB8AC3E}">
        <p14:creationId xmlns:p14="http://schemas.microsoft.com/office/powerpoint/2010/main" val="400696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691">
        <p14:prism isContent="1" isInverted="1"/>
      </p:transition>
    </mc:Choice>
    <mc:Fallback>
      <p:transition spd="slow" advTm="106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18225"/>
            <a:ext cx="4457700" cy="68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6" y="-30623"/>
            <a:ext cx="3777824" cy="68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43408"/>
            <a:ext cx="6192688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7" y="-12041"/>
            <a:ext cx="7620000" cy="68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75" y="0"/>
            <a:ext cx="5606702" cy="680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4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3610">
        <p14:flythrough/>
      </p:transition>
    </mc:Choice>
    <mc:Fallback>
      <p:transition spd="slow" advTm="33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Кінець</a:t>
            </a:r>
            <a:endParaRPr lang="uk-UA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2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818">
        <p:circle/>
      </p:transition>
    </mc:Choice>
    <mc:Fallback>
      <p:transition spd="slow" advTm="108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121"/>
            <a:ext cx="81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Загальні відомості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92888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uk-UA" sz="3400" dirty="0"/>
              <a:t>Дата народження: </a:t>
            </a:r>
            <a:r>
              <a:rPr lang="uk-UA" sz="3400" dirty="0">
                <a:latin typeface="Monotype Corsiva" pitchFamily="66" charset="0"/>
              </a:rPr>
              <a:t>1 </a:t>
            </a:r>
            <a:r>
              <a:rPr lang="uk-UA" sz="3400" dirty="0" smtClean="0">
                <a:latin typeface="Monotype Corsiva" pitchFamily="66" charset="0"/>
              </a:rPr>
              <a:t>квітня 1809 р.</a:t>
            </a:r>
          </a:p>
          <a:p>
            <a:pPr marL="82296" indent="0">
              <a:buNone/>
            </a:pPr>
            <a:r>
              <a:rPr lang="uk-UA" sz="3400" dirty="0" smtClean="0"/>
              <a:t>Місце народження: </a:t>
            </a:r>
            <a:r>
              <a:rPr lang="ru-RU" sz="3400" dirty="0" err="1">
                <a:latin typeface="Monotype Corsiva" pitchFamily="66" charset="0"/>
              </a:rPr>
              <a:t>Великі</a:t>
            </a:r>
            <a:r>
              <a:rPr lang="ru-RU" sz="3400" dirty="0">
                <a:latin typeface="Monotype Corsiva" pitchFamily="66" charset="0"/>
              </a:rPr>
              <a:t> </a:t>
            </a:r>
            <a:r>
              <a:rPr lang="ru-RU" sz="3400" dirty="0" err="1">
                <a:latin typeface="Monotype Corsiva" pitchFamily="66" charset="0"/>
              </a:rPr>
              <a:t>Сорочинці</a:t>
            </a:r>
            <a:r>
              <a:rPr lang="ru-RU" sz="3400" dirty="0">
                <a:latin typeface="Monotype Corsiva" pitchFamily="66" charset="0"/>
              </a:rPr>
              <a:t> </a:t>
            </a:r>
            <a:r>
              <a:rPr lang="ru-RU" sz="3400" dirty="0" err="1">
                <a:latin typeface="Monotype Corsiva" pitchFamily="66" charset="0"/>
              </a:rPr>
              <a:t>Миргородського</a:t>
            </a:r>
            <a:r>
              <a:rPr lang="ru-RU" sz="3400" dirty="0">
                <a:latin typeface="Monotype Corsiva" pitchFamily="66" charset="0"/>
              </a:rPr>
              <a:t> району </a:t>
            </a:r>
            <a:r>
              <a:rPr lang="ru-RU" sz="3400" dirty="0" err="1">
                <a:latin typeface="Monotype Corsiva" pitchFamily="66" charset="0"/>
              </a:rPr>
              <a:t>Полтавської</a:t>
            </a:r>
            <a:r>
              <a:rPr lang="ru-RU" sz="3400" dirty="0">
                <a:latin typeface="Monotype Corsiva" pitchFamily="66" charset="0"/>
              </a:rPr>
              <a:t> </a:t>
            </a:r>
            <a:r>
              <a:rPr lang="ru-RU" sz="3400" dirty="0" err="1">
                <a:latin typeface="Monotype Corsiva" pitchFamily="66" charset="0"/>
              </a:rPr>
              <a:t>області</a:t>
            </a:r>
            <a:r>
              <a:rPr lang="ru-RU" sz="3400" dirty="0">
                <a:latin typeface="Monotype Corsiva" pitchFamily="66" charset="0"/>
              </a:rPr>
              <a:t>, </a:t>
            </a:r>
            <a:r>
              <a:rPr lang="ru-RU" sz="3400" dirty="0" err="1" smtClean="0">
                <a:latin typeface="Monotype Corsiva" pitchFamily="66" charset="0"/>
              </a:rPr>
              <a:t>Україна</a:t>
            </a:r>
            <a:r>
              <a:rPr lang="ru-RU" sz="3400" dirty="0" smtClean="0">
                <a:latin typeface="Monotype Corsiva" pitchFamily="66" charset="0"/>
              </a:rPr>
              <a:t>.</a:t>
            </a:r>
          </a:p>
          <a:p>
            <a:pPr marL="82296" indent="0">
              <a:buNone/>
            </a:pPr>
            <a:r>
              <a:rPr lang="uk-UA" sz="3400" dirty="0" smtClean="0"/>
              <a:t>Дата смерті: </a:t>
            </a:r>
            <a:r>
              <a:rPr lang="ru-RU" sz="3400" dirty="0" smtClean="0">
                <a:latin typeface="Monotype Corsiva" pitchFamily="66" charset="0"/>
              </a:rPr>
              <a:t>4 </a:t>
            </a:r>
            <a:r>
              <a:rPr lang="ru-RU" sz="3400" dirty="0" err="1" smtClean="0">
                <a:latin typeface="Monotype Corsiva" pitchFamily="66" charset="0"/>
              </a:rPr>
              <a:t>березня</a:t>
            </a:r>
            <a:r>
              <a:rPr lang="ru-RU" sz="3400" dirty="0" smtClean="0">
                <a:latin typeface="Monotype Corsiva" pitchFamily="66" charset="0"/>
              </a:rPr>
              <a:t> 1852. </a:t>
            </a:r>
            <a:r>
              <a:rPr lang="ru-RU" sz="3400" dirty="0">
                <a:latin typeface="Monotype Corsiva" pitchFamily="66" charset="0"/>
              </a:rPr>
              <a:t>(42 роки</a:t>
            </a:r>
            <a:r>
              <a:rPr lang="ru-RU" sz="3400" dirty="0" smtClean="0">
                <a:latin typeface="Monotype Corsiva" pitchFamily="66" charset="0"/>
              </a:rPr>
              <a:t>)</a:t>
            </a:r>
          </a:p>
          <a:p>
            <a:pPr marL="82296" indent="0">
              <a:buNone/>
            </a:pPr>
            <a:r>
              <a:rPr lang="uk-UA" sz="3400" dirty="0"/>
              <a:t>Місце смерті: </a:t>
            </a:r>
            <a:r>
              <a:rPr lang="uk-UA" sz="3400" dirty="0">
                <a:latin typeface="Monotype Corsiva" pitchFamily="66" charset="0"/>
              </a:rPr>
              <a:t>Москва, Російська </a:t>
            </a:r>
            <a:r>
              <a:rPr lang="uk-UA" sz="3400" dirty="0" smtClean="0">
                <a:latin typeface="Monotype Corsiva" pitchFamily="66" charset="0"/>
              </a:rPr>
              <a:t>імперія.</a:t>
            </a:r>
          </a:p>
          <a:p>
            <a:pPr marL="82296" indent="0">
              <a:buNone/>
            </a:pPr>
            <a:r>
              <a:rPr lang="uk-UA" sz="3400" dirty="0"/>
              <a:t>Національність: </a:t>
            </a:r>
            <a:r>
              <a:rPr lang="uk-UA" sz="3400" dirty="0" smtClean="0">
                <a:latin typeface="Monotype Corsiva" pitchFamily="66" charset="0"/>
              </a:rPr>
              <a:t>українець.</a:t>
            </a:r>
          </a:p>
          <a:p>
            <a:pPr marL="82296" indent="0">
              <a:buNone/>
            </a:pPr>
            <a:r>
              <a:rPr lang="uk-UA" sz="3400" dirty="0" smtClean="0"/>
              <a:t>Мова творів: </a:t>
            </a:r>
            <a:r>
              <a:rPr lang="uk-UA" sz="3400" dirty="0" smtClean="0">
                <a:latin typeface="Monotype Corsiva" pitchFamily="66" charset="0"/>
              </a:rPr>
              <a:t>російська.</a:t>
            </a:r>
          </a:p>
          <a:p>
            <a:pPr marL="82296" indent="0">
              <a:buNone/>
            </a:pPr>
            <a:r>
              <a:rPr lang="ru-RU" sz="3400" dirty="0" err="1"/>
              <a:t>Рід</a:t>
            </a:r>
            <a:r>
              <a:rPr lang="ru-RU" sz="3400" dirty="0"/>
              <a:t> </a:t>
            </a:r>
            <a:r>
              <a:rPr lang="ru-RU" sz="3400" dirty="0" err="1" smtClean="0"/>
              <a:t>діяльності</a:t>
            </a:r>
            <a:r>
              <a:rPr lang="ru-RU" sz="3400" dirty="0" smtClean="0"/>
              <a:t>: </a:t>
            </a:r>
            <a:r>
              <a:rPr lang="ru-RU" sz="3400" dirty="0" err="1" smtClean="0">
                <a:latin typeface="Monotype Corsiva" pitchFamily="66" charset="0"/>
              </a:rPr>
              <a:t>письменник</a:t>
            </a:r>
            <a:r>
              <a:rPr lang="ru-RU" sz="3400" dirty="0">
                <a:latin typeface="Monotype Corsiva" pitchFamily="66" charset="0"/>
              </a:rPr>
              <a:t>, драматург, </a:t>
            </a:r>
            <a:r>
              <a:rPr lang="ru-RU" sz="3400" dirty="0" err="1" smtClean="0">
                <a:latin typeface="Monotype Corsiva" pitchFamily="66" charset="0"/>
              </a:rPr>
              <a:t>прозаїк</a:t>
            </a:r>
            <a:r>
              <a:rPr lang="ru-RU" sz="3400" dirty="0" smtClean="0">
                <a:latin typeface="Monotype Corsiva" pitchFamily="66" charset="0"/>
              </a:rPr>
              <a:t>.</a:t>
            </a:r>
            <a:endParaRPr lang="uk-UA" sz="3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0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11">
        <p:blinds dir="vert"/>
      </p:transition>
    </mc:Choice>
    <mc:Fallback>
      <p:transition spd="slow" advTm="1201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8172400" cy="1705670"/>
          </a:xfrm>
        </p:spPr>
        <p:txBody>
          <a:bodyPr>
            <a:noAutofit/>
          </a:bodyPr>
          <a:lstStyle/>
          <a:p>
            <a:pPr algn="ctr"/>
            <a:r>
              <a:rPr lang="uk-UA" sz="4500" dirty="0" smtClean="0">
                <a:solidFill>
                  <a:schemeClr val="tx1"/>
                </a:solidFill>
                <a:latin typeface="Sylfaen" pitchFamily="18" charset="0"/>
              </a:rPr>
              <a:t>Біографія. Походження. Батьки.</a:t>
            </a:r>
            <a:endParaRPr lang="uk-UA" sz="4500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32" y="2996952"/>
            <a:ext cx="21717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1717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98704"/>
      </p:ext>
    </p:extLst>
  </p:cSld>
  <p:clrMapOvr>
    <a:masterClrMapping/>
  </p:clrMapOvr>
  <p:transition spd="slow" advTm="789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25796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chemeClr val="tx1"/>
                </a:solidFill>
                <a:latin typeface="Sylfaen" pitchFamily="18" charset="0"/>
              </a:rPr>
              <a:t>Марія Іванівна </a:t>
            </a:r>
            <a:r>
              <a:rPr lang="uk-UA" sz="4400" dirty="0" err="1">
                <a:solidFill>
                  <a:schemeClr val="tx1"/>
                </a:solidFill>
                <a:latin typeface="Sylfaen" pitchFamily="18" charset="0"/>
              </a:rPr>
              <a:t>Гоголь-Яновська</a:t>
            </a:r>
            <a:endParaRPr lang="uk-UA" sz="44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96752"/>
            <a:ext cx="5076056" cy="5661248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письменника</a:t>
            </a:r>
            <a:r>
              <a:rPr lang="ru-RU" dirty="0" smtClean="0">
                <a:latin typeface="Calibri" pitchFamily="34" charset="0"/>
              </a:rPr>
              <a:t> 1791–1868, </a:t>
            </a:r>
            <a:r>
              <a:rPr lang="ru-RU" dirty="0" err="1">
                <a:latin typeface="Calibri" pitchFamily="34" charset="0"/>
              </a:rPr>
              <a:t>уроджена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Косяровська</a:t>
            </a:r>
            <a:r>
              <a:rPr lang="ru-RU" dirty="0">
                <a:latin typeface="Calibri" pitchFamily="34" charset="0"/>
              </a:rPr>
              <a:t>, видана </a:t>
            </a:r>
            <a:r>
              <a:rPr lang="ru-RU" dirty="0" err="1">
                <a:latin typeface="Calibri" pitchFamily="34" charset="0"/>
              </a:rPr>
              <a:t>заміж</a:t>
            </a:r>
            <a:r>
              <a:rPr lang="ru-RU" dirty="0">
                <a:latin typeface="Calibri" pitchFamily="34" charset="0"/>
              </a:rPr>
              <a:t> 1805 року у </a:t>
            </a:r>
            <a:r>
              <a:rPr lang="ru-RU" dirty="0" err="1">
                <a:latin typeface="Calibri" pitchFamily="34" charset="0"/>
              </a:rPr>
              <a:t>віці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чотирнадцяти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років</a:t>
            </a:r>
            <a:r>
              <a:rPr lang="ru-RU" dirty="0">
                <a:latin typeface="Calibri" pitchFamily="34" charset="0"/>
              </a:rPr>
              <a:t>. Наречений </a:t>
            </a:r>
            <a:r>
              <a:rPr lang="ru-RU" dirty="0" err="1">
                <a:latin typeface="Calibri" pitchFamily="34" charset="0"/>
              </a:rPr>
              <a:t>був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удвічі</a:t>
            </a:r>
            <a:r>
              <a:rPr lang="ru-RU" dirty="0">
                <a:latin typeface="Calibri" pitchFamily="34" charset="0"/>
              </a:rPr>
              <a:t> старший за </a:t>
            </a:r>
            <a:r>
              <a:rPr lang="ru-RU" dirty="0" err="1">
                <a:latin typeface="Calibri" pitchFamily="34" charset="0"/>
              </a:rPr>
              <a:t>неї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Крім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Миколи</a:t>
            </a:r>
            <a:r>
              <a:rPr lang="ru-RU" dirty="0">
                <a:latin typeface="Calibri" pitchFamily="34" charset="0"/>
              </a:rPr>
              <a:t>, в </a:t>
            </a:r>
            <a:r>
              <a:rPr lang="ru-RU" dirty="0" err="1">
                <a:latin typeface="Calibri" pitchFamily="34" charset="0"/>
              </a:rPr>
              <a:t>сім'ї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було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ще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одинадцять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дітей</a:t>
            </a:r>
            <a:r>
              <a:rPr lang="ru-RU" dirty="0" smtClean="0">
                <a:latin typeface="Calibri" pitchFamily="34" charset="0"/>
              </a:rPr>
              <a:t>.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88032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87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020">
        <p14:ripple/>
      </p:transition>
    </mc:Choice>
    <mc:Fallback>
      <p:transition spd="slow" advTm="9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121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  <a:latin typeface="Sylfaen" pitchFamily="18" charset="0"/>
              </a:rPr>
              <a:t>Василь Афанасійович Гоголь-Яновський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96752"/>
            <a:ext cx="4860032" cy="5544616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uk-UA" dirty="0">
                <a:latin typeface="Calibri" pitchFamily="34" charset="0"/>
              </a:rPr>
              <a:t> Батько Гоголя, </a:t>
            </a:r>
            <a:r>
              <a:rPr lang="uk-UA" dirty="0" smtClean="0">
                <a:latin typeface="Calibri" pitchFamily="34" charset="0"/>
              </a:rPr>
              <a:t>(</a:t>
            </a:r>
            <a:r>
              <a:rPr lang="uk-UA" dirty="0">
                <a:latin typeface="Calibri" pitchFamily="34" charset="0"/>
              </a:rPr>
              <a:t>1777–1825), помер, коли синові було 15 років. Вважають, що сценічна діяльність батька, який був чудовим оповідачем і писав п'єси для домашнього театру українською </a:t>
            </a:r>
            <a:r>
              <a:rPr lang="uk-UA" dirty="0" smtClean="0">
                <a:latin typeface="Calibri" pitchFamily="34" charset="0"/>
              </a:rPr>
              <a:t>мовою, </a:t>
            </a:r>
            <a:r>
              <a:rPr lang="uk-UA" dirty="0">
                <a:latin typeface="Calibri" pitchFamily="34" charset="0"/>
              </a:rPr>
              <a:t>визначила інтереси майбутнього письменника — у Гоголя рано виявився інтерес до театру.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952328" cy="532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3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959">
        <p14:honeycomb/>
      </p:transition>
    </mc:Choice>
    <mc:Fallback>
      <p:transition spd="slow" advTm="13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0"/>
            <a:ext cx="6732240" cy="6741368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uk-UA" dirty="0" smtClean="0">
                <a:latin typeface="Calibri" pitchFamily="34" charset="0"/>
              </a:rPr>
              <a:t>   Микола </a:t>
            </a:r>
            <a:r>
              <a:rPr lang="uk-UA" dirty="0">
                <a:latin typeface="Calibri" pitchFamily="34" charset="0"/>
              </a:rPr>
              <a:t>Васильович Гоголь народився </a:t>
            </a:r>
            <a:r>
              <a:rPr lang="uk-UA" dirty="0" smtClean="0">
                <a:latin typeface="Calibri" pitchFamily="34" charset="0"/>
              </a:rPr>
              <a:t>1 </a:t>
            </a:r>
            <a:r>
              <a:rPr lang="uk-UA" dirty="0">
                <a:latin typeface="Calibri" pitchFamily="34" charset="0"/>
              </a:rPr>
              <a:t>квітня </a:t>
            </a:r>
            <a:r>
              <a:rPr lang="uk-UA" dirty="0" smtClean="0">
                <a:latin typeface="Calibri" pitchFamily="34" charset="0"/>
              </a:rPr>
              <a:t>1809 </a:t>
            </a:r>
            <a:r>
              <a:rPr lang="uk-UA" dirty="0">
                <a:latin typeface="Calibri" pitchFamily="34" charset="0"/>
              </a:rPr>
              <a:t>року в містечку Великі Сорочинці Полтавської губернії. Миколою його назвали на честь чудотворної ікони Святого </a:t>
            </a:r>
            <a:r>
              <a:rPr lang="uk-UA" dirty="0" smtClean="0">
                <a:latin typeface="Calibri" pitchFamily="34" charset="0"/>
              </a:rPr>
              <a:t>Миколая. </a:t>
            </a:r>
            <a:r>
              <a:rPr lang="uk-UA" dirty="0">
                <a:latin typeface="Calibri" pitchFamily="34" charset="0"/>
              </a:rPr>
              <a:t>Згідно з сімейними переказами він походив із старовинного українського козацького роду і був нащадком відомого козака Остапа Гоголя, що був у кінці </a:t>
            </a:r>
            <a:r>
              <a:rPr lang="en-US" dirty="0">
                <a:latin typeface="Calibri" pitchFamily="34" charset="0"/>
              </a:rPr>
              <a:t>XVII </a:t>
            </a:r>
            <a:r>
              <a:rPr lang="uk-UA" dirty="0">
                <a:latin typeface="Calibri" pitchFamily="34" charset="0"/>
              </a:rPr>
              <a:t>століття гетьманом Правобережної Україні. У смутні часи української історії деякі з його предків приставали і до шляхетство, і ще дід Гоголя, Панас Дем'янович Гоголь-Яновський </a:t>
            </a:r>
            <a:r>
              <a:rPr lang="uk-UA" dirty="0" smtClean="0">
                <a:latin typeface="Calibri" pitchFamily="34" charset="0"/>
              </a:rPr>
              <a:t>1738–1805, </a:t>
            </a:r>
            <a:r>
              <a:rPr lang="uk-UA" dirty="0">
                <a:latin typeface="Calibri" pitchFamily="34" charset="0"/>
              </a:rPr>
              <a:t>писав в офіційному папері, що «його предки, прізвищем Гоголь, польської нації», хоча більшість біографів схильні вважати, що він все ж був «малоросом» (українцем).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2322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10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1244">
        <p14:glitter pattern="hexagon"/>
      </p:transition>
    </mc:Choice>
    <mc:Fallback>
      <p:transition spd="slow" advTm="21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latin typeface="Calibri" pitchFamily="34" charset="0"/>
              </a:rPr>
              <a:t>Освіта і студентські роки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58081"/>
            <a:ext cx="451063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880217"/>
            <a:ext cx="451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Полтавське повітове училище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07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22">
        <p14:vortex dir="r"/>
      </p:transition>
    </mc:Choice>
    <mc:Fallback>
      <p:transition spd="slow" advTm="5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920880" cy="62373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>
                <a:latin typeface="Calibri" pitchFamily="34" charset="0"/>
              </a:rPr>
              <a:t>1818–1819 роках — </a:t>
            </a:r>
            <a:r>
              <a:rPr lang="ru-RU" dirty="0" err="1">
                <a:latin typeface="Calibri" pitchFamily="34" charset="0"/>
              </a:rPr>
              <a:t>навчався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Полтавському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повітовому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училищі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 У </a:t>
            </a:r>
            <a:r>
              <a:rPr lang="ru-RU" dirty="0">
                <a:latin typeface="Calibri" pitchFamily="34" charset="0"/>
              </a:rPr>
              <a:t>1821–1828 — у </a:t>
            </a:r>
            <a:r>
              <a:rPr lang="ru-RU" dirty="0" err="1">
                <a:latin typeface="Calibri" pitchFamily="34" charset="0"/>
              </a:rPr>
              <a:t>Ніжинській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гімназії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вищих</a:t>
            </a:r>
            <a:r>
              <a:rPr lang="ru-RU" dirty="0">
                <a:latin typeface="Calibri" pitchFamily="34" charset="0"/>
              </a:rPr>
              <a:t> наук, де </a:t>
            </a:r>
            <a:r>
              <a:rPr lang="ru-RU" dirty="0" err="1">
                <a:latin typeface="Calibri" pitchFamily="34" charset="0"/>
              </a:rPr>
              <a:t>вперше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виступив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</a:rPr>
              <a:t>сцені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гімназійного</a:t>
            </a:r>
            <a:r>
              <a:rPr lang="ru-RU" dirty="0">
                <a:latin typeface="Calibri" pitchFamily="34" charset="0"/>
              </a:rPr>
              <a:t> театру як </a:t>
            </a:r>
            <a:r>
              <a:rPr lang="ru-RU" dirty="0" err="1">
                <a:latin typeface="Calibri" pitchFamily="34" charset="0"/>
              </a:rPr>
              <a:t>актор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режисер-постановник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вистав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Calibri" pitchFamily="34" charset="0"/>
              </a:rPr>
              <a:t>Ще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студентські</a:t>
            </a:r>
            <a:r>
              <a:rPr lang="ru-RU" dirty="0">
                <a:latin typeface="Calibri" pitchFamily="34" charset="0"/>
              </a:rPr>
              <a:t> роки Гоголь </a:t>
            </a:r>
            <a:r>
              <a:rPr lang="ru-RU" dirty="0" err="1">
                <a:latin typeface="Calibri" pitchFamily="34" charset="0"/>
              </a:rPr>
              <a:t>переймається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соціальними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негараздами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налаштовується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</a:rPr>
              <a:t>таку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діяльність</a:t>
            </a:r>
            <a:r>
              <a:rPr lang="ru-RU" dirty="0">
                <a:latin typeface="Calibri" pitchFamily="34" charset="0"/>
              </a:rPr>
              <a:t>, «</a:t>
            </a:r>
            <a:r>
              <a:rPr lang="ru-RU" dirty="0" err="1">
                <a:latin typeface="Calibri" pitchFamily="34" charset="0"/>
              </a:rPr>
              <a:t>щоб</a:t>
            </a:r>
            <a:r>
              <a:rPr lang="ru-RU" dirty="0">
                <a:latin typeface="Calibri" pitchFamily="34" charset="0"/>
              </a:rPr>
              <a:t> бути </a:t>
            </a:r>
            <a:r>
              <a:rPr lang="ru-RU" dirty="0" err="1">
                <a:latin typeface="Calibri" pitchFamily="34" charset="0"/>
              </a:rPr>
              <a:t>по-справжньому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корисним</a:t>
            </a:r>
            <a:r>
              <a:rPr lang="ru-RU" dirty="0">
                <a:latin typeface="Calibri" pitchFamily="34" charset="0"/>
              </a:rPr>
              <a:t> для </a:t>
            </a:r>
            <a:r>
              <a:rPr lang="ru-RU" dirty="0" err="1">
                <a:latin typeface="Calibri" pitchFamily="34" charset="0"/>
              </a:rPr>
              <a:t>людства</a:t>
            </a:r>
            <a:r>
              <a:rPr lang="ru-RU" dirty="0" smtClean="0">
                <a:latin typeface="Calibri" pitchFamily="34" charset="0"/>
              </a:rPr>
              <a:t>».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706">
        <p14:shred/>
      </p:transition>
    </mc:Choice>
    <mc:Fallback>
      <p:transition spd="slow" advTm="12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1.5|4.5|2.1|4.2|1.8|4.8|1.6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1304</Words>
  <Application>Microsoft Office PowerPoint</Application>
  <PresentationFormat>Экран (4:3)</PresentationFormat>
  <Paragraphs>52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Підсумкова  контрольна робота зі світової літератури учениці 9-В класу  Великолучківської  ЗОШ I-III Яценович Оксани</vt:lpstr>
      <vt:lpstr>Тема: «Микола Васильович Гоголь. Життя та творчість»</vt:lpstr>
      <vt:lpstr>Загальні відомості</vt:lpstr>
      <vt:lpstr>Біографія. Походження. Батьки.</vt:lpstr>
      <vt:lpstr>Марія Іванівна Гоголь-Яновська</vt:lpstr>
      <vt:lpstr>Василь Афанасійович Гоголь-Яновський</vt:lpstr>
      <vt:lpstr>Презентация PowerPoint</vt:lpstr>
      <vt:lpstr>Освіта і студентські роки</vt:lpstr>
      <vt:lpstr>Презентация PowerPoint</vt:lpstr>
      <vt:lpstr>Презентация PowerPoint</vt:lpstr>
      <vt:lpstr>У Петербурзі</vt:lpstr>
      <vt:lpstr>Презентация PowerPoint</vt:lpstr>
      <vt:lpstr>Презентация PowerPoint</vt:lpstr>
      <vt:lpstr>За кордоном</vt:lpstr>
      <vt:lpstr>Повернення в Росію</vt:lpstr>
      <vt:lpstr>Смерть</vt:lpstr>
      <vt:lpstr>Презентация PowerPoint</vt:lpstr>
      <vt:lpstr>Презентация PowerPoint</vt:lpstr>
      <vt:lpstr>Презентация PowerPoint</vt:lpstr>
      <vt:lpstr>Память</vt:lpstr>
      <vt:lpstr>Презентация PowerPoint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Підсумкова контрольна робота зі світової літератури учениці 9-В класу  Великолучківської ЗОШ I-III Яценович Оксани</dc:title>
  <dc:creator>Віталік</dc:creator>
  <cp:lastModifiedBy>Віталік</cp:lastModifiedBy>
  <cp:revision>16</cp:revision>
  <dcterms:created xsi:type="dcterms:W3CDTF">2013-04-10T15:43:33Z</dcterms:created>
  <dcterms:modified xsi:type="dcterms:W3CDTF">2013-04-24T21:30:07Z</dcterms:modified>
</cp:coreProperties>
</file>