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hyperlink" Target="http://smiles.33b.ru/smile.38375.html" TargetMode="External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458200" cy="1470025"/>
          </a:xfrm>
        </p:spPr>
        <p:txBody>
          <a:bodyPr/>
          <a:lstStyle/>
          <a:p>
            <a:r>
              <a:rPr lang="uk-UA" dirty="0" smtClean="0"/>
              <a:t>Вибір професії – це вибір долі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4953000" cy="64294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Підготувала учениця 1</a:t>
            </a:r>
            <a:r>
              <a:rPr lang="en-US" dirty="0" smtClean="0"/>
              <a:t>1</a:t>
            </a:r>
            <a:r>
              <a:rPr lang="uk-UA" dirty="0" smtClean="0"/>
              <a:t>-</a:t>
            </a:r>
            <a:r>
              <a:rPr lang="ru-RU" dirty="0" smtClean="0"/>
              <a:t>А</a:t>
            </a:r>
            <a:r>
              <a:rPr lang="uk-UA" dirty="0" smtClean="0"/>
              <a:t> класу</a:t>
            </a:r>
          </a:p>
          <a:p>
            <a:r>
              <a:rPr lang="uk-UA" dirty="0" smtClean="0"/>
              <a:t>Бойко Наталія</a:t>
            </a:r>
            <a:endParaRPr lang="ru-RU" dirty="0"/>
          </a:p>
        </p:txBody>
      </p:sp>
      <p:pic>
        <p:nvPicPr>
          <p:cNvPr id="4" name="Picture 8" descr="фотогра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143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85860"/>
            <a:ext cx="1219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s2.rimg.info/e8cd5eb2cea4eab2d5bc69f9bb90058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86644" y="21429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43512"/>
            <a:ext cx="1247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643446"/>
            <a:ext cx="1143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0063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572008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571612"/>
            <a:ext cx="21447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572396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786578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hlinkshowjump?jump=lastslide" highlightClick="1"/>
          </p:cNvPr>
          <p:cNvSpPr/>
          <p:nvPr/>
        </p:nvSpPr>
        <p:spPr>
          <a:xfrm>
            <a:off x="8286776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 начало 27">
            <a:hlinkClick r:id="" action="ppaction://hlinkshowjump?jump=firstslide" highlightClick="1"/>
          </p:cNvPr>
          <p:cNvSpPr/>
          <p:nvPr/>
        </p:nvSpPr>
        <p:spPr>
          <a:xfrm>
            <a:off x="6072198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628800"/>
            <a:ext cx="342161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514351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пекарн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пахне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Здобою й медом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2622" cy="345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915816" cy="289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3116"/>
            <a:ext cx="2285617" cy="18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450057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 маляр свіжою фарбою, 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стекольщик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віконною замазкою.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9552"/>
            <a:ext cx="3384748" cy="33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4000504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Куртка шофера 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 бензином,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Блуза робочого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Маслом машинним.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031182" cy="304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411721" cy="49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8794" y="3714752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 кондитер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Горіхом мускатним,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Лікар в халаті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Сиропом солодким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5143536" cy="35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0496" y="4429132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Пухкою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землею,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Полем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лугом</a:t>
            </a:r>
          </a:p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селянин,</a:t>
            </a:r>
          </a:p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йде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плугом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857356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71538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2571736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357158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620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3995936" cy="32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464344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Рибою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морем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рибак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неробство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пахне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785918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2500298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285720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43702" y="5072074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ніяк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50"/>
                            </p:stCondLst>
                            <p:childTnLst>
                              <p:par>
                                <p:cTn id="11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228601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  </a:t>
            </a:r>
            <a:r>
              <a:rPr lang="ru-RU" sz="2800" dirty="0" smtClean="0">
                <a:latin typeface="+mn-lt"/>
              </a:rPr>
              <a:t>«</a:t>
            </a:r>
            <a:r>
              <a:rPr lang="ru-RU" sz="2800" dirty="0" err="1" smtClean="0">
                <a:latin typeface="+mn-lt"/>
              </a:rPr>
              <a:t>Іди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своєю</a:t>
            </a:r>
            <a:r>
              <a:rPr lang="ru-RU" sz="2800" dirty="0" smtClean="0">
                <a:latin typeface="+mn-lt"/>
              </a:rPr>
              <a:t> дорогою, </a:t>
            </a:r>
            <a:r>
              <a:rPr lang="ru-RU" sz="2800" dirty="0" err="1" smtClean="0">
                <a:latin typeface="+mn-lt"/>
              </a:rPr>
              <a:t>і</a:t>
            </a:r>
            <a:r>
              <a:rPr lang="ru-RU" sz="2800" dirty="0" smtClean="0">
                <a:latin typeface="+mn-lt"/>
              </a:rPr>
              <a:t> нехай люди </a:t>
            </a:r>
            <a:r>
              <a:rPr lang="ru-RU" sz="2800" dirty="0" err="1" smtClean="0">
                <a:latin typeface="+mn-lt"/>
              </a:rPr>
              <a:t>говорять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 err="1" smtClean="0">
                <a:latin typeface="+mn-lt"/>
              </a:rPr>
              <a:t>що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завгодно</a:t>
            </a:r>
            <a:r>
              <a:rPr lang="ru-RU" sz="2800" dirty="0" smtClean="0">
                <a:latin typeface="+mn-lt"/>
              </a:rPr>
              <a:t>»</a:t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Century" pitchFamily="18" charset="0"/>
              </a:rPr>
              <a:t>Данте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785918" y="6215082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00100" y="6215082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2500298" y="6215082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285720" y="6215082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71472" y="3474824"/>
            <a:ext cx="1809433" cy="11750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</a:rPr>
              <a:t>можливості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</a:rPr>
              <a:t>здібності</a:t>
            </a:r>
            <a:endParaRPr lang="ru-RU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285984" y="4071942"/>
            <a:ext cx="1809433" cy="11750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Constantia" pitchFamily="18" charset="0"/>
              </a:rPr>
              <a:t>думка</a:t>
            </a:r>
          </a:p>
          <a:p>
            <a:pPr algn="ctr"/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  <a:latin typeface="Constantia" pitchFamily="18" charset="0"/>
              </a:rPr>
              <a:t>батьків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786578" y="3500438"/>
            <a:ext cx="2023747" cy="122088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latin typeface="Constantia" pitchFamily="18" charset="0"/>
              </a:rPr>
              <a:t>затребуваність</a:t>
            </a:r>
            <a:endParaRPr lang="ru-RU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ru-RU" dirty="0" err="1" smtClean="0">
                <a:solidFill>
                  <a:srgbClr val="000000"/>
                </a:solidFill>
                <a:latin typeface="Constantia" pitchFamily="18" charset="0"/>
              </a:rPr>
              <a:t>професії</a:t>
            </a:r>
            <a:endParaRPr lang="ru-RU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804498" y="714356"/>
            <a:ext cx="5537937" cy="4684295"/>
            <a:chOff x="1804498" y="714356"/>
            <a:chExt cx="5537937" cy="4684295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2101518" y="714356"/>
              <a:ext cx="5042250" cy="18573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Фактори</a:t>
              </a:r>
              <a:r>
                <a:rPr lang="ru-RU" sz="2400" dirty="0" smtClean="0">
                  <a:solidFill>
                    <a:srgbClr val="000000"/>
                  </a:solidFill>
                  <a:latin typeface="Constantia" pitchFamily="18" charset="0"/>
                </a:rPr>
                <a:t>, </a:t>
              </a:r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що</a:t>
              </a:r>
              <a:r>
                <a:rPr lang="ru-RU" sz="2400" dirty="0" smtClean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впливають</a:t>
              </a:r>
              <a:endParaRPr lang="ru-RU" sz="2400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Constantia" pitchFamily="18" charset="0"/>
                </a:rPr>
                <a:t>на </a:t>
              </a:r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вибір</a:t>
              </a:r>
              <a:endParaRPr lang="ru-RU" sz="2400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algn="ctr"/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професії</a:t>
              </a:r>
              <a:endParaRPr lang="ru-RU" sz="2400" dirty="0" smtClean="0">
                <a:solidFill>
                  <a:srgbClr val="000000"/>
                </a:solidFill>
                <a:latin typeface="Constantia" pitchFamily="18" charset="0"/>
              </a:endParaRPr>
            </a:p>
            <a:p>
              <a:pPr algn="ctr"/>
              <a:r>
                <a:rPr lang="ru-RU" sz="2400" dirty="0" err="1" smtClean="0">
                  <a:solidFill>
                    <a:srgbClr val="000000"/>
                  </a:solidFill>
                  <a:latin typeface="Constantia" pitchFamily="18" charset="0"/>
                </a:rPr>
                <a:t>старшокласників</a:t>
              </a:r>
              <a:endParaRPr lang="ru-RU" sz="2400" dirty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1424152">
              <a:off x="1804498" y="2023307"/>
              <a:ext cx="452358" cy="1607194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426099">
              <a:off x="3169415" y="2450665"/>
              <a:ext cx="452358" cy="1607194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214810" y="2571744"/>
              <a:ext cx="418703" cy="2826907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20783860">
              <a:off x="5092079" y="2533316"/>
              <a:ext cx="452358" cy="1439168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rot="20016609">
              <a:off x="6890077" y="2092169"/>
              <a:ext cx="452358" cy="1536114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rot="20783860">
              <a:off x="6351785" y="2357386"/>
              <a:ext cx="360772" cy="3028160"/>
            </a:xfrm>
            <a:prstGeom prst="downArrow">
              <a:avLst>
                <a:gd name="adj1" fmla="val 50000"/>
                <a:gd name="adj2" fmla="val 9632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429388" y="5286388"/>
            <a:ext cx="1809433" cy="11750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</a:rPr>
              <a:t>інтереси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,</a:t>
            </a:r>
          </a:p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</a:rPr>
              <a:t>схильності</a:t>
            </a:r>
            <a:endParaRPr lang="ru-RU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571868" y="5429264"/>
            <a:ext cx="1809433" cy="11750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мода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і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престиж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714876" y="3929066"/>
            <a:ext cx="1809433" cy="11750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</a:rPr>
              <a:t>майбутня</a:t>
            </a:r>
            <a:endParaRPr lang="ru-RU" sz="20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</a:rPr>
              <a:t>зарплата</a:t>
            </a:r>
            <a:endParaRPr lang="ru-RU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 конец 19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 начало 20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9848"/>
          </a:xfrm>
        </p:spPr>
        <p:txBody>
          <a:bodyPr/>
          <a:lstStyle/>
          <a:p>
            <a:pPr algn="ctr"/>
            <a:r>
              <a:rPr lang="ru-RU" b="1" dirty="0" smtClean="0">
                <a:latin typeface="Constantia" pitchFamily="18" charset="0"/>
              </a:rPr>
              <a:t>Формула </a:t>
            </a:r>
            <a:r>
              <a:rPr lang="ru-RU" b="1" dirty="0" err="1" smtClean="0">
                <a:latin typeface="Constantia" pitchFamily="18" charset="0"/>
              </a:rPr>
              <a:t>вибору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професії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1500174"/>
            <a:ext cx="2328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«Треба»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000240"/>
            <a:ext cx="2191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Можу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500174"/>
            <a:ext cx="2260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«Хочу»</a:t>
            </a:r>
            <a:endParaRPr lang="ru-RU" sz="1600" dirty="0">
              <a:latin typeface="Georgia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286248" y="3929066"/>
            <a:ext cx="730512" cy="681597"/>
            <a:chOff x="4286248" y="3929066"/>
            <a:chExt cx="730512" cy="681597"/>
          </a:xfrm>
        </p:grpSpPr>
        <p:pic>
          <p:nvPicPr>
            <p:cNvPr id="7" name="Picture 4" descr="D:\НАТАША\Клипатры 2007\клипатры 1\computer\pill-button-blue_benji_p_0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248" y="3929066"/>
              <a:ext cx="730512" cy="252969"/>
            </a:xfrm>
            <a:prstGeom prst="rect">
              <a:avLst/>
            </a:prstGeom>
            <a:noFill/>
          </p:spPr>
        </p:pic>
        <p:pic>
          <p:nvPicPr>
            <p:cNvPr id="8" name="Picture 5" descr="D:\НАТАША\Клипатры 2007\клипатры 1\computer\pill-button-blue_benji_p_0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248" y="4357694"/>
              <a:ext cx="730512" cy="252969"/>
            </a:xfrm>
            <a:prstGeom prst="rect">
              <a:avLst/>
            </a:prstGeom>
            <a:noFill/>
          </p:spPr>
        </p:pic>
      </p:grpSp>
      <p:sp>
        <p:nvSpPr>
          <p:cNvPr id="9" name="Плюс 8"/>
          <p:cNvSpPr/>
          <p:nvPr/>
        </p:nvSpPr>
        <p:spPr>
          <a:xfrm>
            <a:off x="3000364" y="2143116"/>
            <a:ext cx="571504" cy="42862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929322" y="2214554"/>
            <a:ext cx="547888" cy="4216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71604" y="535782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ВДАЛИЙ ВИБІР ПРОФЕСІЇ</a:t>
            </a: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" name="Picture 10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29000"/>
            <a:ext cx="2652712" cy="1916112"/>
          </a:xfrm>
          <a:prstGeom prst="rect">
            <a:avLst/>
          </a:prstGeom>
          <a:noFill/>
        </p:spPr>
      </p:pic>
      <p:pic>
        <p:nvPicPr>
          <p:cNvPr id="13" name="Picture 10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3286124"/>
            <a:ext cx="2652712" cy="1916112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2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20"/>
                            </p:stCondLst>
                            <p:childTnLst>
                              <p:par>
                                <p:cTn id="1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2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320"/>
                            </p:stCondLst>
                            <p:childTnLst>
                              <p:par>
                                <p:cTn id="2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2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42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71678"/>
            <a:ext cx="6715172" cy="335758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пов'язані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сферою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галузі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охорони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здоров'я</a:t>
            </a:r>
            <a:endParaRPr lang="ru-RU" sz="24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галузі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зв'язку</a:t>
            </a:r>
            <a:endParaRPr lang="ru-RU" sz="24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пов'язані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банківською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справою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сфері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виробництва</a:t>
            </a:r>
            <a:endParaRPr lang="ru-RU" sz="24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професії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пов'язані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туристичним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сервісом</a:t>
            </a:r>
            <a:endParaRPr lang="ru-RU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endParaRPr lang="ru-RU" sz="2400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endParaRPr lang="ru-RU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endParaRPr lang="ru-RU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Georgia" pitchFamily="18" charset="0"/>
              </a:rPr>
              <a:t>ТРЕБА</a:t>
            </a:r>
            <a:endParaRPr lang="ru-RU" sz="8800" b="1" dirty="0">
              <a:latin typeface="Georgia" pitchFamily="18" charset="0"/>
            </a:endParaRPr>
          </a:p>
        </p:txBody>
      </p:sp>
      <p:pic>
        <p:nvPicPr>
          <p:cNvPr id="5" name="Picture 9" descr="j025442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1214446" cy="1231154"/>
          </a:xfrm>
          <a:prstGeom prst="rect">
            <a:avLst/>
          </a:prstGeom>
          <a:noFill/>
        </p:spPr>
      </p:pic>
      <p:pic>
        <p:nvPicPr>
          <p:cNvPr id="6" name="Picture 2" descr="D:\НАТАША\Клипатры 2007\Clipart-Cartoon-Design-03.gif"/>
          <p:cNvPicPr>
            <a:picLocks noChangeAspect="1" noChangeArrowheads="1"/>
          </p:cNvPicPr>
          <p:nvPr/>
        </p:nvPicPr>
        <p:blipFill>
          <a:blip r:embed="rId3" cstate="email"/>
          <a:srcRect l="18125" t="8750" r="12500" b="14375"/>
          <a:stretch>
            <a:fillRect/>
          </a:stretch>
        </p:blipFill>
        <p:spPr bwMode="auto">
          <a:xfrm>
            <a:off x="214282" y="2571744"/>
            <a:ext cx="1050661" cy="1307122"/>
          </a:xfrm>
          <a:prstGeom prst="rect">
            <a:avLst/>
          </a:prstGeom>
          <a:noFill/>
        </p:spPr>
      </p:pic>
      <p:pic>
        <p:nvPicPr>
          <p:cNvPr id="7" name="Picture 4" descr="D:\НАТАША\Клипатры 2007\PE00542_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929198"/>
            <a:ext cx="1000132" cy="1016894"/>
          </a:xfrm>
          <a:prstGeom prst="rect">
            <a:avLst/>
          </a:prstGeom>
          <a:noFill/>
        </p:spPr>
      </p:pic>
      <p:pic>
        <p:nvPicPr>
          <p:cNvPr id="8" name="Рисунок 4" descr="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785794"/>
            <a:ext cx="1381125" cy="1266825"/>
          </a:xfrm>
          <a:prstGeom prst="rect">
            <a:avLst/>
          </a:prstGeom>
          <a:noFill/>
        </p:spPr>
      </p:pic>
      <p:pic>
        <p:nvPicPr>
          <p:cNvPr id="9" name="Picture 5" descr="MCj0334108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48" y="2928934"/>
            <a:ext cx="960308" cy="1077914"/>
          </a:xfrm>
          <a:prstGeom prst="rect">
            <a:avLst/>
          </a:prstGeom>
          <a:noFill/>
        </p:spPr>
      </p:pic>
      <p:pic>
        <p:nvPicPr>
          <p:cNvPr id="10" name="Рисунок 6" descr="link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5143512"/>
            <a:ext cx="857256" cy="1094369"/>
          </a:xfrm>
          <a:prstGeom prst="rect">
            <a:avLst/>
          </a:prstGeom>
          <a:noFill/>
        </p:spPr>
      </p:pic>
      <p:pic>
        <p:nvPicPr>
          <p:cNvPr id="11" name="Picture 13" descr="j031026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5500702"/>
            <a:ext cx="1348943" cy="973134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785918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00100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2500298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начало 14">
            <a:hlinkClick r:id="" action="ppaction://hlinkshowjump?jump=firstslide" highlightClick="1"/>
          </p:cNvPr>
          <p:cNvSpPr/>
          <p:nvPr/>
        </p:nvSpPr>
        <p:spPr>
          <a:xfrm>
            <a:off x="285720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89242">
            <a:off x="6090873" y="545892"/>
            <a:ext cx="2551112" cy="3406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8800" dirty="0" smtClean="0">
                <a:latin typeface="+mn-lt"/>
              </a:rPr>
              <a:t>МОЖУ</a:t>
            </a:r>
            <a:endParaRPr lang="ru-RU" sz="8800" dirty="0"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85720" y="3219078"/>
            <a:ext cx="2333157" cy="2608287"/>
            <a:chOff x="285720" y="3219078"/>
            <a:chExt cx="2333157" cy="26082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85720" y="3219078"/>
              <a:ext cx="2333157" cy="2608287"/>
              <a:chOff x="285720" y="3219078"/>
              <a:chExt cx="2333157" cy="2608287"/>
            </a:xfrm>
          </p:grpSpPr>
          <p:sp>
            <p:nvSpPr>
              <p:cNvPr id="3" name="Стрелка вниз 2"/>
              <p:cNvSpPr/>
              <p:nvPr/>
            </p:nvSpPr>
            <p:spPr>
              <a:xfrm rot="1121093">
                <a:off x="2118811" y="3219078"/>
                <a:ext cx="500066" cy="1714512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85720" y="4898671"/>
                <a:ext cx="2000264" cy="92869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5720" y="5214950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Рівень знань</a:t>
              </a:r>
              <a:endParaRPr lang="ru-RU" sz="24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00298" y="3357562"/>
            <a:ext cx="2071702" cy="2688385"/>
            <a:chOff x="2500298" y="3357562"/>
            <a:chExt cx="2071702" cy="2688385"/>
          </a:xfrm>
        </p:grpSpPr>
        <p:sp>
          <p:nvSpPr>
            <p:cNvPr id="4" name="Стрелка вниз 3"/>
            <p:cNvSpPr/>
            <p:nvPr/>
          </p:nvSpPr>
          <p:spPr>
            <a:xfrm>
              <a:off x="3500430" y="3357562"/>
              <a:ext cx="500066" cy="1714512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00298" y="5112985"/>
              <a:ext cx="2000264" cy="92869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0298" y="5214950"/>
              <a:ext cx="207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Наявність здібностей</a:t>
              </a:r>
              <a:endParaRPr lang="ru-RU" sz="24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500562" y="3398473"/>
            <a:ext cx="2071702" cy="2647474"/>
            <a:chOff x="4500562" y="3398473"/>
            <a:chExt cx="2071702" cy="2647474"/>
          </a:xfrm>
        </p:grpSpPr>
        <p:sp>
          <p:nvSpPr>
            <p:cNvPr id="5" name="Стрелка вниз 4"/>
            <p:cNvSpPr/>
            <p:nvPr/>
          </p:nvSpPr>
          <p:spPr>
            <a:xfrm>
              <a:off x="5214942" y="3398473"/>
              <a:ext cx="500066" cy="1714512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72000" y="5112985"/>
              <a:ext cx="2000264" cy="92869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0562" y="5214950"/>
              <a:ext cx="207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Фізичні можливості</a:t>
              </a:r>
              <a:endParaRPr lang="ru-RU" sz="24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23392" y="3143248"/>
            <a:ext cx="2192012" cy="2616947"/>
            <a:chOff x="6523392" y="3143248"/>
            <a:chExt cx="2192012" cy="2616947"/>
          </a:xfrm>
        </p:grpSpPr>
        <p:sp>
          <p:nvSpPr>
            <p:cNvPr id="6" name="Стрелка вниз 5"/>
            <p:cNvSpPr/>
            <p:nvPr/>
          </p:nvSpPr>
          <p:spPr>
            <a:xfrm rot="20253488">
              <a:off x="6523392" y="3143248"/>
              <a:ext cx="500066" cy="1714512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643702" y="4827233"/>
              <a:ext cx="2000264" cy="92869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5140" y="4929198"/>
              <a:ext cx="2000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Можливість вступити</a:t>
              </a:r>
              <a:endParaRPr lang="ru-RU" sz="2400" dirty="0"/>
            </a:p>
          </p:txBody>
        </p: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 конец 18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 начало 19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j02854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3975100"/>
            <a:ext cx="3605212" cy="2882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ХОЧУ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15206" y="128586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571472" y="2000240"/>
            <a:ext cx="4500594" cy="1714512"/>
            <a:chOff x="571472" y="2000240"/>
            <a:chExt cx="4500594" cy="1714512"/>
          </a:xfrm>
        </p:grpSpPr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571472" y="2000240"/>
              <a:ext cx="2071702" cy="71438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928926" y="2714620"/>
              <a:ext cx="2143140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2910" y="2071678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/>
                <a:t>бажання</a:t>
              </a:r>
              <a:endParaRPr lang="ru-RU" sz="28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71472" y="3643314"/>
            <a:ext cx="4429156" cy="714380"/>
            <a:chOff x="571472" y="3643314"/>
            <a:chExt cx="4429156" cy="714380"/>
          </a:xfrm>
        </p:grpSpPr>
        <p:sp>
          <p:nvSpPr>
            <p:cNvPr id="5" name="Прямоугольник с одним вырезанным углом 4"/>
            <p:cNvSpPr/>
            <p:nvPr/>
          </p:nvSpPr>
          <p:spPr>
            <a:xfrm>
              <a:off x="571472" y="3643314"/>
              <a:ext cx="2071702" cy="71438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928926" y="4000504"/>
              <a:ext cx="207170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2910" y="3786190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/>
                <a:t>інтереси</a:t>
              </a:r>
              <a:endParaRPr lang="ru-RU" sz="2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71472" y="4286256"/>
            <a:ext cx="4500594" cy="1428760"/>
            <a:chOff x="571472" y="4286256"/>
            <a:chExt cx="4500594" cy="1428760"/>
          </a:xfrm>
        </p:grpSpPr>
        <p:sp>
          <p:nvSpPr>
            <p:cNvPr id="6" name="Прямоугольник с одним вырезанным углом 5"/>
            <p:cNvSpPr/>
            <p:nvPr/>
          </p:nvSpPr>
          <p:spPr>
            <a:xfrm>
              <a:off x="571472" y="5000636"/>
              <a:ext cx="2071702" cy="71438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2928926" y="4286256"/>
              <a:ext cx="2143140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1472" y="5143512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/>
                <a:t>схильності</a:t>
              </a:r>
              <a:endParaRPr lang="ru-RU" sz="2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86446" y="3357562"/>
            <a:ext cx="2928958" cy="1071570"/>
            <a:chOff x="5786446" y="3357562"/>
            <a:chExt cx="2928958" cy="1071570"/>
          </a:xfrm>
        </p:grpSpPr>
        <p:sp>
          <p:nvSpPr>
            <p:cNvPr id="7" name="Прямоугольник с одним вырезанным углом 6"/>
            <p:cNvSpPr/>
            <p:nvPr/>
          </p:nvSpPr>
          <p:spPr>
            <a:xfrm>
              <a:off x="5786446" y="3357562"/>
              <a:ext cx="2857520" cy="1071570"/>
            </a:xfrm>
            <a:prstGeom prst="snip1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86446" y="3500438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покликання</a:t>
              </a:r>
              <a:endParaRPr lang="ru-RU" sz="3600" dirty="0"/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785918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1000100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2500298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начало 26">
            <a:hlinkClick r:id="" action="ppaction://hlinkshowjump?jump=firstslide" highlightClick="1"/>
          </p:cNvPr>
          <p:cNvSpPr/>
          <p:nvPr/>
        </p:nvSpPr>
        <p:spPr>
          <a:xfrm>
            <a:off x="285720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285720" y="3071810"/>
            <a:ext cx="3429024" cy="1428760"/>
            <a:chOff x="285720" y="3071810"/>
            <a:chExt cx="3429024" cy="1428760"/>
          </a:xfrm>
        </p:grpSpPr>
        <p:sp>
          <p:nvSpPr>
            <p:cNvPr id="5" name="Блок-схема: сохраненные данные 4"/>
            <p:cNvSpPr/>
            <p:nvPr/>
          </p:nvSpPr>
          <p:spPr>
            <a:xfrm>
              <a:off x="285720" y="3071810"/>
              <a:ext cx="3429024" cy="142876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4348" y="3500438"/>
              <a:ext cx="2286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Професії</a:t>
              </a:r>
              <a:endPara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786182" y="953983"/>
            <a:ext cx="3785162" cy="2332144"/>
            <a:chOff x="3786182" y="953983"/>
            <a:chExt cx="3785162" cy="2332144"/>
          </a:xfrm>
        </p:grpSpPr>
        <p:sp>
          <p:nvSpPr>
            <p:cNvPr id="10" name="Блок-схема: сохраненные данные 9"/>
            <p:cNvSpPr/>
            <p:nvPr/>
          </p:nvSpPr>
          <p:spPr>
            <a:xfrm rot="9763486">
              <a:off x="4018669" y="953983"/>
              <a:ext cx="2610878" cy="1000132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>
              <a:endCxn id="10" idx="3"/>
            </p:cNvCxnSpPr>
            <p:nvPr/>
          </p:nvCxnSpPr>
          <p:spPr>
            <a:xfrm rot="5400000" flipH="1" flipV="1">
              <a:off x="3352812" y="2145864"/>
              <a:ext cx="1573633" cy="7068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20635796">
              <a:off x="4350128" y="1080937"/>
              <a:ext cx="3221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/>
                <a:t>Людина-природа</a:t>
              </a:r>
              <a:endParaRPr lang="ru-RU" sz="2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29058" y="1803533"/>
            <a:ext cx="4467765" cy="1768343"/>
            <a:chOff x="3929058" y="1803533"/>
            <a:chExt cx="4467765" cy="1768343"/>
          </a:xfrm>
        </p:grpSpPr>
        <p:sp>
          <p:nvSpPr>
            <p:cNvPr id="9" name="Блок-схема: сохраненные данные 8"/>
            <p:cNvSpPr/>
            <p:nvPr/>
          </p:nvSpPr>
          <p:spPr>
            <a:xfrm rot="10358751">
              <a:off x="5625564" y="1803533"/>
              <a:ext cx="2571768" cy="1000132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4"/>
            <p:cNvCxnSpPr>
              <a:endCxn id="9" idx="3"/>
            </p:cNvCxnSpPr>
            <p:nvPr/>
          </p:nvCxnSpPr>
          <p:spPr>
            <a:xfrm flipV="1">
              <a:off x="3929058" y="2413329"/>
              <a:ext cx="2132186" cy="11585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21175418">
              <a:off x="6017384" y="2110257"/>
              <a:ext cx="2379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/>
                <a:t>Людина-техніка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000496" y="3071810"/>
            <a:ext cx="4572032" cy="1071570"/>
            <a:chOff x="4000496" y="3071810"/>
            <a:chExt cx="4572032" cy="1071570"/>
          </a:xfrm>
        </p:grpSpPr>
        <p:sp>
          <p:nvSpPr>
            <p:cNvPr id="8" name="Блок-схема: сохраненные данные 7"/>
            <p:cNvSpPr/>
            <p:nvPr/>
          </p:nvSpPr>
          <p:spPr>
            <a:xfrm rot="10800000">
              <a:off x="5786446" y="3071810"/>
              <a:ext cx="2500330" cy="107157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>
              <a:endCxn id="8" idx="3"/>
            </p:cNvCxnSpPr>
            <p:nvPr/>
          </p:nvCxnSpPr>
          <p:spPr>
            <a:xfrm flipV="1">
              <a:off x="4000496" y="3607595"/>
              <a:ext cx="2202672" cy="2500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43636" y="3357562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/>
                <a:t>Людина-людина</a:t>
              </a:r>
              <a:endParaRPr lang="ru-RU" sz="20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000496" y="4000504"/>
            <a:ext cx="4286948" cy="1357322"/>
            <a:chOff x="4000496" y="4000504"/>
            <a:chExt cx="4286948" cy="1357322"/>
          </a:xfrm>
        </p:grpSpPr>
        <p:sp>
          <p:nvSpPr>
            <p:cNvPr id="7" name="Блок-схема: сохраненные данные 6"/>
            <p:cNvSpPr/>
            <p:nvPr/>
          </p:nvSpPr>
          <p:spPr>
            <a:xfrm rot="10957765">
              <a:off x="5715008" y="4286256"/>
              <a:ext cx="2571768" cy="107157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>
              <a:endCxn id="7" idx="3"/>
            </p:cNvCxnSpPr>
            <p:nvPr/>
          </p:nvCxnSpPr>
          <p:spPr>
            <a:xfrm>
              <a:off x="4000496" y="4000504"/>
              <a:ext cx="2144043" cy="7822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6715">
              <a:off x="6088881" y="4460693"/>
              <a:ext cx="21985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/>
                <a:t>Людина-знакова </a:t>
              </a:r>
            </a:p>
            <a:p>
              <a:pPr algn="ctr"/>
              <a:r>
                <a:rPr lang="uk-UA" sz="2000" dirty="0" smtClean="0"/>
                <a:t>система</a:t>
              </a:r>
              <a:endParaRPr lang="ru-RU" sz="20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929059" y="4214816"/>
            <a:ext cx="3197259" cy="2229512"/>
            <a:chOff x="3929059" y="4214816"/>
            <a:chExt cx="3197259" cy="2229512"/>
          </a:xfrm>
        </p:grpSpPr>
        <p:sp>
          <p:nvSpPr>
            <p:cNvPr id="6" name="Блок-схема: сохраненные данные 5"/>
            <p:cNvSpPr/>
            <p:nvPr/>
          </p:nvSpPr>
          <p:spPr>
            <a:xfrm rot="12153147">
              <a:off x="4300039" y="5444196"/>
              <a:ext cx="2786938" cy="1000132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>
              <a:endCxn id="6" idx="3"/>
            </p:cNvCxnSpPr>
            <p:nvPr/>
          </p:nvCxnSpPr>
          <p:spPr>
            <a:xfrm rot="16200000" flipH="1">
              <a:off x="3695736" y="4448139"/>
              <a:ext cx="1373156" cy="9065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271526">
              <a:off x="4615036" y="5720141"/>
              <a:ext cx="2511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/>
                <a:t>Людина-художній</a:t>
              </a:r>
            </a:p>
            <a:p>
              <a:pPr algn="ctr"/>
              <a:r>
                <a:rPr lang="uk-UA" sz="2000" dirty="0" smtClean="0"/>
                <a:t>образ</a:t>
              </a:r>
              <a:endParaRPr lang="ru-RU" sz="2000" dirty="0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714512" cy="12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103622" cy="14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85728"/>
            <a:ext cx="1619672" cy="12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00036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428736"/>
            <a:ext cx="1858348" cy="1357322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8017" y="5500678"/>
            <a:ext cx="20359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1714480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928662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2428860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начало 26">
            <a:hlinkClick r:id="" action="ppaction://hlinkshowjump?jump=firstslide" highlightClick="1"/>
          </p:cNvPr>
          <p:cNvSpPr/>
          <p:nvPr/>
        </p:nvSpPr>
        <p:spPr>
          <a:xfrm>
            <a:off x="214282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000803_1066_9155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937" cy="3579813"/>
          </a:xfrm>
          <a:prstGeom prst="rect">
            <a:avLst/>
          </a:prstGeom>
          <a:noFill/>
        </p:spPr>
      </p:pic>
      <p:pic>
        <p:nvPicPr>
          <p:cNvPr id="4" name="Picture 4" descr="000803_1066_9088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2757488" cy="3354387"/>
          </a:xfrm>
          <a:prstGeom prst="rect">
            <a:avLst/>
          </a:prstGeom>
          <a:noFill/>
        </p:spPr>
      </p:pic>
      <p:pic>
        <p:nvPicPr>
          <p:cNvPr id="5" name="Picture 5" descr="000803_1066_9130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287" y="1571612"/>
            <a:ext cx="2525713" cy="5073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214950"/>
            <a:ext cx="5072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кожної справи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Свій запах окремий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785918" y="6286520"/>
            <a:ext cx="714380" cy="35719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286520"/>
            <a:ext cx="785818" cy="35719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2500298" y="6286520"/>
            <a:ext cx="642910" cy="357190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285720" y="6286520"/>
            <a:ext cx="714380" cy="357190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627</TotalTime>
  <Words>179</Words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Вибір професії – це вибір долі</vt:lpstr>
      <vt:lpstr>  «Іди своєю дорогою, і нехай люди говорять, що завгодно» Данте</vt:lpstr>
      <vt:lpstr>Слайд 3</vt:lpstr>
      <vt:lpstr>Формула вибору професії</vt:lpstr>
      <vt:lpstr>ТРЕБА</vt:lpstr>
      <vt:lpstr>МОЖУ</vt:lpstr>
      <vt:lpstr>ХОЧУ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 професії – то вибір долі</dc:title>
  <cp:lastModifiedBy>admin</cp:lastModifiedBy>
  <cp:revision>31</cp:revision>
  <dcterms:modified xsi:type="dcterms:W3CDTF">2014-07-18T12:19:05Z</dcterms:modified>
</cp:coreProperties>
</file>