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4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endParaRPr lang="ru-RU" dirty="0"/>
          </a:p>
        </p:txBody>
      </p:sp>
      <p:pic>
        <p:nvPicPr>
          <p:cNvPr id="1026" name="Picture 2" descr="G:\Фото\873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6096000" cy="3914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344816" cy="580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65744" cy="646673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стовбурі</a:t>
            </a:r>
            <a:r>
              <a:rPr lang="ru-RU" sz="2000" dirty="0" smtClean="0"/>
              <a:t> 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 </a:t>
            </a:r>
            <a:r>
              <a:rPr lang="ru-RU" sz="2000" b="1" dirty="0" err="1" smtClean="0"/>
              <a:t>ретикулярна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формація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лат. </a:t>
            </a:r>
            <a:r>
              <a:rPr lang="ru-RU" sz="2000" dirty="0" err="1" smtClean="0"/>
              <a:t>ретикулум</a:t>
            </a:r>
            <a:r>
              <a:rPr lang="ru-RU" sz="2000" dirty="0" smtClean="0"/>
              <a:t> - </a:t>
            </a:r>
            <a:r>
              <a:rPr lang="ru-RU" sz="2000" dirty="0" err="1" smtClean="0"/>
              <a:t>сітка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лат. </a:t>
            </a:r>
            <a:r>
              <a:rPr lang="ru-RU" sz="2000" dirty="0" err="1" smtClean="0"/>
              <a:t>формаціо</a:t>
            </a:r>
            <a:r>
              <a:rPr lang="ru-RU" sz="2000" dirty="0" smtClean="0"/>
              <a:t> - </a:t>
            </a:r>
            <a:r>
              <a:rPr lang="ru-RU" sz="2000" dirty="0" err="1" smtClean="0"/>
              <a:t>утворення</a:t>
            </a:r>
            <a:r>
              <a:rPr lang="ru-RU" sz="2000" dirty="0" smtClean="0"/>
              <a:t>)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розгалуженими</a:t>
            </a:r>
            <a:r>
              <a:rPr lang="ru-RU" sz="2000" dirty="0" smtClean="0"/>
              <a:t> дендритами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довгими</a:t>
            </a:r>
            <a:r>
              <a:rPr lang="ru-RU" sz="2000" dirty="0" smtClean="0"/>
              <a:t> аксонами,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густу</a:t>
            </a:r>
            <a:r>
              <a:rPr lang="ru-RU" sz="2000" dirty="0" smtClean="0"/>
              <a:t> </a:t>
            </a:r>
            <a:r>
              <a:rPr lang="ru-RU" sz="2000" dirty="0" err="1" smtClean="0"/>
              <a:t>сітку</a:t>
            </a:r>
            <a:r>
              <a:rPr lang="ru-RU" sz="2000" dirty="0" smtClean="0"/>
              <a:t>. </a:t>
            </a:r>
            <a:r>
              <a:rPr lang="ru-RU" sz="2000" dirty="0" err="1" smtClean="0"/>
              <a:t>Ретикулярна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ніби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дорожня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смуга</a:t>
            </a:r>
            <a:r>
              <a:rPr lang="ru-RU" sz="2000" dirty="0" smtClean="0"/>
              <a:t>, </a:t>
            </a:r>
            <a:r>
              <a:rPr lang="ru-RU" sz="2000" dirty="0" err="1" smtClean="0"/>
              <a:t>тягнеться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спинного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стовбур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кінцевого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собою. Через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«</a:t>
            </a:r>
            <a:r>
              <a:rPr lang="ru-RU" sz="2000" dirty="0" err="1" smtClean="0"/>
              <a:t>просіюється</a:t>
            </a:r>
            <a:r>
              <a:rPr lang="ru-RU" sz="2000" dirty="0" smtClean="0"/>
              <a:t>» вся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надійти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кінцевого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Отже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стовбур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організатором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рефлексів</a:t>
            </a:r>
            <a:r>
              <a:rPr lang="ru-RU" sz="2000" dirty="0" smtClean="0"/>
              <a:t>: </a:t>
            </a:r>
            <a:r>
              <a:rPr lang="ru-RU" sz="2000" dirty="0" err="1" smtClean="0"/>
              <a:t>дихання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секреції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впливовим</a:t>
            </a:r>
            <a:r>
              <a:rPr lang="ru-RU" sz="2000" dirty="0" smtClean="0"/>
              <a:t>  </a:t>
            </a:r>
            <a:r>
              <a:rPr lang="ru-RU" sz="2000" dirty="0" err="1" smtClean="0"/>
              <a:t>посередником</a:t>
            </a:r>
            <a:r>
              <a:rPr lang="ru-RU" sz="2000" dirty="0" smtClean="0"/>
              <a:t>, </a:t>
            </a:r>
            <a:r>
              <a:rPr lang="ru-RU" sz="2000" dirty="0" smtClean="0"/>
              <a:t>через  </a:t>
            </a:r>
            <a:r>
              <a:rPr lang="ru-RU" sz="2000" dirty="0" err="1" smtClean="0"/>
              <a:t>провідні</a:t>
            </a:r>
            <a:r>
              <a:rPr lang="ru-RU" sz="2000" dirty="0" smtClean="0"/>
              <a:t> шляхи (</a:t>
            </a:r>
            <a:r>
              <a:rPr lang="ru-RU" sz="2000" dirty="0" err="1" smtClean="0"/>
              <a:t>висхідні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низхідні</a:t>
            </a:r>
            <a:r>
              <a:rPr lang="ru-RU" sz="2000" dirty="0" smtClean="0"/>
              <a:t>)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smtClean="0"/>
              <a:t> проходить </a:t>
            </a:r>
            <a:r>
              <a:rPr lang="ru-RU" sz="2000" dirty="0" err="1" smtClean="0"/>
              <a:t>інформація</a:t>
            </a:r>
            <a:r>
              <a:rPr lang="ru-RU" sz="2000" smtClean="0"/>
              <a:t> </a:t>
            </a:r>
            <a:r>
              <a:rPr lang="ru-RU" sz="2000" smtClean="0"/>
              <a:t> зі</a:t>
            </a:r>
            <a:r>
              <a:rPr lang="ru-RU" sz="2000" dirty="0" smtClean="0"/>
              <a:t> </a:t>
            </a:r>
            <a:r>
              <a:rPr lang="ru-RU" sz="2000" dirty="0" smtClean="0"/>
              <a:t>спинного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в кору </a:t>
            </a:r>
            <a:r>
              <a:rPr lang="ru-RU" sz="2000" dirty="0" err="1" smtClean="0"/>
              <a:t>кінцевого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навпаки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Принят. файлы\Screenshot_2014-02-20-20-20-56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871959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\3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140"/>
            <a:ext cx="8100392" cy="5765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2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Фото\attachme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66750"/>
            <a:ext cx="5057775" cy="619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979192" cy="2924944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Головний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мозок</a:t>
            </a:r>
            <a:r>
              <a:rPr lang="ru-RU" dirty="0" smtClean="0"/>
              <a:t>-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черепній</a:t>
            </a:r>
            <a:r>
              <a:rPr lang="ru-RU" dirty="0" smtClean="0"/>
              <a:t> </a:t>
            </a:r>
            <a:r>
              <a:rPr lang="ru-RU" dirty="0" smtClean="0"/>
              <a:t>коробці</a:t>
            </a:r>
            <a:r>
              <a:rPr lang="ru-RU" dirty="0" smtClean="0"/>
              <a:t> </a:t>
            </a:r>
            <a:r>
              <a:rPr lang="ru-RU" dirty="0" smtClean="0"/>
              <a:t>й</a:t>
            </a:r>
            <a:r>
              <a:rPr lang="ru-RU" dirty="0" smtClean="0"/>
              <a:t> через великий </a:t>
            </a:r>
            <a:r>
              <a:rPr lang="ru-RU" dirty="0" smtClean="0"/>
              <a:t>потиличний</a:t>
            </a:r>
            <a:r>
              <a:rPr lang="ru-RU" dirty="0" smtClean="0"/>
              <a:t> </a:t>
            </a:r>
            <a:r>
              <a:rPr lang="ru-RU" dirty="0" smtClean="0"/>
              <a:t>отвір</a:t>
            </a:r>
            <a:r>
              <a:rPr lang="ru-RU" dirty="0" smtClean="0"/>
              <a:t> </a:t>
            </a:r>
            <a:r>
              <a:rPr lang="ru-RU" dirty="0" smtClean="0"/>
              <a:t>з'єднаний</a:t>
            </a:r>
            <a:r>
              <a:rPr lang="ru-RU" dirty="0" smtClean="0"/>
              <a:t> </a:t>
            </a:r>
            <a:r>
              <a:rPr lang="ru-RU" dirty="0" smtClean="0"/>
              <a:t>зі</a:t>
            </a:r>
            <a:r>
              <a:rPr lang="ru-RU" dirty="0" smtClean="0"/>
              <a:t> </a:t>
            </a:r>
            <a:r>
              <a:rPr lang="ru-RU" dirty="0" smtClean="0"/>
              <a:t>спинним</a:t>
            </a:r>
            <a:r>
              <a:rPr lang="ru-RU" dirty="0" smtClean="0"/>
              <a:t> </a:t>
            </a:r>
            <a:r>
              <a:rPr lang="ru-RU" dirty="0" smtClean="0"/>
              <a:t>мозком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 головному </a:t>
            </a:r>
            <a:r>
              <a:rPr lang="ru-RU" dirty="0" smtClean="0"/>
              <a:t>мозку</a:t>
            </a:r>
            <a:r>
              <a:rPr lang="ru-RU" dirty="0" smtClean="0"/>
              <a:t>, як </a:t>
            </a:r>
            <a:r>
              <a:rPr lang="ru-RU" dirty="0" smtClean="0"/>
              <a:t>і</a:t>
            </a:r>
            <a:r>
              <a:rPr lang="ru-RU" dirty="0" smtClean="0"/>
              <a:t> в спинному, </a:t>
            </a:r>
            <a:r>
              <a:rPr lang="ru-RU" dirty="0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біла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сіра</a:t>
            </a:r>
            <a:r>
              <a:rPr lang="ru-RU" dirty="0" smtClean="0"/>
              <a:t> </a:t>
            </a:r>
            <a:r>
              <a:rPr lang="ru-RU" dirty="0" smtClean="0"/>
              <a:t>речовина</a:t>
            </a:r>
            <a:r>
              <a:rPr lang="ru-RU" dirty="0" smtClean="0"/>
              <a:t>. </a:t>
            </a:r>
            <a:r>
              <a:rPr lang="ru-RU" dirty="0" smtClean="0"/>
              <a:t>Біла</a:t>
            </a:r>
            <a:r>
              <a:rPr lang="ru-RU" dirty="0" smtClean="0"/>
              <a:t> </a:t>
            </a:r>
            <a:r>
              <a:rPr lang="ru-RU" dirty="0" smtClean="0"/>
              <a:t>речовина</a:t>
            </a:r>
            <a:r>
              <a:rPr lang="ru-RU" dirty="0" smtClean="0"/>
              <a:t> (</a:t>
            </a:r>
            <a:r>
              <a:rPr lang="ru-RU" dirty="0" smtClean="0"/>
              <a:t>відростки</a:t>
            </a:r>
            <a:r>
              <a:rPr lang="ru-RU" dirty="0" smtClean="0"/>
              <a:t> </a:t>
            </a:r>
            <a:r>
              <a:rPr lang="ru-RU" dirty="0" smtClean="0"/>
              <a:t>нейронів</a:t>
            </a:r>
            <a:r>
              <a:rPr lang="ru-RU" dirty="0" smtClean="0"/>
              <a:t>) </a:t>
            </a:r>
            <a:r>
              <a:rPr lang="ru-RU" dirty="0" smtClean="0"/>
              <a:t>утворює</a:t>
            </a:r>
            <a:r>
              <a:rPr lang="ru-RU" dirty="0" smtClean="0"/>
              <a:t> </a:t>
            </a:r>
            <a:r>
              <a:rPr lang="ru-RU" dirty="0" smtClean="0"/>
              <a:t>провідні</a:t>
            </a:r>
            <a:r>
              <a:rPr lang="ru-RU" dirty="0" smtClean="0"/>
              <a:t> шляхи, </a:t>
            </a:r>
            <a:r>
              <a:rPr lang="ru-RU" dirty="0" smtClean="0"/>
              <a:t>які</a:t>
            </a:r>
            <a:r>
              <a:rPr lang="ru-RU" dirty="0" smtClean="0"/>
              <a:t> </a:t>
            </a:r>
            <a:r>
              <a:rPr lang="ru-RU" dirty="0" smtClean="0"/>
              <a:t>зв'язують</a:t>
            </a:r>
            <a:r>
              <a:rPr lang="ru-RU" dirty="0" smtClean="0"/>
              <a:t> </a:t>
            </a:r>
            <a:r>
              <a:rPr lang="ru-RU" dirty="0" smtClean="0"/>
              <a:t>відділи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та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спинним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. </a:t>
            </a:r>
            <a:r>
              <a:rPr lang="ru-RU" dirty="0" err="1" smtClean="0"/>
              <a:t>Сіра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(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) </a:t>
            </a:r>
            <a:r>
              <a:rPr lang="ru-RU" dirty="0" err="1" smtClean="0"/>
              <a:t>утворює</a:t>
            </a:r>
            <a:r>
              <a:rPr lang="ru-RU" dirty="0" smtClean="0"/>
              <a:t> кору </a:t>
            </a:r>
            <a:r>
              <a:rPr lang="ru-RU" dirty="0" err="1" smtClean="0"/>
              <a:t>півкуль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мозочка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скупчень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, так </a:t>
            </a:r>
            <a:r>
              <a:rPr lang="ru-RU" dirty="0" err="1" smtClean="0"/>
              <a:t>званих</a:t>
            </a:r>
            <a:r>
              <a:rPr lang="ru-RU" dirty="0" smtClean="0"/>
              <a:t> ядер,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 </a:t>
            </a:r>
            <a:r>
              <a:rPr lang="ru-RU" dirty="0" err="1" smtClean="0"/>
              <a:t>білої</a:t>
            </a:r>
            <a:r>
              <a:rPr lang="ru-RU" dirty="0" smtClean="0"/>
              <a:t> 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G:\Фото\golovnoy-mo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036496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979192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У головному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: </a:t>
            </a:r>
            <a:r>
              <a:rPr lang="ru-RU" dirty="0" err="1" smtClean="0"/>
              <a:t>довгастий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,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мозочок</a:t>
            </a:r>
            <a:r>
              <a:rPr lang="ru-RU" dirty="0" smtClean="0"/>
              <a:t>,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, </a:t>
            </a:r>
            <a:r>
              <a:rPr lang="ru-RU" dirty="0" err="1" smtClean="0"/>
              <a:t>проміжний</a:t>
            </a:r>
            <a:r>
              <a:rPr lang="ru-RU" dirty="0" smtClean="0"/>
              <a:t>  </a:t>
            </a:r>
            <a:r>
              <a:rPr lang="ru-RU" dirty="0" err="1" smtClean="0"/>
              <a:t>мозок</a:t>
            </a:r>
            <a:r>
              <a:rPr lang="ru-RU" dirty="0" smtClean="0"/>
              <a:t> та </a:t>
            </a:r>
            <a:r>
              <a:rPr lang="ru-RU" dirty="0" err="1" smtClean="0"/>
              <a:t>кінцевий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великий </a:t>
            </a:r>
            <a:r>
              <a:rPr lang="ru-RU" dirty="0" err="1" smtClean="0"/>
              <a:t>мозок</a:t>
            </a:r>
            <a:r>
              <a:rPr lang="ru-RU" dirty="0" smtClean="0"/>
              <a:t> . </a:t>
            </a:r>
            <a:r>
              <a:rPr lang="ru-RU" dirty="0" err="1" smtClean="0"/>
              <a:t>Учені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об'єднують</a:t>
            </a:r>
            <a:r>
              <a:rPr lang="ru-RU" dirty="0" smtClean="0"/>
              <a:t> 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у </a:t>
            </a:r>
            <a:r>
              <a:rPr lang="ru-RU" dirty="0" err="1" smtClean="0"/>
              <a:t>відділи</a:t>
            </a:r>
            <a:r>
              <a:rPr lang="ru-RU" dirty="0" smtClean="0"/>
              <a:t>: </a:t>
            </a:r>
            <a:r>
              <a:rPr lang="ru-RU" dirty="0" err="1" smtClean="0"/>
              <a:t>задній</a:t>
            </a:r>
            <a:r>
              <a:rPr lang="ru-RU" dirty="0" smtClean="0"/>
              <a:t>,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передній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. </a:t>
            </a:r>
            <a:r>
              <a:rPr lang="ru-RU" dirty="0" err="1" smtClean="0"/>
              <a:t>Задній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довгастий</a:t>
            </a:r>
            <a:r>
              <a:rPr lang="ru-RU" dirty="0" smtClean="0"/>
              <a:t>,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мозочок</a:t>
            </a:r>
            <a:r>
              <a:rPr lang="ru-RU" dirty="0" smtClean="0"/>
              <a:t>, а </a:t>
            </a:r>
            <a:r>
              <a:rPr lang="ru-RU" dirty="0" err="1" smtClean="0"/>
              <a:t>передній</a:t>
            </a:r>
            <a:r>
              <a:rPr lang="ru-RU" dirty="0" smtClean="0"/>
              <a:t> - </a:t>
            </a:r>
            <a:r>
              <a:rPr lang="ru-RU" dirty="0" err="1" smtClean="0"/>
              <a:t>проміжний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кінцевий</a:t>
            </a:r>
            <a:r>
              <a:rPr lang="ru-RU" dirty="0" smtClean="0"/>
              <a:t>  </a:t>
            </a:r>
            <a:r>
              <a:rPr lang="ru-RU" dirty="0" err="1" smtClean="0"/>
              <a:t>мозок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224" y="2206961"/>
            <a:ext cx="6984776" cy="46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17232"/>
            <a:ext cx="7768952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Відділи головного мозку</a:t>
            </a:r>
            <a:endParaRPr lang="ru-RU" dirty="0"/>
          </a:p>
        </p:txBody>
      </p:sp>
      <p:pic>
        <p:nvPicPr>
          <p:cNvPr id="2050" name="Picture 2" descr="G:\Принят. файлы\IMG_20140220_20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445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71688" cy="576064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Довгастий</a:t>
            </a:r>
            <a:r>
              <a:rPr lang="ru-RU" b="1" dirty="0" smtClean="0"/>
              <a:t> </a:t>
            </a:r>
            <a:r>
              <a:rPr lang="ru-RU" b="1" dirty="0" err="1" smtClean="0"/>
              <a:t>мозок</a:t>
            </a:r>
            <a:r>
              <a:rPr lang="ru-RU" b="1" dirty="0" smtClean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заднього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продовженням</a:t>
            </a:r>
            <a:r>
              <a:rPr lang="ru-RU" dirty="0" smtClean="0"/>
              <a:t> 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smtClean="0"/>
              <a:t> 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подібну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еволюційно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найдавніша</a:t>
            </a:r>
            <a:r>
              <a:rPr lang="ru-RU" dirty="0" smtClean="0"/>
              <a:t> 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smtClean="0"/>
              <a:t>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 У ядрах </a:t>
            </a:r>
            <a:r>
              <a:rPr lang="ru-RU" dirty="0" err="1" smtClean="0"/>
              <a:t>сірої</a:t>
            </a:r>
            <a:r>
              <a:rPr lang="ru-RU" dirty="0" smtClean="0"/>
              <a:t>  </a:t>
            </a:r>
            <a:r>
              <a:rPr lang="ru-RU" dirty="0" err="1" smtClean="0"/>
              <a:t>речовини</a:t>
            </a:r>
            <a:r>
              <a:rPr lang="ru-RU" dirty="0" smtClean="0"/>
              <a:t>  </a:t>
            </a:r>
            <a:r>
              <a:rPr lang="ru-RU" dirty="0" err="1" smtClean="0"/>
              <a:t>довгастого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 </a:t>
            </a:r>
            <a:r>
              <a:rPr lang="ru-RU" dirty="0" err="1" smtClean="0"/>
              <a:t>зосереджені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вдих-видих</a:t>
            </a:r>
            <a:r>
              <a:rPr lang="ru-RU" dirty="0" smtClean="0"/>
              <a:t>), </a:t>
            </a:r>
            <a:r>
              <a:rPr lang="ru-RU" dirty="0" err="1" smtClean="0"/>
              <a:t>травлення</a:t>
            </a:r>
            <a:r>
              <a:rPr lang="ru-RU" dirty="0" smtClean="0"/>
              <a:t> (</a:t>
            </a:r>
            <a:r>
              <a:rPr lang="ru-RU" dirty="0" err="1" smtClean="0"/>
              <a:t>слиновиділення</a:t>
            </a:r>
            <a:r>
              <a:rPr lang="ru-RU" dirty="0" smtClean="0"/>
              <a:t>, </a:t>
            </a:r>
            <a:r>
              <a:rPr lang="ru-RU" dirty="0" err="1" smtClean="0"/>
              <a:t>секреторна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травних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, </a:t>
            </a:r>
            <a:r>
              <a:rPr lang="ru-RU" dirty="0" err="1" smtClean="0"/>
              <a:t>жування</a:t>
            </a:r>
            <a:r>
              <a:rPr lang="ru-RU" dirty="0" smtClean="0"/>
              <a:t>, </a:t>
            </a:r>
            <a:r>
              <a:rPr lang="ru-RU" dirty="0" err="1" smtClean="0"/>
              <a:t>ковтання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рефлексів</a:t>
            </a:r>
            <a:r>
              <a:rPr lang="ru-RU" dirty="0" smtClean="0"/>
              <a:t> (</a:t>
            </a:r>
            <a:r>
              <a:rPr lang="ru-RU" dirty="0" err="1" smtClean="0"/>
              <a:t>мигання</a:t>
            </a:r>
            <a:r>
              <a:rPr lang="ru-RU" dirty="0" smtClean="0"/>
              <a:t>, кашлю, </a:t>
            </a:r>
            <a:r>
              <a:rPr lang="ru-RU" dirty="0" err="1" smtClean="0"/>
              <a:t>блювання</a:t>
            </a:r>
            <a:r>
              <a:rPr lang="ru-RU" dirty="0" smtClean="0"/>
              <a:t>, </a:t>
            </a:r>
            <a:r>
              <a:rPr lang="ru-RU" dirty="0" err="1" smtClean="0"/>
              <a:t>чхання</a:t>
            </a:r>
            <a:r>
              <a:rPr lang="ru-RU" dirty="0" smtClean="0"/>
              <a:t>).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ядра </a:t>
            </a:r>
            <a:r>
              <a:rPr lang="ru-RU" dirty="0" err="1" smtClean="0"/>
              <a:t>блукаючого</a:t>
            </a:r>
            <a:r>
              <a:rPr lang="ru-RU" dirty="0" smtClean="0"/>
              <a:t> нерва,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іннервують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Через </a:t>
            </a:r>
            <a:r>
              <a:rPr lang="ru-RU" dirty="0" err="1" smtClean="0"/>
              <a:t>довгастий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шляхи </a:t>
            </a:r>
            <a:r>
              <a:rPr lang="ru-RU" dirty="0" err="1" smtClean="0"/>
              <a:t>від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до </a:t>
            </a:r>
            <a:r>
              <a:rPr lang="ru-RU" dirty="0" err="1" smtClean="0"/>
              <a:t>мозочка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а </a:t>
            </a:r>
            <a:r>
              <a:rPr lang="ru-RU" dirty="0" err="1" smtClean="0"/>
              <a:t>від</a:t>
            </a:r>
            <a:r>
              <a:rPr lang="ru-RU" dirty="0" smtClean="0"/>
              <a:t> них -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продовженням</a:t>
            </a:r>
            <a:r>
              <a:rPr lang="ru-RU" dirty="0" smtClean="0"/>
              <a:t> </a:t>
            </a:r>
            <a:r>
              <a:rPr lang="ru-RU" dirty="0" err="1" smtClean="0"/>
              <a:t>довгастого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з'єднує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спинний</a:t>
            </a:r>
            <a:r>
              <a:rPr lang="ru-RU" dirty="0" smtClean="0"/>
              <a:t>, </a:t>
            </a:r>
            <a:r>
              <a:rPr lang="ru-RU" dirty="0" err="1" smtClean="0"/>
              <a:t>довгастий</a:t>
            </a:r>
            <a:r>
              <a:rPr lang="ru-RU" dirty="0" smtClean="0"/>
              <a:t>,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проміжний</a:t>
            </a:r>
            <a:r>
              <a:rPr lang="ru-RU" dirty="0" smtClean="0"/>
              <a:t>. Через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висхідні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низхідні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шляхи. У </a:t>
            </a:r>
            <a:r>
              <a:rPr lang="ru-RU" dirty="0" err="1" smtClean="0"/>
              <a:t>білій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мосту </a:t>
            </a:r>
            <a:r>
              <a:rPr lang="ru-RU" dirty="0" err="1" smtClean="0"/>
              <a:t>є</a:t>
            </a:r>
            <a:r>
              <a:rPr lang="ru-RU" dirty="0" smtClean="0"/>
              <a:t> ядра,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початок </a:t>
            </a:r>
            <a:r>
              <a:rPr lang="ru-RU" dirty="0" err="1" smtClean="0"/>
              <a:t>п'ята-восьма</a:t>
            </a:r>
            <a:r>
              <a:rPr lang="ru-RU" dirty="0" smtClean="0"/>
              <a:t> пари </a:t>
            </a:r>
            <a:r>
              <a:rPr lang="ru-RU" dirty="0" err="1" smtClean="0"/>
              <a:t>черепно-мозкових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. Тут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міміку</a:t>
            </a:r>
            <a:r>
              <a:rPr lang="ru-RU" dirty="0" smtClean="0"/>
              <a:t> та </a:t>
            </a:r>
            <a:r>
              <a:rPr lang="ru-RU" dirty="0" err="1" smtClean="0"/>
              <a:t>жування</a:t>
            </a:r>
            <a:r>
              <a:rPr lang="ru-RU" dirty="0" smtClean="0"/>
              <a:t>.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Фото\post-2303886-0-12446800-1383917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837481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99680" cy="640871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Мозочок</a:t>
            </a:r>
            <a:r>
              <a:rPr lang="ru-RU" dirty="0" smtClean="0"/>
              <a:t> як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заднього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над </a:t>
            </a:r>
            <a:r>
              <a:rPr lang="ru-RU" dirty="0" err="1" smtClean="0"/>
              <a:t>довгастим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 </a:t>
            </a:r>
            <a:r>
              <a:rPr lang="ru-RU" dirty="0" err="1" smtClean="0"/>
              <a:t>складається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півкуль</a:t>
            </a:r>
            <a:r>
              <a:rPr lang="ru-RU" dirty="0" smtClean="0"/>
              <a:t>,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черв'яком</a:t>
            </a:r>
            <a:r>
              <a:rPr lang="ru-RU" dirty="0" smtClean="0"/>
              <a:t>.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мозочка</a:t>
            </a:r>
            <a:r>
              <a:rPr lang="ru-RU" dirty="0" smtClean="0"/>
              <a:t>  </a:t>
            </a:r>
            <a:r>
              <a:rPr lang="ru-RU" dirty="0" err="1" smtClean="0"/>
              <a:t>вкрита</a:t>
            </a:r>
            <a:r>
              <a:rPr lang="ru-RU" dirty="0" smtClean="0"/>
              <a:t> </a:t>
            </a:r>
            <a:r>
              <a:rPr lang="ru-RU" dirty="0" err="1" smtClean="0"/>
              <a:t>сірою</a:t>
            </a:r>
            <a:r>
              <a:rPr lang="ru-RU" dirty="0" smtClean="0"/>
              <a:t>  </a:t>
            </a:r>
            <a:r>
              <a:rPr lang="ru-RU" dirty="0" err="1" smtClean="0"/>
              <a:t>речовиною</a:t>
            </a:r>
            <a:r>
              <a:rPr lang="ru-RU" dirty="0" smtClean="0"/>
              <a:t>, в </a:t>
            </a:r>
            <a:r>
              <a:rPr lang="ru-RU" dirty="0" err="1" smtClean="0"/>
              <a:t>товщ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півкуль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черв'яка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 </a:t>
            </a:r>
            <a:r>
              <a:rPr lang="ru-RU" dirty="0" err="1" smtClean="0"/>
              <a:t>сірої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Мозочок</a:t>
            </a:r>
            <a:r>
              <a:rPr lang="ru-RU" dirty="0" smtClean="0"/>
              <a:t> </a:t>
            </a:r>
            <a:r>
              <a:rPr lang="ru-RU" dirty="0" err="1" smtClean="0"/>
              <a:t>зв'язаний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провідними</a:t>
            </a:r>
            <a:r>
              <a:rPr lang="ru-RU" dirty="0" smtClean="0"/>
              <a:t>  шляхами </a:t>
            </a:r>
            <a:r>
              <a:rPr lang="ru-RU" dirty="0" smtClean="0"/>
              <a:t>(</a:t>
            </a:r>
            <a:r>
              <a:rPr lang="ru-RU" dirty="0" err="1" smtClean="0"/>
              <a:t>чутливими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руховими</a:t>
            </a:r>
            <a:r>
              <a:rPr lang="ru-RU" dirty="0" smtClean="0"/>
              <a:t>)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спинним</a:t>
            </a:r>
            <a:r>
              <a:rPr lang="ru-RU" dirty="0" smtClean="0"/>
              <a:t>, </a:t>
            </a:r>
            <a:r>
              <a:rPr lang="ru-RU" dirty="0" err="1" smtClean="0"/>
              <a:t>довгастим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, а через </a:t>
            </a:r>
            <a:r>
              <a:rPr lang="ru-RU" dirty="0" err="1" smtClean="0"/>
              <a:t>міст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корою великого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smtClean="0"/>
              <a:t>роль у </a:t>
            </a:r>
            <a:r>
              <a:rPr lang="ru-RU" dirty="0" err="1" smtClean="0"/>
              <a:t>регулюванні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(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точними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підтримуванні</a:t>
            </a:r>
            <a:r>
              <a:rPr lang="ru-RU" dirty="0" smtClean="0"/>
              <a:t> тонусу </a:t>
            </a:r>
            <a:r>
              <a:rPr lang="ru-RU" dirty="0" err="1" smtClean="0"/>
              <a:t>м'язів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нормальне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мозочка</a:t>
            </a:r>
            <a:r>
              <a:rPr lang="ru-RU" dirty="0" smtClean="0"/>
              <a:t> </a:t>
            </a:r>
            <a:r>
              <a:rPr lang="ru-RU" dirty="0" err="1" smtClean="0"/>
              <a:t>порушується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точних</a:t>
            </a:r>
            <a:r>
              <a:rPr lang="ru-RU" dirty="0" smtClean="0"/>
              <a:t>, </a:t>
            </a:r>
            <a:r>
              <a:rPr lang="ru-RU" dirty="0" err="1" smtClean="0"/>
              <a:t>узгоджених</a:t>
            </a:r>
            <a:r>
              <a:rPr lang="ru-RU" dirty="0" smtClean="0"/>
              <a:t> 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мозок</a:t>
            </a:r>
            <a:r>
              <a:rPr lang="ru-RU" b="1" dirty="0" smtClean="0"/>
              <a:t> 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smtClean="0"/>
              <a:t>мостом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проміжним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. Через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вниз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шляхи,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імпульси</a:t>
            </a:r>
            <a:r>
              <a:rPr lang="ru-RU" dirty="0" smtClean="0"/>
              <a:t> </a:t>
            </a:r>
            <a:r>
              <a:rPr lang="ru-RU" dirty="0" smtClean="0"/>
              <a:t> до </a:t>
            </a:r>
            <a:r>
              <a:rPr lang="ru-RU" dirty="0" err="1" smtClean="0"/>
              <a:t>проміжного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кінцевого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та </a:t>
            </a:r>
            <a:r>
              <a:rPr lang="ru-RU" dirty="0" err="1" smtClean="0"/>
              <a:t>від</a:t>
            </a:r>
            <a:r>
              <a:rPr lang="ru-RU" dirty="0" smtClean="0"/>
              <a:t> них. У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низка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, слуху, </a:t>
            </a:r>
            <a:r>
              <a:rPr lang="ru-RU" dirty="0" err="1" smtClean="0"/>
              <a:t>м'язового</a:t>
            </a:r>
            <a:r>
              <a:rPr lang="ru-RU" dirty="0" smtClean="0"/>
              <a:t> тонусу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скелетних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тих,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протидіють</a:t>
            </a:r>
            <a:r>
              <a:rPr lang="ru-RU" dirty="0" smtClean="0"/>
              <a:t>  </a:t>
            </a:r>
            <a:r>
              <a:rPr lang="ru-RU" dirty="0" err="1" smtClean="0"/>
              <a:t>силі</a:t>
            </a:r>
            <a:r>
              <a:rPr lang="ru-RU" dirty="0" smtClean="0"/>
              <a:t>  </a:t>
            </a:r>
            <a:r>
              <a:rPr lang="ru-RU" dirty="0" err="1" smtClean="0"/>
              <a:t>гравітації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розгиначі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 </a:t>
            </a:r>
            <a:r>
              <a:rPr lang="ru-RU" dirty="0" err="1" smtClean="0"/>
              <a:t>спини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err="1" smtClean="0"/>
              <a:t>Довгастий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, </a:t>
            </a:r>
            <a:r>
              <a:rPr lang="ru-RU" dirty="0" err="1" smtClean="0"/>
              <a:t>міст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стовбур</a:t>
            </a:r>
            <a:r>
              <a:rPr lang="ru-RU" dirty="0" smtClean="0"/>
              <a:t>  </a:t>
            </a:r>
            <a:r>
              <a:rPr lang="ru-RU" dirty="0" smtClean="0"/>
              <a:t>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99680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стовбурі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 </a:t>
            </a:r>
            <a:r>
              <a:rPr lang="ru-RU" dirty="0" err="1" smtClean="0"/>
              <a:t>ретикулярна</a:t>
            </a:r>
            <a:r>
              <a:rPr lang="ru-RU" dirty="0" smtClean="0"/>
              <a:t>  </a:t>
            </a:r>
            <a:r>
              <a:rPr lang="ru-RU" dirty="0" err="1" smtClean="0"/>
              <a:t>формація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dirty="0" err="1" smtClean="0"/>
              <a:t>ретикулум</a:t>
            </a:r>
            <a:r>
              <a:rPr lang="ru-RU" dirty="0" smtClean="0"/>
              <a:t> - </a:t>
            </a:r>
            <a:r>
              <a:rPr lang="ru-RU" dirty="0" err="1" smtClean="0"/>
              <a:t>сітка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лат. </a:t>
            </a:r>
            <a:r>
              <a:rPr lang="ru-RU" dirty="0" err="1" smtClean="0"/>
              <a:t>формаціо</a:t>
            </a:r>
            <a:r>
              <a:rPr lang="ru-RU" dirty="0" smtClean="0"/>
              <a:t> - </a:t>
            </a:r>
            <a:r>
              <a:rPr lang="ru-RU" dirty="0" err="1" smtClean="0"/>
              <a:t>утворення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скупчень</a:t>
            </a:r>
            <a:r>
              <a:rPr lang="ru-RU" dirty="0" smtClean="0"/>
              <a:t>  </a:t>
            </a:r>
            <a:r>
              <a:rPr lang="ru-RU" dirty="0" err="1" smtClean="0"/>
              <a:t>нервових</a:t>
            </a:r>
            <a:r>
              <a:rPr lang="ru-RU" dirty="0" smtClean="0"/>
              <a:t> 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розгалуженими</a:t>
            </a:r>
            <a:r>
              <a:rPr lang="ru-RU" dirty="0" smtClean="0"/>
              <a:t> дендритами 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smtClean="0"/>
              <a:t> аксонами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густу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. </a:t>
            </a:r>
            <a:r>
              <a:rPr lang="ru-RU" dirty="0" err="1" smtClean="0"/>
              <a:t>Ретикулярна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формація</a:t>
            </a:r>
            <a:r>
              <a:rPr lang="ru-RU" dirty="0" smtClean="0"/>
              <a:t>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дорожня</a:t>
            </a: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смуга</a:t>
            </a:r>
            <a:r>
              <a:rPr lang="ru-RU" dirty="0" smtClean="0"/>
              <a:t>, </a:t>
            </a:r>
            <a:r>
              <a:rPr lang="ru-RU" dirty="0" err="1" smtClean="0"/>
              <a:t>тягнеться</a:t>
            </a: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smtClean="0"/>
              <a:t>спинного 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стовбур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smtClean="0"/>
              <a:t> </a:t>
            </a:r>
            <a:r>
              <a:rPr lang="ru-RU" dirty="0" err="1" smtClean="0"/>
              <a:t>кінцевого</a:t>
            </a:r>
            <a:r>
              <a:rPr lang="ru-RU" dirty="0" smtClean="0"/>
              <a:t> 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зв'язує</a:t>
            </a:r>
            <a:r>
              <a:rPr lang="ru-RU" dirty="0" smtClean="0"/>
              <a:t> 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smtClean="0"/>
              <a:t>собою. Через 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просіюється</a:t>
            </a:r>
            <a:r>
              <a:rPr lang="ru-RU" dirty="0" smtClean="0"/>
              <a:t>» вся 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 </a:t>
            </a:r>
            <a:r>
              <a:rPr lang="ru-RU" dirty="0" err="1" smtClean="0"/>
              <a:t>надійти</a:t>
            </a:r>
            <a:r>
              <a:rPr lang="ru-RU" dirty="0" smtClean="0"/>
              <a:t> до </a:t>
            </a:r>
            <a:r>
              <a:rPr lang="ru-RU" dirty="0" smtClean="0"/>
              <a:t> </a:t>
            </a:r>
            <a:r>
              <a:rPr lang="ru-RU" dirty="0" err="1" smtClean="0"/>
              <a:t>кінцевого</a:t>
            </a:r>
            <a:r>
              <a:rPr lang="ru-RU" dirty="0" smtClean="0"/>
              <a:t> 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стовбур</a:t>
            </a:r>
            <a:r>
              <a:rPr lang="ru-RU" dirty="0" smtClean="0"/>
              <a:t> </a:t>
            </a:r>
            <a:r>
              <a:rPr lang="ru-RU" dirty="0" smtClean="0"/>
              <a:t> головного  </a:t>
            </a:r>
            <a:r>
              <a:rPr lang="ru-RU" dirty="0" err="1" smtClean="0"/>
              <a:t>мозку</a:t>
            </a:r>
            <a:r>
              <a:rPr lang="ru-RU" dirty="0" smtClean="0"/>
              <a:t>  </a:t>
            </a:r>
            <a:r>
              <a:rPr lang="ru-RU" dirty="0" err="1" smtClean="0"/>
              <a:t>є</a:t>
            </a:r>
            <a:r>
              <a:rPr lang="ru-RU" dirty="0" smtClean="0"/>
              <a:t> 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 </a:t>
            </a:r>
            <a:r>
              <a:rPr lang="ru-RU" dirty="0" err="1" smtClean="0"/>
              <a:t>життєво</a:t>
            </a:r>
            <a:r>
              <a:rPr lang="ru-RU" dirty="0" smtClean="0"/>
              <a:t>   </a:t>
            </a:r>
            <a:r>
              <a:rPr lang="ru-RU" dirty="0" err="1" smtClean="0"/>
              <a:t>важливих</a:t>
            </a:r>
            <a:r>
              <a:rPr lang="ru-RU" dirty="0" smtClean="0"/>
              <a:t>   </a:t>
            </a:r>
            <a:r>
              <a:rPr lang="ru-RU" dirty="0" err="1" smtClean="0"/>
              <a:t>рефлексів</a:t>
            </a:r>
            <a:r>
              <a:rPr lang="ru-RU" dirty="0" smtClean="0"/>
              <a:t>: </a:t>
            </a:r>
            <a:r>
              <a:rPr lang="ru-RU" dirty="0" err="1" smtClean="0"/>
              <a:t>дихання</a:t>
            </a:r>
            <a:r>
              <a:rPr lang="ru-RU" dirty="0" smtClean="0"/>
              <a:t>, </a:t>
            </a:r>
            <a:r>
              <a:rPr lang="ru-RU" dirty="0" err="1" smtClean="0"/>
              <a:t>травлення</a:t>
            </a:r>
            <a:r>
              <a:rPr lang="ru-RU" dirty="0" smtClean="0"/>
              <a:t>, </a:t>
            </a:r>
            <a:r>
              <a:rPr lang="ru-RU" dirty="0" err="1" smtClean="0"/>
              <a:t>секреції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впливовим</a:t>
            </a:r>
            <a:r>
              <a:rPr lang="ru-RU" dirty="0" smtClean="0"/>
              <a:t> </a:t>
            </a:r>
            <a:r>
              <a:rPr lang="ru-RU" dirty="0" err="1" smtClean="0"/>
              <a:t>посередником</a:t>
            </a:r>
            <a:r>
              <a:rPr lang="ru-RU" dirty="0" smtClean="0"/>
              <a:t>, через </a:t>
            </a:r>
            <a:r>
              <a:rPr lang="ru-RU" dirty="0" err="1" smtClean="0"/>
              <a:t>провідні</a:t>
            </a:r>
            <a:r>
              <a:rPr lang="ru-RU" dirty="0" smtClean="0"/>
              <a:t> шляхи (</a:t>
            </a:r>
            <a:r>
              <a:rPr lang="ru-RU" dirty="0" err="1" smtClean="0"/>
              <a:t>висхідні</a:t>
            </a:r>
            <a:r>
              <a:rPr lang="ru-RU" dirty="0" smtClean="0"/>
              <a:t> та </a:t>
            </a:r>
            <a:r>
              <a:rPr lang="ru-RU" dirty="0" err="1" smtClean="0"/>
              <a:t>низхідні</a:t>
            </a:r>
            <a:r>
              <a:rPr lang="ru-RU" dirty="0" smtClean="0"/>
              <a:t>) </a:t>
            </a:r>
            <a:r>
              <a:rPr lang="ru-RU" dirty="0" err="1" smtClean="0"/>
              <a:t>якого</a:t>
            </a:r>
            <a:r>
              <a:rPr lang="ru-RU" dirty="0" smtClean="0"/>
              <a:t> проходить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в кору </a:t>
            </a:r>
            <a:r>
              <a:rPr lang="ru-RU" dirty="0" err="1" smtClean="0"/>
              <a:t>кінцевого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та </a:t>
            </a:r>
            <a:r>
              <a:rPr lang="ru-RU" dirty="0" err="1" smtClean="0"/>
              <a:t>навпаки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G:\Фото\Pg-01-schizophrenia-sp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620" y="4653136"/>
            <a:ext cx="3269380" cy="2204864"/>
          </a:xfrm>
          <a:prstGeom prst="rect">
            <a:avLst/>
          </a:prstGeom>
          <a:noFill/>
        </p:spPr>
      </p:pic>
      <p:pic>
        <p:nvPicPr>
          <p:cNvPr id="5123" name="Picture 3" descr="G:\Фото\brain_250274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653136"/>
            <a:ext cx="3529428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\moz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7505"/>
            <a:ext cx="7200800" cy="63187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722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Головний мозок. Особливості його відділів</vt:lpstr>
      <vt:lpstr>Слайд 2</vt:lpstr>
      <vt:lpstr>Слайд 3</vt:lpstr>
      <vt:lpstr>Відділи головного мозку</vt:lpstr>
      <vt:lpstr>Слайд 5</vt:lpstr>
      <vt:lpstr>Слайд 6</vt:lpstr>
      <vt:lpstr>Слайд 7</vt:lpstr>
      <vt:lpstr>Слайд 8</vt:lpstr>
      <vt:lpstr>Слайд 9</vt:lpstr>
      <vt:lpstr>Слайд 10</vt:lpstr>
      <vt:lpstr>У  стовбурі  мозку  ретикулярна формація (від лат. ретикулум - сітка і лат. формаціо - утворення) - це утворення зі скупчень нервових клітин з дуже розгалуженими дендритами і довгими аксонами, що утворюють  густу сітку. Ретикулярна формація, ніби дорожня смуга, тягнеться від спинного мозку через стовбур і далі до кінцевого мозку та відповідно зв'язує їх між собою. Через неї «просіюється» вся інформація, що має надійти до кінцевого мозку.   Отже, стовбур головного мозку є організатором  життєво важливих рефлексів: дихання, травлення, секреції тощо. Він є впливовим  посередником, через  провідні шляхи (висхідні та низхідні) якого  проходить інформація  зі спинного мозку в кору кінцевого мозку та навпаки. </vt:lpstr>
      <vt:lpstr>Слайд 12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Головний мозок. Особливості його відділів</dc:title>
  <cp:lastModifiedBy>RePack by SPecialiST</cp:lastModifiedBy>
  <cp:revision>11</cp:revision>
  <dcterms:modified xsi:type="dcterms:W3CDTF">2014-02-23T20:45:05Z</dcterms:modified>
</cp:coreProperties>
</file>