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 err="1" smtClean="0"/>
              <a:t>Презентація</a:t>
            </a:r>
            <a:r>
              <a:rPr lang="ru-RU" dirty="0" smtClean="0"/>
              <a:t> на тему: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Радіоактивн</a:t>
            </a:r>
            <a:r>
              <a:rPr lang="uk-UA" dirty="0" smtClean="0"/>
              <a:t>і</a:t>
            </a:r>
            <a:r>
              <a:rPr lang="ru-RU" dirty="0" err="1" smtClean="0"/>
              <a:t>сть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733256"/>
            <a:ext cx="7016824" cy="744488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34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Радіоактивне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  </a:t>
            </a:r>
            <a:br>
              <a:rPr lang="ru-RU" dirty="0"/>
            </a:br>
            <a:r>
              <a:rPr lang="ru-RU" dirty="0"/>
              <a:t>                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79418"/>
            <a:ext cx="8435280" cy="5089941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Сонце</a:t>
            </a:r>
            <a:r>
              <a:rPr lang="ru-RU" dirty="0"/>
              <a:t> –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рентгенівських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почасти</a:t>
            </a:r>
            <a:r>
              <a:rPr lang="ru-RU" dirty="0"/>
              <a:t> </a:t>
            </a:r>
            <a:r>
              <a:rPr lang="ru-RU" dirty="0" err="1"/>
              <a:t>поглинаються</a:t>
            </a:r>
            <a:r>
              <a:rPr lang="ru-RU" dirty="0"/>
              <a:t> земною атмосферою. Вони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генеруються</a:t>
            </a:r>
            <a:r>
              <a:rPr lang="ru-RU" dirty="0"/>
              <a:t>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апаратами</a:t>
            </a:r>
            <a:r>
              <a:rPr lang="ru-RU" dirty="0"/>
              <a:t> (</a:t>
            </a:r>
            <a:r>
              <a:rPr lang="ru-RU" dirty="0" err="1"/>
              <a:t>прискорювачами</a:t>
            </a:r>
            <a:r>
              <a:rPr lang="ru-RU" dirty="0"/>
              <a:t>) для </a:t>
            </a:r>
            <a:r>
              <a:rPr lang="ru-RU" dirty="0" err="1"/>
              <a:t>діагностики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Гамма-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ядерних</a:t>
            </a:r>
            <a:r>
              <a:rPr lang="ru-RU" dirty="0"/>
              <a:t> </a:t>
            </a:r>
            <a:r>
              <a:rPr lang="ru-RU" dirty="0" err="1"/>
              <a:t>реакціях</a:t>
            </a:r>
            <a:r>
              <a:rPr lang="ru-RU" dirty="0"/>
              <a:t> і </a:t>
            </a:r>
            <a:r>
              <a:rPr lang="ru-RU" dirty="0" err="1"/>
              <a:t>розпаді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легко проходить через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Бета-</a:t>
            </a:r>
            <a:r>
              <a:rPr lang="ru-RU" dirty="0" err="1" smtClean="0"/>
              <a:t>випромінюванням</a:t>
            </a:r>
            <a:r>
              <a:rPr lang="ru-RU" dirty="0" smtClean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електронів</a:t>
            </a:r>
            <a:r>
              <a:rPr lang="ru-RU" dirty="0"/>
              <a:t> і </a:t>
            </a:r>
            <a:r>
              <a:rPr lang="ru-RU" dirty="0" err="1"/>
              <a:t>позитронів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частинки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елементарний</a:t>
            </a:r>
            <a:r>
              <a:rPr lang="ru-RU" dirty="0"/>
              <a:t> </a:t>
            </a:r>
            <a:r>
              <a:rPr lang="ru-RU" dirty="0" err="1"/>
              <a:t>негативний</a:t>
            </a:r>
            <a:r>
              <a:rPr lang="ru-RU" dirty="0"/>
              <a:t> (</a:t>
            </a:r>
            <a:r>
              <a:rPr lang="ru-RU" dirty="0" err="1"/>
              <a:t>електрон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(позитрон) заряд. </a:t>
            </a:r>
            <a:r>
              <a:rPr lang="ru-RU" dirty="0" err="1"/>
              <a:t>Виникають</a:t>
            </a:r>
            <a:r>
              <a:rPr lang="ru-RU" dirty="0"/>
              <a:t> вони при </a:t>
            </a:r>
            <a:r>
              <a:rPr lang="ru-RU" dirty="0" err="1"/>
              <a:t>радіоактивному</a:t>
            </a:r>
            <a:r>
              <a:rPr lang="ru-RU" dirty="0"/>
              <a:t> </a:t>
            </a:r>
            <a:r>
              <a:rPr lang="ru-RU" dirty="0" err="1"/>
              <a:t>розпаді</a:t>
            </a:r>
            <a:r>
              <a:rPr lang="ru-RU" dirty="0"/>
              <a:t> в ядрах </a:t>
            </a:r>
            <a:r>
              <a:rPr lang="ru-RU" dirty="0" err="1"/>
              <a:t>атомів</a:t>
            </a:r>
            <a:r>
              <a:rPr lang="ru-RU" dirty="0"/>
              <a:t> і </a:t>
            </a:r>
            <a:r>
              <a:rPr lang="ru-RU" dirty="0" err="1"/>
              <a:t>випромінюються</a:t>
            </a:r>
            <a:r>
              <a:rPr lang="ru-RU" dirty="0"/>
              <a:t> </a:t>
            </a:r>
            <a:r>
              <a:rPr lang="ru-RU" dirty="0" err="1"/>
              <a:t>звідти</a:t>
            </a:r>
            <a:r>
              <a:rPr lang="ru-RU" dirty="0"/>
              <a:t>.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проникати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воду при </a:t>
            </a:r>
            <a:r>
              <a:rPr lang="ru-RU" dirty="0" err="1"/>
              <a:t>товщині</a:t>
            </a:r>
            <a:r>
              <a:rPr lang="ru-RU" dirty="0"/>
              <a:t> шару 1-2 см. </a:t>
            </a:r>
          </a:p>
        </p:txBody>
      </p:sp>
    </p:spTree>
    <p:extLst>
      <p:ext uri="{BB962C8B-B14F-4D97-AF65-F5344CB8AC3E}">
        <p14:creationId xmlns:p14="http://schemas.microsoft.com/office/powerpoint/2010/main" val="13359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Радіоактивне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5148064" cy="530120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Альфа-</a:t>
            </a:r>
            <a:r>
              <a:rPr lang="ru-RU" dirty="0" err="1"/>
              <a:t>випромінюванням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позитивно </a:t>
            </a:r>
            <a:r>
              <a:rPr lang="ru-RU" dirty="0" err="1"/>
              <a:t>заряджених</a:t>
            </a:r>
            <a:r>
              <a:rPr lang="ru-RU" dirty="0"/>
              <a:t>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важче</a:t>
            </a:r>
            <a:r>
              <a:rPr lang="ru-RU" dirty="0"/>
              <a:t> бета-</a:t>
            </a:r>
            <a:r>
              <a:rPr lang="ru-RU" dirty="0" err="1"/>
              <a:t>частинок</a:t>
            </a:r>
            <a:r>
              <a:rPr lang="ru-RU" dirty="0"/>
              <a:t> в 7300 </a:t>
            </a:r>
            <a:r>
              <a:rPr lang="ru-RU" dirty="0" err="1"/>
              <a:t>разів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випускаються</a:t>
            </a:r>
            <a:r>
              <a:rPr lang="ru-RU" dirty="0"/>
              <a:t> в момент </a:t>
            </a:r>
            <a:r>
              <a:rPr lang="ru-RU" dirty="0" err="1"/>
              <a:t>радіоактивного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але при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іонізуючої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проникають</a:t>
            </a:r>
            <a:r>
              <a:rPr lang="ru-RU" dirty="0"/>
              <a:t> в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на малу </a:t>
            </a:r>
            <a:r>
              <a:rPr lang="ru-RU" dirty="0" err="1"/>
              <a:t>глибину</a:t>
            </a:r>
            <a:r>
              <a:rPr lang="ru-RU" dirty="0"/>
              <a:t>, </a:t>
            </a:r>
            <a:r>
              <a:rPr lang="ru-RU" dirty="0" err="1"/>
              <a:t>пошкоджуючи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. </a:t>
            </a:r>
            <a:r>
              <a:rPr lang="ru-RU" dirty="0" err="1"/>
              <a:t>Звичайний</a:t>
            </a:r>
            <a:r>
              <a:rPr lang="ru-RU" dirty="0"/>
              <a:t> лист </a:t>
            </a:r>
            <a:r>
              <a:rPr lang="ru-RU" dirty="0" err="1"/>
              <a:t>паперу</a:t>
            </a:r>
            <a:r>
              <a:rPr lang="ru-RU" dirty="0"/>
              <a:t>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Нейтрони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несучі</a:t>
            </a:r>
            <a:r>
              <a:rPr lang="ru-RU" dirty="0"/>
              <a:t> заряду </a:t>
            </a:r>
            <a:r>
              <a:rPr lang="ru-RU" dirty="0" err="1"/>
              <a:t>частинки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, при </a:t>
            </a:r>
            <a:r>
              <a:rPr lang="ru-RU" dirty="0" err="1"/>
              <a:t>аварійній</a:t>
            </a:r>
            <a:r>
              <a:rPr lang="ru-RU" dirty="0"/>
              <a:t> </a:t>
            </a:r>
            <a:r>
              <a:rPr lang="ru-RU" dirty="0" err="1"/>
              <a:t>обстановці</a:t>
            </a:r>
            <a:r>
              <a:rPr lang="ru-RU" dirty="0"/>
              <a:t> </a:t>
            </a:r>
            <a:r>
              <a:rPr lang="ru-RU" dirty="0" err="1"/>
              <a:t>грають</a:t>
            </a:r>
            <a:r>
              <a:rPr lang="ru-RU" dirty="0"/>
              <a:t> </a:t>
            </a:r>
            <a:r>
              <a:rPr lang="ru-RU" dirty="0" err="1"/>
              <a:t>істотну</a:t>
            </a:r>
            <a:r>
              <a:rPr lang="ru-RU" dirty="0"/>
              <a:t> роль, </a:t>
            </a:r>
            <a:r>
              <a:rPr lang="ru-RU" dirty="0" err="1"/>
              <a:t>володіючи</a:t>
            </a:r>
            <a:r>
              <a:rPr lang="ru-RU" dirty="0"/>
              <a:t> потужною </a:t>
            </a:r>
            <a:r>
              <a:rPr lang="ru-RU" dirty="0" err="1"/>
              <a:t>проникаючою</a:t>
            </a:r>
            <a:r>
              <a:rPr lang="ru-RU" dirty="0"/>
              <a:t> </a:t>
            </a:r>
            <a:r>
              <a:rPr lang="ru-RU" dirty="0" err="1"/>
              <a:t>здатністю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нейтронного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захищають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водень</a:t>
            </a:r>
            <a:r>
              <a:rPr lang="ru-RU" dirty="0"/>
              <a:t> (</a:t>
            </a:r>
            <a:r>
              <a:rPr lang="ru-RU" dirty="0" err="1"/>
              <a:t>парафін</a:t>
            </a:r>
            <a:r>
              <a:rPr lang="ru-RU" dirty="0"/>
              <a:t>, </a:t>
            </a:r>
            <a:r>
              <a:rPr lang="ru-RU" dirty="0" err="1"/>
              <a:t>поліетилен</a:t>
            </a:r>
            <a:r>
              <a:rPr lang="ru-RU" dirty="0"/>
              <a:t>).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2204864"/>
            <a:ext cx="41044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7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Біологічна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радіоактивного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628800"/>
            <a:ext cx="4320480" cy="4772001"/>
          </a:xfrm>
        </p:spPr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ru-RU" dirty="0" err="1"/>
              <a:t>Всі</a:t>
            </a:r>
            <a:r>
              <a:rPr lang="ru-RU" dirty="0"/>
              <a:t> заходи,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захищають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іонізації</a:t>
            </a:r>
            <a:r>
              <a:rPr lang="ru-RU" dirty="0"/>
              <a:t>, </a:t>
            </a:r>
            <a:r>
              <a:rPr lang="ru-RU" dirty="0" err="1"/>
              <a:t>грунтуються</a:t>
            </a:r>
            <a:r>
              <a:rPr lang="ru-RU" dirty="0"/>
              <a:t> на </a:t>
            </a:r>
            <a:r>
              <a:rPr lang="ru-RU" dirty="0" err="1"/>
              <a:t>знанні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виду </a:t>
            </a:r>
            <a:r>
              <a:rPr lang="ru-RU" dirty="0" err="1"/>
              <a:t>випромінювання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проникаючої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.</a:t>
            </a:r>
          </a:p>
          <a:p>
            <a:endParaRPr lang="ru-RU" dirty="0"/>
          </a:p>
          <a:p>
            <a:pPr marL="118872" indent="0">
              <a:buNone/>
            </a:pPr>
            <a:r>
              <a:rPr lang="ru-RU" dirty="0" err="1"/>
              <a:t>Радіоактивне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 таким </a:t>
            </a:r>
            <a:r>
              <a:rPr lang="ru-RU" dirty="0" smtClean="0"/>
              <a:t>чином: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Іонізуюче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підступно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ніяк</a:t>
            </a:r>
            <a:r>
              <a:rPr lang="ru-RU" dirty="0"/>
              <a:t> не </a:t>
            </a:r>
            <a:r>
              <a:rPr lang="ru-RU" dirty="0" err="1"/>
              <a:t>відчувається</a:t>
            </a:r>
            <a:r>
              <a:rPr lang="ru-RU" dirty="0"/>
              <a:t>. </a:t>
            </a:r>
            <a:r>
              <a:rPr lang="ru-RU" dirty="0" err="1"/>
              <a:t>Дозиметричні</a:t>
            </a:r>
            <a:r>
              <a:rPr lang="ru-RU" dirty="0"/>
              <a:t> </a:t>
            </a:r>
            <a:r>
              <a:rPr lang="ru-RU" dirty="0" err="1"/>
              <a:t>прилади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своєрідні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радіації</a:t>
            </a:r>
            <a:r>
              <a:rPr lang="ru-RU" dirty="0"/>
              <a:t>.</a:t>
            </a:r>
          </a:p>
          <a:p>
            <a:r>
              <a:rPr lang="ru-RU" dirty="0" err="1"/>
              <a:t>Явні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шкірних</a:t>
            </a:r>
            <a:r>
              <a:rPr lang="ru-RU" dirty="0"/>
              <a:t> </a:t>
            </a:r>
            <a:r>
              <a:rPr lang="ru-RU" dirty="0" err="1"/>
              <a:t>покривів</a:t>
            </a:r>
            <a:r>
              <a:rPr lang="ru-RU" dirty="0"/>
              <a:t>, </a:t>
            </a:r>
            <a:r>
              <a:rPr lang="ru-RU" dirty="0" err="1"/>
              <a:t>нездужання</a:t>
            </a:r>
            <a:r>
              <a:rPr lang="ru-RU" dirty="0"/>
              <a:t>,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променевої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з’являються</a:t>
            </a:r>
            <a:r>
              <a:rPr lang="ru-RU" dirty="0"/>
              <a:t> не </a:t>
            </a:r>
            <a:r>
              <a:rPr lang="ru-RU" dirty="0" err="1"/>
              <a:t>відразу</a:t>
            </a:r>
            <a:r>
              <a:rPr lang="ru-RU" dirty="0"/>
              <a:t>, а </a:t>
            </a:r>
            <a:r>
              <a:rPr lang="ru-RU" dirty="0" err="1"/>
              <a:t>лише</a:t>
            </a:r>
            <a:r>
              <a:rPr lang="ru-RU" dirty="0"/>
              <a:t> через </a:t>
            </a:r>
            <a:r>
              <a:rPr lang="ru-RU" dirty="0" err="1"/>
              <a:t>певний</a:t>
            </a:r>
            <a:r>
              <a:rPr lang="ru-RU" dirty="0"/>
              <a:t> час; </a:t>
            </a:r>
            <a:r>
              <a:rPr lang="ru-RU" dirty="0" err="1"/>
              <a:t>дози</a:t>
            </a:r>
            <a:r>
              <a:rPr lang="ru-RU" dirty="0"/>
              <a:t> </a:t>
            </a:r>
            <a:r>
              <a:rPr lang="ru-RU" dirty="0" err="1"/>
              <a:t>опромінення</a:t>
            </a:r>
            <a:r>
              <a:rPr lang="ru-RU" dirty="0"/>
              <a:t> </a:t>
            </a:r>
            <a:r>
              <a:rPr lang="ru-RU" dirty="0" err="1"/>
              <a:t>сумуються</a:t>
            </a:r>
            <a:r>
              <a:rPr lang="ru-RU" dirty="0"/>
              <a:t> </a:t>
            </a:r>
            <a:r>
              <a:rPr lang="ru-RU" dirty="0" err="1"/>
              <a:t>приховано</a:t>
            </a:r>
            <a:r>
              <a:rPr lang="ru-RU" dirty="0"/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90591"/>
            <a:ext cx="4008417" cy="509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6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Захищаємося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радіоактивного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784976" cy="5256583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ru-RU" dirty="0" err="1"/>
              <a:t>Радіоактивне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не </a:t>
            </a:r>
            <a:r>
              <a:rPr lang="ru-RU" dirty="0" err="1"/>
              <a:t>фіксується</a:t>
            </a:r>
            <a:r>
              <a:rPr lang="ru-RU" dirty="0"/>
              <a:t> органами </a:t>
            </a:r>
            <a:r>
              <a:rPr lang="ru-RU" dirty="0" err="1"/>
              <a:t>чуття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згубних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шкідливого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радіації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захиститися</a:t>
            </a:r>
            <a:r>
              <a:rPr lang="ru-RU" dirty="0"/>
              <a:t>, </a:t>
            </a:r>
            <a:r>
              <a:rPr lang="ru-RU" dirty="0" err="1"/>
              <a:t>побудувавши</a:t>
            </a:r>
            <a:r>
              <a:rPr lang="ru-RU" dirty="0"/>
              <a:t> на шляху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перешкоду</a:t>
            </a:r>
            <a:r>
              <a:rPr lang="ru-RU" dirty="0"/>
              <a:t>.</a:t>
            </a:r>
          </a:p>
          <a:p>
            <a:pPr marL="118872" indent="0">
              <a:buNone/>
            </a:pPr>
            <a:r>
              <a:rPr lang="ru-RU" dirty="0" err="1"/>
              <a:t>Простіше</a:t>
            </a:r>
            <a:r>
              <a:rPr lang="ru-RU" dirty="0"/>
              <a:t> за все </a:t>
            </a:r>
            <a:r>
              <a:rPr lang="ru-RU" dirty="0" err="1"/>
              <a:t>захиститися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а- і р-</a:t>
            </a:r>
            <a:r>
              <a:rPr lang="ru-RU" dirty="0" err="1"/>
              <a:t>випромінювань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а- і р-</a:t>
            </a:r>
            <a:r>
              <a:rPr lang="ru-RU" dirty="0" err="1"/>
              <a:t>часггинки</a:t>
            </a:r>
            <a:r>
              <a:rPr lang="ru-RU" dirty="0"/>
              <a:t> </a:t>
            </a:r>
            <a:r>
              <a:rPr lang="ru-RU" dirty="0" err="1"/>
              <a:t>летять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величезною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легко </a:t>
            </a:r>
            <a:r>
              <a:rPr lang="ru-RU" dirty="0" err="1"/>
              <a:t>зупиняє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тонка </a:t>
            </a:r>
            <a:r>
              <a:rPr lang="ru-RU" dirty="0" err="1"/>
              <a:t>перешкода</a:t>
            </a:r>
            <a:r>
              <a:rPr lang="ru-RU" dirty="0"/>
              <a:t>. Як показали </a:t>
            </a:r>
            <a:r>
              <a:rPr lang="ru-RU" dirty="0" err="1"/>
              <a:t>експерименти</a:t>
            </a:r>
            <a:r>
              <a:rPr lang="ru-RU" dirty="0"/>
              <a:t>, </a:t>
            </a:r>
            <a:r>
              <a:rPr lang="ru-RU" dirty="0" err="1"/>
              <a:t>достатньо</a:t>
            </a:r>
            <a:r>
              <a:rPr lang="ru-RU" dirty="0"/>
              <a:t> тонкого </a:t>
            </a:r>
            <a:r>
              <a:rPr lang="ru-RU" dirty="0" err="1"/>
              <a:t>аркуша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 (0,1 мм),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зупинити</a:t>
            </a:r>
            <a:r>
              <a:rPr lang="ru-RU" dirty="0"/>
              <a:t> а-</a:t>
            </a:r>
            <a:r>
              <a:rPr lang="ru-RU" dirty="0" err="1"/>
              <a:t>частинки</a:t>
            </a:r>
            <a:r>
              <a:rPr lang="ru-RU" dirty="0"/>
              <a:t>; р-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поглинається</a:t>
            </a:r>
            <a:r>
              <a:rPr lang="ru-RU" dirty="0"/>
              <a:t> </a:t>
            </a:r>
            <a:r>
              <a:rPr lang="ru-RU" dirty="0" err="1"/>
              <a:t>алюмінієвою</a:t>
            </a:r>
            <a:r>
              <a:rPr lang="ru-RU" dirty="0"/>
              <a:t> </a:t>
            </a:r>
            <a:r>
              <a:rPr lang="ru-RU" dirty="0" err="1"/>
              <a:t>пластинкою</a:t>
            </a:r>
            <a:r>
              <a:rPr lang="ru-RU" dirty="0"/>
              <a:t> </a:t>
            </a:r>
            <a:r>
              <a:rPr lang="ru-RU" dirty="0" err="1"/>
              <a:t>завтовшки</a:t>
            </a:r>
            <a:r>
              <a:rPr lang="ru-RU" dirty="0"/>
              <a:t> 1 мм.</a:t>
            </a:r>
          </a:p>
          <a:p>
            <a:pPr marL="118872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8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Захищаємося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радіоактивного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8219256" cy="189168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 є у-</a:t>
            </a:r>
            <a:r>
              <a:rPr lang="ru-RU" dirty="0" err="1"/>
              <a:t>випромінювання</a:t>
            </a:r>
            <a:r>
              <a:rPr lang="ru-RU" dirty="0"/>
              <a:t>.</a:t>
            </a:r>
          </a:p>
          <a:p>
            <a:r>
              <a:rPr lang="ru-RU" dirty="0"/>
              <a:t>Як </a:t>
            </a:r>
            <a:r>
              <a:rPr lang="ru-RU" dirty="0" err="1"/>
              <a:t>випливає</a:t>
            </a:r>
            <a:r>
              <a:rPr lang="ru-RU" dirty="0"/>
              <a:t> з рис. </a:t>
            </a:r>
            <a:r>
              <a:rPr lang="ru-RU" dirty="0" smtClean="0"/>
              <a:t>,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проникає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товсті</a:t>
            </a:r>
            <a:r>
              <a:rPr lang="ru-RU" dirty="0"/>
              <a:t> </a:t>
            </a:r>
            <a:r>
              <a:rPr lang="ru-RU" dirty="0" err="1"/>
              <a:t>шари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у-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бетонні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 </a:t>
            </a:r>
            <a:r>
              <a:rPr lang="ru-RU" dirty="0" err="1"/>
              <a:t>завтовшки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7" y="1790258"/>
            <a:ext cx="765085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2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Захищаємося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радіоактивного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98286"/>
            <a:ext cx="3730956" cy="44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5183" y="1545901"/>
            <a:ext cx="4680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І</a:t>
            </a:r>
            <a:r>
              <a:rPr lang="ru-RU" sz="2000" dirty="0" err="1" smtClean="0"/>
              <a:t>снують</a:t>
            </a:r>
            <a:r>
              <a:rPr lang="ru-RU" sz="2000" dirty="0" smtClean="0"/>
              <a:t> </a:t>
            </a:r>
            <a:r>
              <a:rPr lang="ru-RU" sz="2000" dirty="0" err="1"/>
              <a:t>індивідуальні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радіації</a:t>
            </a:r>
            <a:r>
              <a:rPr lang="ru-RU" sz="2000" dirty="0"/>
              <a:t>. У </a:t>
            </a:r>
            <a:r>
              <a:rPr lang="ru-RU" sz="2000" dirty="0" err="1"/>
              <a:t>їх</a:t>
            </a:r>
            <a:r>
              <a:rPr lang="ru-RU" sz="2000" dirty="0"/>
              <a:t> число </a:t>
            </a:r>
            <a:r>
              <a:rPr lang="ru-RU" sz="2000" dirty="0" err="1"/>
              <a:t>входять</a:t>
            </a:r>
            <a:r>
              <a:rPr lang="ru-RU" sz="2000" dirty="0"/>
              <a:t> </a:t>
            </a:r>
            <a:r>
              <a:rPr lang="ru-RU" sz="2000" dirty="0" err="1"/>
              <a:t>респіратор</a:t>
            </a:r>
            <a:r>
              <a:rPr lang="ru-RU" sz="2000" dirty="0"/>
              <a:t> і </a:t>
            </a:r>
            <a:r>
              <a:rPr lang="ru-RU" sz="2000" dirty="0" err="1"/>
              <a:t>гумові</a:t>
            </a:r>
            <a:r>
              <a:rPr lang="ru-RU" sz="2000" dirty="0"/>
              <a:t> рукавички (</a:t>
            </a:r>
            <a:r>
              <a:rPr lang="ru-RU" sz="2000" dirty="0" err="1"/>
              <a:t>від</a:t>
            </a:r>
            <a:r>
              <a:rPr lang="ru-RU" sz="2000" dirty="0"/>
              <a:t> альфа- </a:t>
            </a:r>
            <a:r>
              <a:rPr lang="ru-RU" sz="2000" dirty="0" err="1"/>
              <a:t>випромінювання</a:t>
            </a:r>
            <a:r>
              <a:rPr lang="ru-RU" sz="2000" dirty="0"/>
              <a:t> ) , </a:t>
            </a:r>
            <a:r>
              <a:rPr lang="ru-RU" sz="2000" dirty="0" err="1"/>
              <a:t>протигаз</a:t>
            </a:r>
            <a:r>
              <a:rPr lang="ru-RU" sz="2000" dirty="0"/>
              <a:t> ( бета -</a:t>
            </a:r>
            <a:r>
              <a:rPr lang="ru-RU" sz="2000" dirty="0" err="1"/>
              <a:t>випромінювання</a:t>
            </a:r>
            <a:r>
              <a:rPr lang="ru-RU" sz="2000" dirty="0"/>
              <a:t>) , </a:t>
            </a:r>
            <a:r>
              <a:rPr lang="ru-RU" sz="2000" dirty="0" err="1"/>
              <a:t>поліетиленові</a:t>
            </a:r>
            <a:r>
              <a:rPr lang="ru-RU" sz="2000" dirty="0"/>
              <a:t> </a:t>
            </a:r>
            <a:r>
              <a:rPr lang="ru-RU" sz="2000" dirty="0" err="1"/>
              <a:t>пакети</a:t>
            </a:r>
            <a:r>
              <a:rPr lang="ru-RU" sz="2000" dirty="0"/>
              <a:t> на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відкриті</a:t>
            </a:r>
            <a:r>
              <a:rPr lang="ru-RU" sz="2000" dirty="0"/>
              <a:t> </a:t>
            </a:r>
            <a:r>
              <a:rPr lang="ru-RU" sz="2000" dirty="0" err="1"/>
              <a:t>ділянки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 ( </a:t>
            </a:r>
            <a:r>
              <a:rPr lang="ru-RU" sz="2000" dirty="0" err="1"/>
              <a:t>нейтронне</a:t>
            </a:r>
            <a:r>
              <a:rPr lang="ru-RU" sz="2000" dirty="0"/>
              <a:t> </a:t>
            </a:r>
            <a:r>
              <a:rPr lang="ru-RU" sz="2000" dirty="0" err="1"/>
              <a:t>випромінювання</a:t>
            </a:r>
            <a:r>
              <a:rPr lang="ru-RU" sz="2000" dirty="0"/>
              <a:t>). </a:t>
            </a:r>
            <a:r>
              <a:rPr lang="ru-RU" sz="2000" dirty="0" err="1"/>
              <a:t>Враховуючи</a:t>
            </a:r>
            <a:r>
              <a:rPr lang="ru-RU" sz="2000" dirty="0"/>
              <a:t> 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радіація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властивість</a:t>
            </a:r>
            <a:r>
              <a:rPr lang="ru-RU" sz="2000" dirty="0"/>
              <a:t> </a:t>
            </a:r>
            <a:r>
              <a:rPr lang="ru-RU" sz="2000" dirty="0" err="1"/>
              <a:t>проникати</a:t>
            </a:r>
            <a:r>
              <a:rPr lang="ru-RU" sz="2000" dirty="0"/>
              <a:t> через </a:t>
            </a:r>
            <a:r>
              <a:rPr lang="ru-RU" sz="2000" dirty="0" err="1"/>
              <a:t>травний</a:t>
            </a:r>
            <a:r>
              <a:rPr lang="ru-RU" sz="2000" dirty="0"/>
              <a:t> тракт ,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захистити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неї</a:t>
            </a:r>
            <a:r>
              <a:rPr lang="ru-RU" sz="2000" dirty="0"/>
              <a:t> і воду і </a:t>
            </a:r>
            <a:r>
              <a:rPr lang="ru-RU" sz="2000" dirty="0" err="1"/>
              <a:t>їжу</a:t>
            </a:r>
            <a:r>
              <a:rPr lang="ru-RU" sz="2000" dirty="0"/>
              <a:t>. Для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 smtClean="0"/>
              <a:t>ємкості</a:t>
            </a:r>
            <a:r>
              <a:rPr lang="ru-RU" sz="2000" dirty="0" smtClean="0"/>
              <a:t> </a:t>
            </a:r>
            <a:r>
              <a:rPr lang="ru-RU" sz="2000" dirty="0"/>
              <a:t>з водою </a:t>
            </a:r>
            <a:r>
              <a:rPr lang="ru-RU" sz="2000" dirty="0" err="1"/>
              <a:t>мають</a:t>
            </a:r>
            <a:r>
              <a:rPr lang="ru-RU" sz="2000" dirty="0"/>
              <a:t> бути герметично </a:t>
            </a:r>
            <a:r>
              <a:rPr lang="ru-RU" sz="2000" dirty="0" err="1"/>
              <a:t>закриті</a:t>
            </a:r>
            <a:r>
              <a:rPr lang="ru-RU" sz="2000" dirty="0"/>
              <a:t> , </a:t>
            </a:r>
            <a:r>
              <a:rPr lang="ru-RU" sz="2000" dirty="0" err="1"/>
              <a:t>це</a:t>
            </a:r>
            <a:r>
              <a:rPr lang="ru-RU" sz="2000" dirty="0"/>
              <a:t> ж </a:t>
            </a:r>
            <a:r>
              <a:rPr lang="ru-RU" sz="2000" dirty="0" err="1"/>
              <a:t>стосується</a:t>
            </a:r>
            <a:r>
              <a:rPr lang="ru-RU" sz="2000" dirty="0"/>
              <a:t> і </a:t>
            </a:r>
            <a:r>
              <a:rPr lang="ru-RU" sz="2000" dirty="0" err="1"/>
              <a:t>продуктів</a:t>
            </a:r>
            <a:r>
              <a:rPr lang="ru-RU" sz="2000" dirty="0"/>
              <a:t> </a:t>
            </a:r>
            <a:r>
              <a:rPr lang="ru-RU" sz="2000" dirty="0" err="1"/>
              <a:t>харчування</a:t>
            </a:r>
            <a:r>
              <a:rPr lang="ru-RU" sz="2000" dirty="0"/>
              <a:t> :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герметично </a:t>
            </a:r>
            <a:r>
              <a:rPr lang="ru-RU" sz="2000" dirty="0" err="1"/>
              <a:t>упакувати</a:t>
            </a:r>
            <a:r>
              <a:rPr lang="ru-RU" sz="2000" dirty="0"/>
              <a:t> в </a:t>
            </a:r>
            <a:r>
              <a:rPr lang="ru-RU" sz="2000" dirty="0" err="1"/>
              <a:t>поліетилен</a:t>
            </a:r>
            <a:r>
              <a:rPr lang="ru-RU" sz="2000" dirty="0"/>
              <a:t> і </a:t>
            </a:r>
            <a:r>
              <a:rPr lang="ru-RU" sz="2000" dirty="0" err="1"/>
              <a:t>обов'язково</a:t>
            </a:r>
            <a:r>
              <a:rPr lang="ru-RU" sz="2000" dirty="0"/>
              <a:t> </a:t>
            </a:r>
            <a:r>
              <a:rPr lang="ru-RU" sz="2000" dirty="0" err="1"/>
              <a:t>мити</a:t>
            </a:r>
            <a:r>
              <a:rPr lang="ru-RU" sz="2000" dirty="0"/>
              <a:t> чистою водою перед </a:t>
            </a:r>
            <a:r>
              <a:rPr lang="ru-RU" sz="2000" dirty="0" err="1"/>
              <a:t>вживанням</a:t>
            </a:r>
            <a:r>
              <a:rPr lang="ru-RU" sz="2000" dirty="0"/>
              <a:t> , з метою </a:t>
            </a:r>
            <a:r>
              <a:rPr lang="ru-RU" sz="2000" dirty="0" err="1"/>
              <a:t>змити</a:t>
            </a:r>
            <a:r>
              <a:rPr lang="ru-RU" sz="2000" dirty="0"/>
              <a:t> </a:t>
            </a:r>
            <a:r>
              <a:rPr lang="ru-RU" sz="2000" dirty="0" err="1" smtClean="0"/>
              <a:t>радіоактивний</a:t>
            </a:r>
            <a:r>
              <a:rPr lang="ru-RU" sz="2000" dirty="0" smtClean="0"/>
              <a:t> пил.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281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За еру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накопичило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запас </a:t>
            </a:r>
            <a:r>
              <a:rPr lang="ru-RU" dirty="0" err="1"/>
              <a:t>відомостей</a:t>
            </a:r>
            <a:r>
              <a:rPr lang="ru-RU" dirty="0"/>
              <a:t> про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випромінювань</a:t>
            </a:r>
            <a:r>
              <a:rPr lang="ru-RU" dirty="0"/>
              <a:t>,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них. </a:t>
            </a:r>
            <a:r>
              <a:rPr lang="ru-RU" dirty="0" err="1"/>
              <a:t>Однак</a:t>
            </a:r>
            <a:r>
              <a:rPr lang="ru-RU" dirty="0"/>
              <a:t> 100%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радіації</a:t>
            </a:r>
            <a:r>
              <a:rPr lang="ru-RU" dirty="0"/>
              <a:t> не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жодним</a:t>
            </a:r>
            <a:r>
              <a:rPr lang="ru-RU" dirty="0"/>
              <a:t> з них,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небезпека</a:t>
            </a:r>
            <a:r>
              <a:rPr lang="ru-RU" dirty="0"/>
              <a:t> ядерного </a:t>
            </a:r>
            <a:r>
              <a:rPr lang="ru-RU" dirty="0" err="1"/>
              <a:t>вибуху</a:t>
            </a:r>
            <a:r>
              <a:rPr lang="ru-RU" dirty="0"/>
              <a:t> на </a:t>
            </a:r>
            <a:r>
              <a:rPr lang="ru-RU" dirty="0" err="1"/>
              <a:t>планеті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реальна в </a:t>
            </a:r>
            <a:r>
              <a:rPr lang="ru-RU" dirty="0" err="1"/>
              <a:t>нинішніх</a:t>
            </a:r>
            <a:r>
              <a:rPr lang="ru-RU" dirty="0"/>
              <a:t> </a:t>
            </a:r>
            <a:r>
              <a:rPr lang="ru-RU" dirty="0" err="1"/>
              <a:t>недосконалих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АЕС та </a:t>
            </a:r>
            <a:r>
              <a:rPr lang="ru-RU" dirty="0" err="1"/>
              <a:t>неохочого</a:t>
            </a:r>
            <a:r>
              <a:rPr lang="ru-RU" dirty="0"/>
              <a:t> </a:t>
            </a:r>
            <a:r>
              <a:rPr lang="ru-RU" dirty="0" err="1"/>
              <a:t>роззброєння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«Ядерного клубу»</a:t>
            </a:r>
          </a:p>
        </p:txBody>
      </p:sp>
    </p:spTree>
    <p:extLst>
      <p:ext uri="{BB962C8B-B14F-4D97-AF65-F5344CB8AC3E}">
        <p14:creationId xmlns:p14="http://schemas.microsoft.com/office/powerpoint/2010/main" val="13730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645024"/>
            <a:ext cx="8568952" cy="138532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Дякую за увагу!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949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радіоактивності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988840"/>
            <a:ext cx="4464495" cy="4785395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В. Рентгеном        8 листопада 1895 р. </a:t>
            </a:r>
            <a:r>
              <a:rPr lang="ru-RU" dirty="0" err="1"/>
              <a:t>рентге-нівських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фізик</a:t>
            </a:r>
            <a:r>
              <a:rPr lang="ru-RU" dirty="0"/>
              <a:t> і математик </a:t>
            </a:r>
            <a:r>
              <a:rPr lang="ru-RU" dirty="0" err="1"/>
              <a:t>Анрі</a:t>
            </a:r>
            <a:r>
              <a:rPr lang="ru-RU" dirty="0"/>
              <a:t> Пуанкаре </a:t>
            </a:r>
            <a:r>
              <a:rPr lang="ru-RU" dirty="0" err="1"/>
              <a:t>висловив</a:t>
            </a:r>
            <a:r>
              <a:rPr lang="ru-RU" dirty="0"/>
              <a:t> при-</a:t>
            </a:r>
            <a:r>
              <a:rPr lang="ru-RU" dirty="0" err="1"/>
              <a:t>пущення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рентгенівське</a:t>
            </a:r>
            <a:r>
              <a:rPr lang="ru-RU" dirty="0"/>
              <a:t> </a:t>
            </a:r>
            <a:r>
              <a:rPr lang="ru-RU" dirty="0" err="1"/>
              <a:t>випро-мінювання</a:t>
            </a:r>
            <a:r>
              <a:rPr lang="ru-RU" dirty="0"/>
              <a:t>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флюо-ресценцією</a:t>
            </a:r>
            <a:r>
              <a:rPr lang="ru-RU" dirty="0"/>
              <a:t> і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не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ніяка</a:t>
            </a:r>
            <a:r>
              <a:rPr lang="ru-RU" dirty="0"/>
              <a:t> </a:t>
            </a:r>
            <a:r>
              <a:rPr lang="ru-RU" dirty="0" err="1"/>
              <a:t>катодна</a:t>
            </a:r>
            <a:r>
              <a:rPr lang="ru-RU" dirty="0"/>
              <a:t> трубка. </a:t>
            </a:r>
            <a:r>
              <a:rPr lang="ru-RU" dirty="0" err="1"/>
              <a:t>Анрі</a:t>
            </a:r>
            <a:r>
              <a:rPr lang="ru-RU" dirty="0"/>
              <a:t> Беккерель на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справило </a:t>
            </a:r>
            <a:r>
              <a:rPr lang="ru-RU" dirty="0" err="1"/>
              <a:t>глибоке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,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намітив</a:t>
            </a:r>
            <a:r>
              <a:rPr lang="ru-RU" dirty="0"/>
              <a:t> шляхи до </a:t>
            </a:r>
            <a:r>
              <a:rPr lang="ru-RU" dirty="0" err="1"/>
              <a:t>експериментальної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висловленого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83" y="2132856"/>
            <a:ext cx="3700545" cy="41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6031955"/>
            <a:ext cx="3052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Антуан </a:t>
            </a:r>
            <a:r>
              <a:rPr lang="ru-RU" dirty="0" err="1"/>
              <a:t>Анрі</a:t>
            </a:r>
            <a:r>
              <a:rPr lang="ru-RU" dirty="0"/>
              <a:t> Беккерель </a:t>
            </a:r>
          </a:p>
          <a:p>
            <a:r>
              <a:rPr lang="ru-RU" dirty="0" smtClean="0"/>
              <a:t>              (</a:t>
            </a:r>
            <a:r>
              <a:rPr lang="ru-RU" dirty="0"/>
              <a:t>1852 – 1908)</a:t>
            </a:r>
          </a:p>
        </p:txBody>
      </p:sp>
    </p:spTree>
    <p:extLst>
      <p:ext uri="{BB962C8B-B14F-4D97-AF65-F5344CB8AC3E}">
        <p14:creationId xmlns:p14="http://schemas.microsoft.com/office/powerpoint/2010/main" val="33799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2454" y="404664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err="1"/>
              <a:t>Відкриття</a:t>
            </a:r>
            <a:r>
              <a:rPr lang="ru-RU" sz="4900" dirty="0"/>
              <a:t> </a:t>
            </a:r>
            <a:r>
              <a:rPr lang="ru-RU" sz="4900" dirty="0" err="1"/>
              <a:t>радіоактивності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4275997" cy="468052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З </a:t>
            </a:r>
            <a:r>
              <a:rPr lang="ru-RU" dirty="0" err="1"/>
              <a:t>цією</a:t>
            </a:r>
            <a:r>
              <a:rPr lang="ru-RU" dirty="0"/>
              <a:t> метою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узяв</a:t>
            </a:r>
            <a:r>
              <a:rPr lang="ru-RU" dirty="0"/>
              <a:t> з </a:t>
            </a:r>
            <a:r>
              <a:rPr lang="ru-RU" dirty="0" err="1"/>
              <a:t>колекції</a:t>
            </a:r>
            <a:r>
              <a:rPr lang="ru-RU" dirty="0"/>
              <a:t> </a:t>
            </a:r>
            <a:r>
              <a:rPr lang="ru-RU" dirty="0" err="1"/>
              <a:t>мінералів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батька </a:t>
            </a:r>
            <a:r>
              <a:rPr lang="ru-RU" dirty="0" err="1" smtClean="0"/>
              <a:t>подвійний</a:t>
            </a:r>
            <a:r>
              <a:rPr lang="ru-RU" dirty="0" smtClean="0"/>
              <a:t> сульфат </a:t>
            </a:r>
            <a:r>
              <a:rPr lang="ru-RU" dirty="0" err="1"/>
              <a:t>уранілу</a:t>
            </a:r>
            <a:r>
              <a:rPr lang="ru-RU" dirty="0"/>
              <a:t> </a:t>
            </a:r>
            <a:r>
              <a:rPr lang="ru-RU" dirty="0" err="1"/>
              <a:t>калію</a:t>
            </a:r>
            <a:r>
              <a:rPr lang="ru-RU" dirty="0"/>
              <a:t>, </a:t>
            </a:r>
            <a:r>
              <a:rPr lang="ru-RU" dirty="0" err="1" smtClean="0"/>
              <a:t>обгорнувши</a:t>
            </a:r>
            <a:r>
              <a:rPr lang="ru-RU" dirty="0" smtClean="0"/>
              <a:t> </a:t>
            </a:r>
            <a:r>
              <a:rPr lang="ru-RU" dirty="0"/>
              <a:t>фотопластинку </a:t>
            </a:r>
            <a:r>
              <a:rPr lang="ru-RU" dirty="0" err="1"/>
              <a:t>чорним</a:t>
            </a:r>
            <a:r>
              <a:rPr lang="ru-RU" dirty="0"/>
              <a:t> </a:t>
            </a:r>
            <a:r>
              <a:rPr lang="ru-RU" dirty="0" err="1"/>
              <a:t>папером</a:t>
            </a:r>
            <a:r>
              <a:rPr lang="ru-RU" dirty="0"/>
              <a:t>, </a:t>
            </a:r>
            <a:r>
              <a:rPr lang="ru-RU" dirty="0" err="1"/>
              <a:t>поклав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металеву</a:t>
            </a:r>
            <a:r>
              <a:rPr lang="ru-RU" dirty="0"/>
              <a:t> пластинку </a:t>
            </a:r>
            <a:r>
              <a:rPr lang="ru-RU" dirty="0" err="1"/>
              <a:t>неправильної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покриту</a:t>
            </a:r>
            <a:r>
              <a:rPr lang="ru-RU" dirty="0" smtClean="0"/>
              <a:t> </a:t>
            </a:r>
            <a:r>
              <a:rPr lang="ru-RU" dirty="0"/>
              <a:t>шаром </a:t>
            </a:r>
            <a:r>
              <a:rPr lang="ru-RU" dirty="0" err="1"/>
              <a:t>уранової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, і </a:t>
            </a:r>
            <a:r>
              <a:rPr lang="ru-RU" dirty="0" err="1"/>
              <a:t>виставив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годин на </a:t>
            </a:r>
            <a:r>
              <a:rPr lang="ru-RU" dirty="0" err="1"/>
              <a:t>яскраве</a:t>
            </a:r>
            <a:r>
              <a:rPr lang="ru-RU" dirty="0"/>
              <a:t> </a:t>
            </a:r>
            <a:r>
              <a:rPr lang="ru-RU" dirty="0" err="1"/>
              <a:t>сонячне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проявлення</a:t>
            </a:r>
            <a:r>
              <a:rPr lang="ru-RU" dirty="0"/>
              <a:t> пластинки на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видно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металевої</a:t>
            </a:r>
            <a:r>
              <a:rPr lang="ru-RU" dirty="0"/>
              <a:t> пластинки, </a:t>
            </a:r>
            <a:r>
              <a:rPr lang="ru-RU" dirty="0" err="1"/>
              <a:t>покритої</a:t>
            </a:r>
            <a:r>
              <a:rPr lang="ru-RU" dirty="0"/>
              <a:t> урановою </a:t>
            </a:r>
            <a:r>
              <a:rPr lang="ru-RU" dirty="0" err="1"/>
              <a:t>сіллю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під-тверджувало</a:t>
            </a:r>
            <a:r>
              <a:rPr lang="ru-RU" dirty="0"/>
              <a:t> </a:t>
            </a:r>
            <a:r>
              <a:rPr lang="ru-RU" dirty="0" err="1"/>
              <a:t>гіпотезу</a:t>
            </a:r>
            <a:r>
              <a:rPr lang="ru-RU" dirty="0"/>
              <a:t> Пуанкаре.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55989"/>
            <a:ext cx="380202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1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радіоактивності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00808"/>
            <a:ext cx="4906888" cy="469999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кінці</a:t>
            </a:r>
            <a:r>
              <a:rPr lang="ru-RU" dirty="0"/>
              <a:t> лютого 1896р </a:t>
            </a:r>
            <a:r>
              <a:rPr lang="ru-RU" dirty="0" err="1"/>
              <a:t>він</a:t>
            </a:r>
            <a:r>
              <a:rPr lang="ru-RU" dirty="0"/>
              <a:t> при-</a:t>
            </a:r>
            <a:r>
              <a:rPr lang="ru-RU" dirty="0" err="1"/>
              <a:t>готував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пластинку, </a:t>
            </a:r>
            <a:r>
              <a:rPr lang="ru-RU" dirty="0" err="1"/>
              <a:t>поклав</a:t>
            </a:r>
            <a:r>
              <a:rPr lang="ru-RU" dirty="0"/>
              <a:t>-ши на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мідний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, </a:t>
            </a:r>
            <a:r>
              <a:rPr lang="ru-RU" dirty="0" err="1"/>
              <a:t>покритий</a:t>
            </a:r>
            <a:r>
              <a:rPr lang="ru-RU" dirty="0"/>
              <a:t> </a:t>
            </a:r>
            <a:r>
              <a:rPr lang="ru-RU" dirty="0" err="1"/>
              <a:t>сіллю</a:t>
            </a:r>
            <a:r>
              <a:rPr lang="ru-RU" dirty="0"/>
              <a:t> урану, але погода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похмура</a:t>
            </a:r>
            <a:r>
              <a:rPr lang="ru-RU" dirty="0"/>
              <a:t>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 1 </a:t>
            </a:r>
            <a:r>
              <a:rPr lang="ru-RU" dirty="0" err="1"/>
              <a:t>березня</a:t>
            </a:r>
            <a:r>
              <a:rPr lang="ru-RU" dirty="0"/>
              <a:t> </a:t>
            </a:r>
            <a:r>
              <a:rPr lang="ru-RU" dirty="0" err="1"/>
              <a:t>проявити</a:t>
            </a:r>
            <a:r>
              <a:rPr lang="ru-RU" dirty="0"/>
              <a:t> пластинку, яка лежала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у </a:t>
            </a:r>
            <a:r>
              <a:rPr lang="ru-RU" dirty="0" err="1"/>
              <a:t>темній</a:t>
            </a:r>
            <a:r>
              <a:rPr lang="ru-RU" dirty="0"/>
              <a:t> </a:t>
            </a:r>
            <a:r>
              <a:rPr lang="ru-RU" dirty="0" err="1"/>
              <a:t>шафі</a:t>
            </a:r>
            <a:r>
              <a:rPr lang="ru-RU" dirty="0"/>
              <a:t>. На </a:t>
            </a:r>
            <a:r>
              <a:rPr lang="ru-RU" dirty="0" err="1"/>
              <a:t>проявленій</a:t>
            </a:r>
            <a:r>
              <a:rPr lang="ru-RU" dirty="0"/>
              <a:t> </a:t>
            </a:r>
            <a:r>
              <a:rPr lang="ru-RU" dirty="0" err="1"/>
              <a:t>пластинці</a:t>
            </a:r>
            <a:r>
              <a:rPr lang="ru-RU" dirty="0"/>
              <a:t> 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по-чорніння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виразної</a:t>
            </a:r>
            <a:r>
              <a:rPr lang="ru-RU" dirty="0"/>
              <a:t> </a:t>
            </a:r>
            <a:r>
              <a:rPr lang="ru-RU" dirty="0" err="1"/>
              <a:t>тіні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. </a:t>
            </a:r>
            <a:r>
              <a:rPr lang="ru-RU" dirty="0" err="1"/>
              <a:t>Виявилось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 урану </a:t>
            </a:r>
            <a:r>
              <a:rPr lang="ru-RU" dirty="0" err="1"/>
              <a:t>самі</a:t>
            </a:r>
            <a:r>
              <a:rPr lang="ru-RU" dirty="0"/>
              <a:t> собою, без </a:t>
            </a:r>
            <a:r>
              <a:rPr lang="ru-RU" dirty="0" err="1"/>
              <a:t>усякого</a:t>
            </a:r>
            <a:r>
              <a:rPr lang="ru-RU" dirty="0"/>
              <a:t> зов-</a:t>
            </a:r>
            <a:r>
              <a:rPr lang="ru-RU" dirty="0" err="1"/>
              <a:t>нішнього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випромінюють</a:t>
            </a:r>
            <a:r>
              <a:rPr lang="ru-RU" dirty="0"/>
              <a:t> </a:t>
            </a:r>
            <a:r>
              <a:rPr lang="ru-RU" dirty="0" err="1"/>
              <a:t>невидимі</a:t>
            </a:r>
            <a:r>
              <a:rPr lang="ru-RU" dirty="0"/>
              <a:t> </a:t>
            </a:r>
            <a:r>
              <a:rPr lang="ru-RU" dirty="0" err="1"/>
              <a:t>промені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названо </a:t>
            </a:r>
            <a:r>
              <a:rPr lang="ru-RU" dirty="0" err="1"/>
              <a:t>Беккерелевими</a:t>
            </a:r>
            <a:r>
              <a:rPr lang="ru-RU" dirty="0"/>
              <a:t>, а </a:t>
            </a:r>
            <a:r>
              <a:rPr lang="ru-RU" dirty="0" err="1"/>
              <a:t>здат-ність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випромінювати</a:t>
            </a:r>
            <a:r>
              <a:rPr lang="ru-RU" dirty="0"/>
              <a:t> – </a:t>
            </a:r>
            <a:r>
              <a:rPr lang="ru-RU" dirty="0" err="1" smtClean="0"/>
              <a:t>радіоактивністю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377108" cy="367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3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Що</a:t>
            </a:r>
            <a:r>
              <a:rPr lang="ru-RU" dirty="0" smtClean="0"/>
              <a:t> ж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радіоактивність</a:t>
            </a:r>
            <a:r>
              <a:rPr lang="ru-RU" dirty="0" smtClean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492896"/>
            <a:ext cx="8424935" cy="4464496"/>
          </a:xfrm>
        </p:spPr>
        <p:txBody>
          <a:bodyPr/>
          <a:lstStyle/>
          <a:p>
            <a:r>
              <a:rPr lang="vi-VN" sz="3200" dirty="0" smtClean="0">
                <a:latin typeface="Corbel" panose="020B0503020204020204" pitchFamily="34" charset="0"/>
              </a:rPr>
              <a:t>Радіоакти́вність</a:t>
            </a:r>
            <a:r>
              <a:rPr lang="vi-VN" dirty="0" smtClean="0">
                <a:latin typeface="Corbel" panose="020B0503020204020204" pitchFamily="34" charset="0"/>
              </a:rPr>
              <a:t>— </a:t>
            </a:r>
            <a:r>
              <a:rPr lang="vi-VN" sz="2800" dirty="0">
                <a:latin typeface="Corbel" panose="020B0503020204020204" pitchFamily="34" charset="0"/>
              </a:rPr>
              <a:t>явище мимовільного перетворення нестійкого ізотопа хімічного елементу в інший ізотоп (зазвичай іншого елемента) (радіоактивний розпад) шляхом випромінювання гамма-квантів, елементарних частинок або ядерних фрагментів</a:t>
            </a:r>
            <a:r>
              <a:rPr lang="vi-VN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278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55448"/>
            <a:ext cx="8579296" cy="125272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Відкриття радіоактивності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873" y="1700808"/>
            <a:ext cx="4618856" cy="4988025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cs typeface="Arial" panose="020B0604020202020204" pitchFamily="34" charset="0"/>
              </a:rPr>
              <a:t>18 </a:t>
            </a:r>
            <a:r>
              <a:rPr lang="ru-RU" dirty="0" err="1">
                <a:cs typeface="Arial" panose="020B0604020202020204" pitchFamily="34" charset="0"/>
              </a:rPr>
              <a:t>липня</a:t>
            </a:r>
            <a:r>
              <a:rPr lang="ru-RU" dirty="0">
                <a:cs typeface="Arial" panose="020B0604020202020204" pitchFamily="34" charset="0"/>
              </a:rPr>
              <a:t> 1898 </a:t>
            </a:r>
            <a:r>
              <a:rPr lang="ru-RU" dirty="0" err="1">
                <a:cs typeface="Arial" panose="020B0604020202020204" pitchFamily="34" charset="0"/>
              </a:rPr>
              <a:t>подружжя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Кюрі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повідомили</a:t>
            </a:r>
            <a:r>
              <a:rPr lang="ru-RU" dirty="0">
                <a:cs typeface="Arial" panose="020B0604020202020204" pitchFamily="34" charset="0"/>
              </a:rPr>
              <a:t> про </a:t>
            </a:r>
            <a:r>
              <a:rPr lang="ru-RU" dirty="0" err="1">
                <a:cs typeface="Arial" panose="020B0604020202020204" pitchFamily="34" charset="0"/>
              </a:rPr>
              <a:t>відкриття</a:t>
            </a:r>
            <a:r>
              <a:rPr lang="ru-RU" dirty="0">
                <a:cs typeface="Arial" panose="020B0604020202020204" pitchFamily="34" charset="0"/>
              </a:rPr>
              <a:t> нового </a:t>
            </a:r>
            <a:r>
              <a:rPr lang="ru-RU" dirty="0" err="1">
                <a:cs typeface="Arial" panose="020B0604020202020204" pitchFamily="34" charset="0"/>
              </a:rPr>
              <a:t>радіоактивного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елемента</a:t>
            </a:r>
            <a:r>
              <a:rPr lang="ru-RU" dirty="0">
                <a:cs typeface="Arial" panose="020B0604020202020204" pitchFamily="34" charset="0"/>
              </a:rPr>
              <a:t> — </a:t>
            </a:r>
            <a:r>
              <a:rPr lang="ru-RU" dirty="0" err="1">
                <a:cs typeface="Arial" panose="020B0604020202020204" pitchFamily="34" charset="0"/>
              </a:rPr>
              <a:t>полонію</a:t>
            </a:r>
            <a:r>
              <a:rPr lang="ru-RU" dirty="0">
                <a:cs typeface="Arial" panose="020B0604020202020204" pitchFamily="34" charset="0"/>
              </a:rPr>
              <a:t> названого на честь </a:t>
            </a:r>
            <a:r>
              <a:rPr lang="ru-RU" dirty="0" err="1">
                <a:cs typeface="Arial" panose="020B0604020202020204" pitchFamily="34" charset="0"/>
              </a:rPr>
              <a:t>батьківщини</a:t>
            </a:r>
            <a:r>
              <a:rPr lang="ru-RU" dirty="0">
                <a:cs typeface="Arial" panose="020B0604020202020204" pitchFamily="34" charset="0"/>
              </a:rPr>
              <a:t> М. </a:t>
            </a:r>
            <a:r>
              <a:rPr lang="ru-RU" dirty="0" err="1">
                <a:cs typeface="Arial" panose="020B0604020202020204" pitchFamily="34" charset="0"/>
              </a:rPr>
              <a:t>Кюрі</a:t>
            </a:r>
            <a:r>
              <a:rPr lang="ru-RU" dirty="0">
                <a:cs typeface="Arial" panose="020B0604020202020204" pitchFamily="34" charset="0"/>
              </a:rPr>
              <a:t> — </a:t>
            </a:r>
            <a:r>
              <a:rPr lang="ru-RU" dirty="0" err="1">
                <a:cs typeface="Arial" panose="020B0604020202020204" pitchFamily="34" charset="0"/>
              </a:rPr>
              <a:t>Польщі</a:t>
            </a:r>
            <a:r>
              <a:rPr lang="ru-RU" dirty="0">
                <a:cs typeface="Arial" panose="020B0604020202020204" pitchFamily="34" charset="0"/>
              </a:rPr>
              <a:t>, а 26 </a:t>
            </a:r>
            <a:r>
              <a:rPr lang="ru-RU" dirty="0" err="1">
                <a:cs typeface="Arial" panose="020B0604020202020204" pitchFamily="34" charset="0"/>
              </a:rPr>
              <a:t>грудня</a:t>
            </a:r>
            <a:r>
              <a:rPr lang="ru-RU" dirty="0">
                <a:cs typeface="Arial" panose="020B0604020202020204" pitchFamily="34" charset="0"/>
              </a:rPr>
              <a:t> М. </a:t>
            </a:r>
            <a:r>
              <a:rPr lang="ru-RU" dirty="0" err="1">
                <a:cs typeface="Arial" panose="020B0604020202020204" pitchFamily="34" charset="0"/>
              </a:rPr>
              <a:t>Кюрі</a:t>
            </a:r>
            <a:r>
              <a:rPr lang="ru-RU" dirty="0">
                <a:cs typeface="Arial" panose="020B0604020202020204" pitchFamily="34" charset="0"/>
              </a:rPr>
              <a:t> і Ж. </a:t>
            </a:r>
            <a:r>
              <a:rPr lang="ru-RU" dirty="0" err="1">
                <a:cs typeface="Arial" panose="020B0604020202020204" pitchFamily="34" charset="0"/>
              </a:rPr>
              <a:t>Бемон</a:t>
            </a:r>
            <a:r>
              <a:rPr lang="ru-RU" dirty="0">
                <a:cs typeface="Arial" panose="020B0604020202020204" pitchFamily="34" charset="0"/>
              </a:rPr>
              <a:t> — про </a:t>
            </a:r>
            <a:r>
              <a:rPr lang="ru-RU" dirty="0" err="1">
                <a:cs typeface="Arial" panose="020B0604020202020204" pitchFamily="34" charset="0"/>
              </a:rPr>
              <a:t>відкриття</a:t>
            </a:r>
            <a:r>
              <a:rPr lang="ru-RU" dirty="0">
                <a:cs typeface="Arial" panose="020B0604020202020204" pitchFamily="34" charset="0"/>
              </a:rPr>
              <a:t> другого </a:t>
            </a:r>
            <a:r>
              <a:rPr lang="ru-RU" dirty="0" err="1">
                <a:cs typeface="Arial" panose="020B0604020202020204" pitchFamily="34" charset="0"/>
              </a:rPr>
              <a:t>радіоактивного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елемента</a:t>
            </a:r>
            <a:r>
              <a:rPr lang="ru-RU" dirty="0">
                <a:cs typeface="Arial" panose="020B0604020202020204" pitchFamily="34" charset="0"/>
              </a:rPr>
              <a:t> — </a:t>
            </a:r>
            <a:r>
              <a:rPr lang="ru-RU" dirty="0" err="1">
                <a:cs typeface="Arial" panose="020B0604020202020204" pitchFamily="34" charset="0"/>
              </a:rPr>
              <a:t>радію</a:t>
            </a:r>
            <a:r>
              <a:rPr lang="ru-RU" dirty="0">
                <a:cs typeface="Arial" panose="020B0604020202020204" pitchFamily="34" charset="0"/>
              </a:rPr>
              <a:t>. </a:t>
            </a:r>
            <a:r>
              <a:rPr lang="ru-RU" dirty="0" err="1">
                <a:cs typeface="Arial" panose="020B0604020202020204" pitchFamily="34" charset="0"/>
              </a:rPr>
              <a:t>Оскільки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Кюрі</a:t>
            </a:r>
            <a:r>
              <a:rPr lang="ru-RU" dirty="0">
                <a:cs typeface="Arial" panose="020B0604020202020204" pitchFamily="34" charset="0"/>
              </a:rPr>
              <a:t> не </a:t>
            </a:r>
            <a:r>
              <a:rPr lang="ru-RU" dirty="0" err="1">
                <a:cs typeface="Arial" panose="020B0604020202020204" pitchFamily="34" charset="0"/>
              </a:rPr>
              <a:t>виділили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жоден</a:t>
            </a:r>
            <a:r>
              <a:rPr lang="ru-RU" dirty="0">
                <a:cs typeface="Arial" panose="020B0604020202020204" pitchFamily="34" charset="0"/>
              </a:rPr>
              <a:t> з </a:t>
            </a:r>
            <a:r>
              <a:rPr lang="ru-RU" dirty="0" err="1">
                <a:cs typeface="Arial" panose="020B0604020202020204" pitchFamily="34" charset="0"/>
              </a:rPr>
              <a:t>цих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елементів</a:t>
            </a:r>
            <a:r>
              <a:rPr lang="ru-RU" dirty="0">
                <a:cs typeface="Arial" panose="020B0604020202020204" pitchFamily="34" charset="0"/>
              </a:rPr>
              <a:t>, вони не могли </a:t>
            </a:r>
            <a:r>
              <a:rPr lang="ru-RU" dirty="0" err="1">
                <a:cs typeface="Arial" panose="020B0604020202020204" pitchFamily="34" charset="0"/>
              </a:rPr>
              <a:t>надати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хімікам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вирішального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доказу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їхнього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існування</a:t>
            </a:r>
            <a:r>
              <a:rPr lang="ru-RU" dirty="0">
                <a:cs typeface="Arial" panose="020B0604020202020204" pitchFamily="34" charset="0"/>
              </a:rPr>
              <a:t>. Тому </a:t>
            </a:r>
            <a:r>
              <a:rPr lang="ru-RU" dirty="0" err="1">
                <a:cs typeface="Arial" panose="020B0604020202020204" pitchFamily="34" charset="0"/>
              </a:rPr>
              <a:t>подружжя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Кюрі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вирішило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екстрагувати</a:t>
            </a:r>
            <a:r>
              <a:rPr lang="ru-RU" dirty="0">
                <a:cs typeface="Arial" panose="020B0604020202020204" pitchFamily="34" charset="0"/>
              </a:rPr>
              <a:t> два </a:t>
            </a:r>
            <a:r>
              <a:rPr lang="ru-RU" dirty="0" err="1">
                <a:cs typeface="Arial" panose="020B0604020202020204" pitchFamily="34" charset="0"/>
              </a:rPr>
              <a:t>нові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елементи</a:t>
            </a:r>
            <a:r>
              <a:rPr lang="ru-RU" dirty="0">
                <a:cs typeface="Arial" panose="020B0604020202020204" pitchFamily="34" charset="0"/>
              </a:rPr>
              <a:t> з </a:t>
            </a:r>
            <a:r>
              <a:rPr lang="ru-RU" dirty="0" err="1">
                <a:cs typeface="Arial" panose="020B0604020202020204" pitchFamily="34" charset="0"/>
              </a:rPr>
              <a:t>уранової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смоляної</a:t>
            </a:r>
            <a:r>
              <a:rPr lang="ru-RU" dirty="0">
                <a:cs typeface="Arial" panose="020B0604020202020204" pitchFamily="34" charset="0"/>
              </a:rPr>
              <a:t> обманки. </a:t>
            </a:r>
            <a:r>
              <a:rPr lang="ru-RU" dirty="0" err="1">
                <a:cs typeface="Arial" panose="020B0604020202020204" pitchFamily="34" charset="0"/>
              </a:rPr>
              <a:t>Щоб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екстрагувати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їх</a:t>
            </a:r>
            <a:r>
              <a:rPr lang="ru-RU" dirty="0">
                <a:cs typeface="Arial" panose="020B0604020202020204" pitchFamily="34" charset="0"/>
              </a:rPr>
              <a:t> у </a:t>
            </a:r>
            <a:r>
              <a:rPr lang="ru-RU" dirty="0" err="1">
                <a:cs typeface="Arial" panose="020B0604020202020204" pitchFamily="34" charset="0"/>
              </a:rPr>
              <a:t>вимірних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кількостях</a:t>
            </a:r>
            <a:r>
              <a:rPr lang="ru-RU" dirty="0">
                <a:cs typeface="Arial" panose="020B0604020202020204" pitchFamily="34" charset="0"/>
              </a:rPr>
              <a:t>, </a:t>
            </a:r>
            <a:r>
              <a:rPr lang="ru-RU" dirty="0" err="1">
                <a:cs typeface="Arial" panose="020B0604020202020204" pitchFamily="34" charset="0"/>
              </a:rPr>
              <a:t>дослідникам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необхідно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було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переробити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величезні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кількості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руди</a:t>
            </a:r>
            <a:r>
              <a:rPr lang="ru-RU" dirty="0">
                <a:cs typeface="Arial" panose="020B0604020202020204" pitchFamily="34" charset="0"/>
              </a:rPr>
              <a:t>. </a:t>
            </a:r>
            <a:r>
              <a:rPr lang="ru-RU" dirty="0" err="1">
                <a:cs typeface="Arial" panose="020B0604020202020204" pitchFamily="34" charset="0"/>
              </a:rPr>
              <a:t>Протягом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подальших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чотирьох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років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Кюрі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працювали</a:t>
            </a:r>
            <a:r>
              <a:rPr lang="ru-RU" dirty="0">
                <a:cs typeface="Arial" panose="020B0604020202020204" pitchFamily="34" charset="0"/>
              </a:rPr>
              <a:t> в </a:t>
            </a:r>
            <a:r>
              <a:rPr lang="ru-RU" dirty="0" err="1">
                <a:cs typeface="Arial" panose="020B0604020202020204" pitchFamily="34" charset="0"/>
              </a:rPr>
              <a:t>примітивних</a:t>
            </a:r>
            <a:r>
              <a:rPr lang="ru-RU" dirty="0">
                <a:cs typeface="Arial" panose="020B0604020202020204" pitchFamily="34" charset="0"/>
              </a:rPr>
              <a:t> і </a:t>
            </a:r>
            <a:r>
              <a:rPr lang="ru-RU" dirty="0" err="1">
                <a:cs typeface="Arial" panose="020B0604020202020204" pitchFamily="34" charset="0"/>
              </a:rPr>
              <a:t>шкідливих</a:t>
            </a:r>
            <a:r>
              <a:rPr lang="ru-RU" dirty="0">
                <a:cs typeface="Arial" panose="020B0604020202020204" pitchFamily="34" charset="0"/>
              </a:rPr>
              <a:t> для </a:t>
            </a:r>
            <a:r>
              <a:rPr lang="ru-RU" dirty="0" err="1">
                <a:cs typeface="Arial" panose="020B0604020202020204" pitchFamily="34" charset="0"/>
              </a:rPr>
              <a:t>здоров'я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умовах</a:t>
            </a:r>
            <a:r>
              <a:rPr lang="ru-RU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54" y="1796835"/>
            <a:ext cx="38884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23776" y="5685267"/>
            <a:ext cx="4123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 </a:t>
            </a:r>
            <a:r>
              <a:rPr lang="ru-RU" i="1" dirty="0" err="1" smtClean="0"/>
              <a:t>Марія</a:t>
            </a:r>
            <a:r>
              <a:rPr lang="ru-RU" i="1" dirty="0" smtClean="0"/>
              <a:t> </a:t>
            </a:r>
            <a:r>
              <a:rPr lang="ru-RU" i="1" dirty="0" err="1"/>
              <a:t>Склодовська-Кюрі</a:t>
            </a:r>
            <a:r>
              <a:rPr lang="ru-RU" i="1" dirty="0"/>
              <a:t>  </a:t>
            </a:r>
            <a:r>
              <a:rPr lang="ru-RU" i="1" dirty="0" smtClean="0"/>
              <a:t>та </a:t>
            </a:r>
            <a:r>
              <a:rPr lang="ru-RU" i="1" dirty="0" err="1" smtClean="0"/>
              <a:t>її</a:t>
            </a:r>
            <a:r>
              <a:rPr lang="ru-RU" i="1" dirty="0" smtClean="0"/>
              <a:t> </a:t>
            </a:r>
            <a:r>
              <a:rPr lang="ru-RU" i="1" dirty="0" err="1" smtClean="0"/>
              <a:t>чоловік</a:t>
            </a:r>
            <a:r>
              <a:rPr lang="ru-RU" i="1" dirty="0"/>
              <a:t> </a:t>
            </a:r>
            <a:r>
              <a:rPr lang="ru-RU" i="1" dirty="0" smtClean="0"/>
              <a:t>                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 </a:t>
            </a:r>
            <a:r>
              <a:rPr lang="ru-RU" i="1" dirty="0" err="1" smtClean="0"/>
              <a:t>П'єр</a:t>
            </a:r>
            <a:r>
              <a:rPr lang="ru-RU" i="1" dirty="0" smtClean="0"/>
              <a:t> </a:t>
            </a:r>
            <a:r>
              <a:rPr lang="ru-RU" i="1" dirty="0" err="1" smtClean="0"/>
              <a:t>Кюрі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2401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радіоактивності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28801"/>
            <a:ext cx="4546848" cy="4772000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ru-RU" dirty="0" err="1"/>
              <a:t>Зазначені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виділені</a:t>
            </a:r>
            <a:r>
              <a:rPr lang="ru-RU" dirty="0"/>
              <a:t> з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мінералів</a:t>
            </a:r>
            <a:r>
              <a:rPr lang="ru-RU" dirty="0"/>
              <a:t>, тому </a:t>
            </a:r>
            <a:r>
              <a:rPr lang="ru-RU" dirty="0" err="1"/>
              <a:t>їх</a:t>
            </a:r>
            <a:r>
              <a:rPr lang="ru-RU" dirty="0"/>
              <a:t> назвали </a:t>
            </a:r>
            <a:r>
              <a:rPr lang="ru-RU" dirty="0" err="1"/>
              <a:t>природними</a:t>
            </a:r>
            <a:r>
              <a:rPr lang="ru-RU" dirty="0"/>
              <a:t> </a:t>
            </a:r>
            <a:r>
              <a:rPr lang="ru-RU" dirty="0" err="1"/>
              <a:t>радіоактивними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.</a:t>
            </a:r>
          </a:p>
          <a:p>
            <a:pPr marL="118872" indent="0">
              <a:buNone/>
            </a:pP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навчилися</a:t>
            </a:r>
            <a:r>
              <a:rPr lang="ru-RU" dirty="0"/>
              <a:t> </a:t>
            </a:r>
            <a:r>
              <a:rPr lang="ru-RU" dirty="0" err="1"/>
              <a:t>одержувати</a:t>
            </a:r>
            <a:r>
              <a:rPr lang="ru-RU" dirty="0"/>
              <a:t> </a:t>
            </a:r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радіоактивні</a:t>
            </a:r>
            <a:r>
              <a:rPr lang="ru-RU" dirty="0"/>
              <a:t> </a:t>
            </a:r>
            <a:r>
              <a:rPr lang="ru-RU" dirty="0" err="1"/>
              <a:t>ізотопи</a:t>
            </a:r>
            <a:r>
              <a:rPr lang="ru-RU" dirty="0"/>
              <a:t>. Зараз </a:t>
            </a:r>
            <a:r>
              <a:rPr lang="ru-RU" dirty="0" err="1"/>
              <a:t>майже</a:t>
            </a:r>
            <a:r>
              <a:rPr lang="ru-RU" dirty="0"/>
              <a:t> для кожного </a:t>
            </a:r>
            <a:r>
              <a:rPr lang="ru-RU" dirty="0" err="1"/>
              <a:t>елемента</a:t>
            </a:r>
            <a:r>
              <a:rPr lang="ru-RU" dirty="0"/>
              <a:t> (</a:t>
            </a:r>
            <a:r>
              <a:rPr lang="ru-RU" dirty="0" err="1"/>
              <a:t>навіть</a:t>
            </a:r>
            <a:r>
              <a:rPr lang="ru-RU" dirty="0"/>
              <a:t> не </a:t>
            </a:r>
            <a:r>
              <a:rPr lang="ru-RU" dirty="0" err="1"/>
              <a:t>радіоактивного</a:t>
            </a:r>
            <a:r>
              <a:rPr lang="ru-RU" dirty="0"/>
              <a:t>) одержано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ізотопів</a:t>
            </a:r>
            <a:r>
              <a:rPr lang="ru-RU" dirty="0"/>
              <a:t>. За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радію</a:t>
            </a:r>
            <a:r>
              <a:rPr lang="ru-RU" dirty="0"/>
              <a:t> і </a:t>
            </a:r>
            <a:r>
              <a:rPr lang="ru-RU" dirty="0" err="1"/>
              <a:t>полонія</a:t>
            </a:r>
            <a:r>
              <a:rPr lang="ru-RU" dirty="0"/>
              <a:t> </a:t>
            </a:r>
            <a:r>
              <a:rPr lang="ru-RU" dirty="0" err="1"/>
              <a:t>подружжя</a:t>
            </a:r>
            <a:r>
              <a:rPr lang="ru-RU" dirty="0"/>
              <a:t> </a:t>
            </a:r>
            <a:r>
              <a:rPr lang="ru-RU" dirty="0" err="1"/>
              <a:t>Кюрі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i="1" dirty="0" err="1"/>
              <a:t>Нобелівську</a:t>
            </a:r>
            <a:r>
              <a:rPr lang="ru-RU" i="1" dirty="0"/>
              <a:t> </a:t>
            </a:r>
            <a:r>
              <a:rPr lang="ru-RU" i="1" dirty="0" err="1"/>
              <a:t>премію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26" y="1811783"/>
            <a:ext cx="3696988" cy="4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1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Радіоактивне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5191"/>
            <a:ext cx="8579296" cy="5082809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Радіоактивне</a:t>
            </a:r>
            <a:r>
              <a:rPr lang="ru-RU" dirty="0" smtClean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заряджені</a:t>
            </a:r>
            <a:r>
              <a:rPr lang="ru-RU" dirty="0"/>
              <a:t> і </a:t>
            </a:r>
            <a:r>
              <a:rPr lang="ru-RU" dirty="0" err="1"/>
              <a:t>незаряджені</a:t>
            </a:r>
            <a:r>
              <a:rPr lang="ru-RU" dirty="0"/>
              <a:t> </a:t>
            </a:r>
            <a:r>
              <a:rPr lang="ru-RU" dirty="0" err="1" smtClean="0"/>
              <a:t>частинки,а</a:t>
            </a:r>
            <a:r>
              <a:rPr lang="ru-RU" dirty="0" smtClean="0"/>
              <a:t>   </a:t>
            </a:r>
          </a:p>
          <a:p>
            <a:pPr marL="118872" indent="0">
              <a:buNone/>
            </a:pPr>
            <a:r>
              <a:rPr lang="ru-RU" dirty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/>
              <a:t>кванти</a:t>
            </a:r>
            <a:r>
              <a:rPr lang="ru-RU" dirty="0"/>
              <a:t>.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з ними. В першу </a:t>
            </a:r>
            <a:endParaRPr lang="ru-RU" dirty="0" smtClean="0"/>
          </a:p>
          <a:p>
            <a:pPr marL="118872" indent="0">
              <a:buNone/>
            </a:pPr>
            <a:r>
              <a:rPr lang="ru-RU" dirty="0"/>
              <a:t>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радіаційний</a:t>
            </a:r>
            <a:r>
              <a:rPr lang="ru-RU" dirty="0"/>
              <a:t> фон,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три </a:t>
            </a:r>
            <a:r>
              <a:rPr lang="ru-RU" dirty="0" err="1"/>
              <a:t>компоненти</a:t>
            </a:r>
            <a:r>
              <a:rPr lang="ru-RU" dirty="0"/>
              <a:t>:</a:t>
            </a:r>
          </a:p>
          <a:p>
            <a:pPr marL="118872" indent="0">
              <a:buNone/>
            </a:pPr>
            <a:endParaRPr lang="ru-RU" dirty="0"/>
          </a:p>
          <a:p>
            <a:r>
              <a:rPr lang="ru-RU" dirty="0" smtClean="0"/>
              <a:t> – </a:t>
            </a:r>
            <a:r>
              <a:rPr lang="ru-RU" dirty="0" err="1"/>
              <a:t>космічне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приходить на Землю з </a:t>
            </a:r>
            <a:r>
              <a:rPr lang="ru-RU" dirty="0" err="1"/>
              <a:t>космічного</a:t>
            </a:r>
            <a:r>
              <a:rPr lang="ru-RU" dirty="0"/>
              <a:t> простору;</a:t>
            </a:r>
          </a:p>
          <a:p>
            <a:endParaRPr lang="ru-RU" dirty="0" smtClean="0"/>
          </a:p>
          <a:p>
            <a:r>
              <a:rPr lang="ru-RU" dirty="0" smtClean="0"/>
              <a:t> –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радіонуклідів</a:t>
            </a:r>
            <a:r>
              <a:rPr lang="ru-RU" dirty="0"/>
              <a:t>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повітря</a:t>
            </a:r>
            <a:r>
              <a:rPr lang="ru-RU" dirty="0"/>
              <a:t> і води;</a:t>
            </a:r>
          </a:p>
          <a:p>
            <a:endParaRPr lang="ru-RU" dirty="0"/>
          </a:p>
          <a:p>
            <a:r>
              <a:rPr lang="ru-RU" dirty="0"/>
              <a:t>–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іонізуючих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</a:t>
            </a:r>
            <a:r>
              <a:rPr lang="ru-RU" dirty="0" err="1"/>
              <a:t>всередину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з </a:t>
            </a:r>
            <a:r>
              <a:rPr lang="ru-RU" dirty="0" err="1"/>
              <a:t>їжею</a:t>
            </a:r>
            <a:r>
              <a:rPr lang="ru-RU" dirty="0"/>
              <a:t> і водою, </a:t>
            </a:r>
            <a:r>
              <a:rPr lang="ru-RU" dirty="0" err="1"/>
              <a:t>фіксуються</a:t>
            </a:r>
            <a:r>
              <a:rPr lang="ru-RU" dirty="0"/>
              <a:t> тканинами і </a:t>
            </a:r>
            <a:r>
              <a:rPr lang="ru-RU" dirty="0" err="1"/>
              <a:t>акумулюються</a:t>
            </a:r>
            <a:r>
              <a:rPr lang="ru-RU" dirty="0"/>
              <a:t> в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на все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Людина,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піддається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штучного </a:t>
            </a:r>
            <a:r>
              <a:rPr lang="ru-RU" dirty="0" err="1"/>
              <a:t>випромінювання</a:t>
            </a:r>
            <a:r>
              <a:rPr lang="ru-RU" dirty="0"/>
              <a:t>, яке широко </a:t>
            </a:r>
            <a:r>
              <a:rPr lang="ru-RU" dirty="0" err="1"/>
              <a:t>застосовується</a:t>
            </a:r>
            <a:r>
              <a:rPr lang="ru-RU" dirty="0"/>
              <a:t> в народному </a:t>
            </a:r>
            <a:r>
              <a:rPr lang="ru-RU" dirty="0" err="1"/>
              <a:t>господарстві</a:t>
            </a:r>
            <a:r>
              <a:rPr lang="ru-RU" dirty="0"/>
              <a:t>.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іонізуюче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широко.</a:t>
            </a:r>
          </a:p>
        </p:txBody>
      </p:sp>
    </p:spTree>
    <p:extLst>
      <p:ext uri="{BB962C8B-B14F-4D97-AF65-F5344CB8AC3E}">
        <p14:creationId xmlns:p14="http://schemas.microsoft.com/office/powerpoint/2010/main" val="25163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37512" cy="125272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Радіоактивне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4248472" cy="5256584"/>
          </a:xfrm>
        </p:spPr>
        <p:txBody>
          <a:bodyPr>
            <a:noAutofit/>
          </a:bodyPr>
          <a:lstStyle/>
          <a:p>
            <a:r>
              <a:rPr lang="ru-RU" sz="1600" dirty="0"/>
              <a:t>Для того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ефективно</a:t>
            </a:r>
            <a:r>
              <a:rPr lang="ru-RU" sz="1600" dirty="0"/>
              <a:t> </a:t>
            </a:r>
            <a:r>
              <a:rPr lang="ru-RU" sz="1600" dirty="0" err="1"/>
              <a:t>захиститися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іонізуючого</a:t>
            </a:r>
            <a:r>
              <a:rPr lang="ru-RU" sz="1600" dirty="0"/>
              <a:t> </a:t>
            </a:r>
            <a:r>
              <a:rPr lang="ru-RU" sz="1600" dirty="0" err="1"/>
              <a:t>випромінювання</a:t>
            </a:r>
            <a:r>
              <a:rPr lang="ru-RU" sz="1600" dirty="0"/>
              <a:t>, </a:t>
            </a:r>
            <a:r>
              <a:rPr lang="ru-RU" sz="1600" dirty="0" err="1"/>
              <a:t>необхідно</a:t>
            </a:r>
            <a:r>
              <a:rPr lang="ru-RU" sz="1600" dirty="0"/>
              <a:t> добре знати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i="1" dirty="0" err="1"/>
              <a:t>види</a:t>
            </a:r>
            <a:r>
              <a:rPr lang="ru-RU" sz="1600" i="1" dirty="0"/>
              <a:t> та </a:t>
            </a:r>
            <a:r>
              <a:rPr lang="ru-RU" sz="1600" i="1" dirty="0" err="1"/>
              <a:t>властивості</a:t>
            </a:r>
            <a:r>
              <a:rPr lang="ru-RU" sz="1600" dirty="0"/>
              <a:t>. </a:t>
            </a:r>
            <a:r>
              <a:rPr lang="ru-RU" sz="1600" dirty="0" err="1"/>
              <a:t>Радіоактивне</a:t>
            </a:r>
            <a:r>
              <a:rPr lang="ru-RU" sz="1600" dirty="0"/>
              <a:t> </a:t>
            </a:r>
            <a:r>
              <a:rPr lang="ru-RU" sz="1600" dirty="0" err="1"/>
              <a:t>випромінювання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розділити</a:t>
            </a:r>
            <a:r>
              <a:rPr lang="ru-RU" sz="1600" dirty="0"/>
              <a:t> на </a:t>
            </a:r>
            <a:r>
              <a:rPr lang="ru-RU" sz="1600" dirty="0" err="1"/>
              <a:t>дві</a:t>
            </a:r>
            <a:r>
              <a:rPr lang="ru-RU" sz="1600" dirty="0"/>
              <a:t> </a:t>
            </a:r>
            <a:r>
              <a:rPr lang="ru-RU" sz="1600" dirty="0" err="1"/>
              <a:t>основні</a:t>
            </a:r>
            <a:r>
              <a:rPr lang="ru-RU" sz="1600" dirty="0"/>
              <a:t> </a:t>
            </a:r>
            <a:r>
              <a:rPr lang="ru-RU" sz="1600" dirty="0" err="1"/>
              <a:t>групи</a:t>
            </a:r>
            <a:r>
              <a:rPr lang="ru-RU" sz="1600" dirty="0"/>
              <a:t>: </a:t>
            </a:r>
            <a:r>
              <a:rPr lang="ru-RU" sz="1600" b="1" dirty="0" err="1"/>
              <a:t>електромагнітне</a:t>
            </a:r>
            <a:r>
              <a:rPr lang="ru-RU" sz="1600" b="1" dirty="0"/>
              <a:t> і </a:t>
            </a:r>
            <a:r>
              <a:rPr lang="ru-RU" sz="1600" b="1" dirty="0" err="1"/>
              <a:t>корпускулярне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dirty="0" err="1"/>
              <a:t>Рентгенівське</a:t>
            </a:r>
            <a:r>
              <a:rPr lang="ru-RU" sz="1600" dirty="0"/>
              <a:t> і </a:t>
            </a:r>
            <a:r>
              <a:rPr lang="en-US" sz="1600" dirty="0"/>
              <a:t>g-</a:t>
            </a:r>
            <a:r>
              <a:rPr lang="ru-RU" sz="1600" dirty="0" err="1"/>
              <a:t>випромінювання</a:t>
            </a:r>
            <a:r>
              <a:rPr lang="ru-RU" sz="1600" dirty="0"/>
              <a:t> </a:t>
            </a:r>
            <a:r>
              <a:rPr lang="ru-RU" sz="1600" dirty="0" err="1"/>
              <a:t>відносять</a:t>
            </a:r>
            <a:r>
              <a:rPr lang="ru-RU" sz="1600" dirty="0"/>
              <a:t> до широкого </a:t>
            </a:r>
            <a:r>
              <a:rPr lang="ru-RU" sz="1600" dirty="0" err="1"/>
              <a:t>діапазону</a:t>
            </a:r>
            <a:r>
              <a:rPr lang="ru-RU" sz="1600" dirty="0"/>
              <a:t> </a:t>
            </a:r>
            <a:r>
              <a:rPr lang="ru-RU" sz="1600" dirty="0" err="1"/>
              <a:t>електромагнітних</a:t>
            </a:r>
            <a:r>
              <a:rPr lang="ru-RU" sz="1600" dirty="0"/>
              <a:t> </a:t>
            </a:r>
            <a:r>
              <a:rPr lang="ru-RU" sz="1600" dirty="0" err="1"/>
              <a:t>хвиль</a:t>
            </a:r>
            <a:r>
              <a:rPr lang="ru-RU" sz="1600" dirty="0"/>
              <a:t>, вони </a:t>
            </a:r>
            <a:r>
              <a:rPr lang="ru-RU" sz="1600" dirty="0" err="1"/>
              <a:t>розташовуються</a:t>
            </a:r>
            <a:r>
              <a:rPr lang="ru-RU" sz="1600" dirty="0"/>
              <a:t> за </a:t>
            </a:r>
            <a:r>
              <a:rPr lang="ru-RU" sz="1600" dirty="0" err="1"/>
              <a:t>радіохвилями</a:t>
            </a:r>
            <a:r>
              <a:rPr lang="ru-RU" sz="1600" dirty="0"/>
              <a:t>, </a:t>
            </a:r>
            <a:r>
              <a:rPr lang="ru-RU" sz="1600" dirty="0" err="1"/>
              <a:t>світлом</a:t>
            </a:r>
            <a:r>
              <a:rPr lang="ru-RU" sz="1600" dirty="0"/>
              <a:t> і </a:t>
            </a:r>
            <a:r>
              <a:rPr lang="ru-RU" sz="1600" dirty="0" err="1"/>
              <a:t>ультрафіолетовим</a:t>
            </a:r>
            <a:r>
              <a:rPr lang="ru-RU" sz="1600" dirty="0"/>
              <a:t> </a:t>
            </a:r>
            <a:r>
              <a:rPr lang="ru-RU" sz="1600" dirty="0" err="1"/>
              <a:t>промінням</a:t>
            </a:r>
            <a:r>
              <a:rPr lang="ru-RU" sz="1600" dirty="0"/>
              <a:t>. Вони </a:t>
            </a:r>
            <a:r>
              <a:rPr lang="ru-RU" sz="1600" dirty="0" err="1"/>
              <a:t>відрізняються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dirty="0" err="1"/>
              <a:t>довжиною</a:t>
            </a:r>
            <a:r>
              <a:rPr lang="ru-RU" sz="1600" dirty="0"/>
              <a:t> </a:t>
            </a:r>
            <a:r>
              <a:rPr lang="ru-RU" sz="1600" dirty="0" err="1"/>
              <a:t>хвилі</a:t>
            </a:r>
            <a:r>
              <a:rPr lang="ru-RU" sz="1600" dirty="0"/>
              <a:t>. </a:t>
            </a:r>
            <a:r>
              <a:rPr lang="ru-RU" sz="1600" dirty="0" err="1"/>
              <a:t>Найкоротша</a:t>
            </a:r>
            <a:r>
              <a:rPr lang="ru-RU" sz="1600" dirty="0"/>
              <a:t> </a:t>
            </a:r>
            <a:r>
              <a:rPr lang="ru-RU" sz="1600" dirty="0" err="1"/>
              <a:t>довжина</a:t>
            </a:r>
            <a:r>
              <a:rPr lang="ru-RU" sz="1600" dirty="0"/>
              <a:t> </a:t>
            </a:r>
            <a:r>
              <a:rPr lang="ru-RU" sz="1600" dirty="0" err="1"/>
              <a:t>хвилі</a:t>
            </a:r>
            <a:r>
              <a:rPr lang="ru-RU" sz="1600" dirty="0"/>
              <a:t> і, </a:t>
            </a:r>
            <a:r>
              <a:rPr lang="ru-RU" sz="1600" dirty="0" err="1"/>
              <a:t>відповідно</a:t>
            </a:r>
            <a:r>
              <a:rPr lang="ru-RU" sz="1600" dirty="0"/>
              <a:t>, </a:t>
            </a:r>
            <a:r>
              <a:rPr lang="ru-RU" sz="1600" dirty="0" err="1"/>
              <a:t>найбільша</a:t>
            </a:r>
            <a:r>
              <a:rPr lang="ru-RU" sz="1600" dirty="0"/>
              <a:t> частота </a:t>
            </a:r>
            <a:r>
              <a:rPr lang="ru-RU" sz="1600" dirty="0" err="1"/>
              <a:t>електромагнітних</a:t>
            </a:r>
            <a:r>
              <a:rPr lang="ru-RU" sz="1600" dirty="0"/>
              <a:t> </a:t>
            </a:r>
            <a:r>
              <a:rPr lang="ru-RU" sz="1600" dirty="0" err="1"/>
              <a:t>коливань</a:t>
            </a:r>
            <a:r>
              <a:rPr lang="ru-RU" sz="1600" dirty="0"/>
              <a:t> в </a:t>
            </a:r>
            <a:r>
              <a:rPr lang="ru-RU" sz="1600" dirty="0" err="1"/>
              <a:t>спектрі</a:t>
            </a:r>
            <a:r>
              <a:rPr lang="ru-RU" sz="1600" dirty="0"/>
              <a:t> </a:t>
            </a:r>
            <a:r>
              <a:rPr lang="ru-RU" sz="1600" dirty="0" err="1"/>
              <a:t>електромагнітних</a:t>
            </a:r>
            <a:r>
              <a:rPr lang="ru-RU" sz="1600" dirty="0"/>
              <a:t> </a:t>
            </a:r>
            <a:r>
              <a:rPr lang="ru-RU" sz="1600" dirty="0" err="1"/>
              <a:t>хвиль</a:t>
            </a:r>
            <a:r>
              <a:rPr lang="ru-RU" sz="1600" dirty="0"/>
              <a:t> </a:t>
            </a:r>
            <a:r>
              <a:rPr lang="ru-RU" sz="1600" dirty="0" err="1"/>
              <a:t>належить</a:t>
            </a:r>
            <a:r>
              <a:rPr lang="ru-RU" sz="1600" dirty="0"/>
              <a:t> </a:t>
            </a:r>
            <a:r>
              <a:rPr lang="en-US" sz="1600" dirty="0"/>
              <a:t>g-</a:t>
            </a:r>
            <a:r>
              <a:rPr lang="ru-RU" sz="1600" dirty="0"/>
              <a:t>і </a:t>
            </a:r>
            <a:r>
              <a:rPr lang="ru-RU" sz="1600" dirty="0" err="1"/>
              <a:t>рентгенівському</a:t>
            </a:r>
            <a:r>
              <a:rPr lang="ru-RU" sz="1600" dirty="0"/>
              <a:t> </a:t>
            </a:r>
            <a:r>
              <a:rPr lang="ru-RU" sz="1600" dirty="0" err="1"/>
              <a:t>випромінюванню</a:t>
            </a:r>
            <a:r>
              <a:rPr lang="ru-RU" sz="1600" dirty="0"/>
              <a:t>.</a:t>
            </a:r>
          </a:p>
          <a:p>
            <a:r>
              <a:rPr lang="ru-RU" sz="1600" dirty="0"/>
              <a:t>При </a:t>
            </a:r>
            <a:r>
              <a:rPr lang="ru-RU" sz="1600" dirty="0" err="1"/>
              <a:t>меншій</a:t>
            </a:r>
            <a:r>
              <a:rPr lang="ru-RU" sz="1600" dirty="0"/>
              <a:t> </a:t>
            </a:r>
            <a:r>
              <a:rPr lang="ru-RU" sz="1600" dirty="0" err="1"/>
              <a:t>довжині</a:t>
            </a:r>
            <a:r>
              <a:rPr lang="ru-RU" sz="1600" dirty="0"/>
              <a:t> </a:t>
            </a:r>
            <a:r>
              <a:rPr lang="ru-RU" sz="1600" dirty="0" err="1"/>
              <a:t>хвилі</a:t>
            </a:r>
            <a:r>
              <a:rPr lang="ru-RU" sz="1600" dirty="0"/>
              <a:t>, </a:t>
            </a:r>
            <a:r>
              <a:rPr lang="ru-RU" sz="1600" dirty="0" err="1"/>
              <a:t>енергія</a:t>
            </a:r>
            <a:r>
              <a:rPr lang="ru-RU" sz="1600" dirty="0"/>
              <a:t> </a:t>
            </a:r>
            <a:r>
              <a:rPr lang="ru-RU" sz="1600" dirty="0" err="1"/>
              <a:t>випромінювання</a:t>
            </a:r>
            <a:r>
              <a:rPr lang="ru-RU" sz="1600" dirty="0"/>
              <a:t> </a:t>
            </a:r>
            <a:r>
              <a:rPr lang="ru-RU" sz="1600" dirty="0" err="1"/>
              <a:t>вище</a:t>
            </a:r>
            <a:r>
              <a:rPr lang="ru-RU" sz="1600" dirty="0"/>
              <a:t>, так само як і </a:t>
            </a:r>
            <a:r>
              <a:rPr lang="ru-RU" sz="1600" dirty="0" err="1"/>
              <a:t>проникаюча</a:t>
            </a:r>
            <a:r>
              <a:rPr lang="ru-RU" sz="1600" dirty="0"/>
              <a:t> </a:t>
            </a:r>
            <a:r>
              <a:rPr lang="ru-RU" sz="1600" dirty="0" err="1"/>
              <a:t>здатність</a:t>
            </a:r>
            <a:r>
              <a:rPr lang="ru-RU" sz="16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01" y="1614872"/>
            <a:ext cx="3312368" cy="438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91655" y="6003760"/>
            <a:ext cx="393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 smtClean="0"/>
              <a:t>Рентгенівський</a:t>
            </a:r>
            <a:r>
              <a:rPr lang="ru-RU" i="1" dirty="0" smtClean="0"/>
              <a:t> </a:t>
            </a:r>
            <a:r>
              <a:rPr lang="ru-RU" i="1" dirty="0" err="1" smtClean="0"/>
              <a:t>знімок</a:t>
            </a:r>
            <a:r>
              <a:rPr lang="ru-RU" i="1" dirty="0" smtClean="0"/>
              <a:t> </a:t>
            </a:r>
            <a:r>
              <a:rPr lang="ru-RU" i="1" dirty="0" err="1"/>
              <a:t>кисті</a:t>
            </a:r>
            <a:r>
              <a:rPr lang="ru-RU" i="1" dirty="0"/>
              <a:t> </a:t>
            </a:r>
            <a:r>
              <a:rPr lang="ru-RU" i="1" dirty="0" err="1"/>
              <a:t>людини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11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113</TotalTime>
  <Words>1187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  Презентація на тему: «Радіоактивність»</vt:lpstr>
      <vt:lpstr>Відкриття радіоактивності</vt:lpstr>
      <vt:lpstr>Відкриття радіоактивності </vt:lpstr>
      <vt:lpstr>Відкриття радіоактивності</vt:lpstr>
      <vt:lpstr>Що ж таке радіоактивність? </vt:lpstr>
      <vt:lpstr>Відкриття радіоактивності</vt:lpstr>
      <vt:lpstr>Відкриття радіоактивності</vt:lpstr>
      <vt:lpstr>Радіоактивне випромінювання</vt:lpstr>
      <vt:lpstr>Радіоактивне випромінювання                     та його види</vt:lpstr>
      <vt:lpstr>Радіоактивне випромінювання                     та його види</vt:lpstr>
      <vt:lpstr>Радіоактивне випромінювання  та його види</vt:lpstr>
      <vt:lpstr>Біологічна дія радіоактивного випромінювання</vt:lpstr>
      <vt:lpstr>Захищаємося від радіоактивного випромінювання</vt:lpstr>
      <vt:lpstr>Захищаємося від радіоактивного випромінювання</vt:lpstr>
      <vt:lpstr>Захищаємося від радіоактивного випромінювання</vt:lpstr>
      <vt:lpstr>                     Висновок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Презентація на тему: «Радіоактивність»</dc:title>
  <dc:creator>Марина</dc:creator>
  <cp:lastModifiedBy>Maya Orlik</cp:lastModifiedBy>
  <cp:revision>8</cp:revision>
  <dcterms:created xsi:type="dcterms:W3CDTF">2014-05-13T03:21:30Z</dcterms:created>
  <dcterms:modified xsi:type="dcterms:W3CDTF">2015-02-09T16:20:32Z</dcterms:modified>
</cp:coreProperties>
</file>