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3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3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6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7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0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8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834A-8D2B-4C85-90F3-0D98618FE5A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EEB5-1D80-4543-BB7F-E9B4C4458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6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constructorus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ta.ru/" TargetMode="External"/><Relationship Id="rId5" Type="http://schemas.openxmlformats.org/officeDocument/2006/relationships/hyperlink" Target="http://www.ladno.ru/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2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Презентация по истории</a:t>
            </a:r>
            <a:b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учеников 11-Б класса</a:t>
            </a:r>
            <a:b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Татьяны </a:t>
            </a:r>
            <a:r>
              <a:rPr lang="ru-RU" altLang="ru-RU" sz="3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Григор</a:t>
            </a:r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и</a:t>
            </a:r>
            <a:b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Владислава Ковалёва</a:t>
            </a:r>
            <a:b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ru-RU" altLang="ru-RU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на тему: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0800"/>
            <a:ext cx="7344816" cy="2520528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Политический портрет</a:t>
            </a:r>
          </a:p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Сильвио </a:t>
            </a: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Берлускони</a:t>
            </a:r>
          </a:p>
        </p:txBody>
      </p:sp>
    </p:spTree>
    <p:extLst>
      <p:ext uri="{BB962C8B-B14F-4D97-AF65-F5344CB8AC3E}">
        <p14:creationId xmlns:p14="http://schemas.microsoft.com/office/powerpoint/2010/main" val="21452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3317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88" y="0"/>
            <a:ext cx="9171887" cy="6884965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1340768"/>
            <a:ext cx="756084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1993 году Берлускони решил попробовать свои силы в политике. </a:t>
            </a:r>
          </a:p>
          <a:p>
            <a:pPr algn="ctr"/>
            <a:r>
              <a:rPr lang="ru-RU" sz="2000" b="1" dirty="0" smtClean="0"/>
              <a:t>26 января 1994 года была основана политическая партия </a:t>
            </a:r>
          </a:p>
          <a:p>
            <a:pPr algn="ctr"/>
            <a:r>
              <a:rPr lang="ru-RU" sz="2000" b="1" dirty="0" err="1" smtClean="0"/>
              <a:t>Forza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Italia</a:t>
            </a:r>
            <a:r>
              <a:rPr lang="ru-RU" sz="2000" b="1" dirty="0" smtClean="0"/>
              <a:t> .</a:t>
            </a:r>
          </a:p>
          <a:p>
            <a:pPr algn="ctr"/>
            <a:r>
              <a:rPr lang="ru-RU" sz="2000" b="1" dirty="0" smtClean="0"/>
              <a:t>Используя принадлежащие магнату информационные ресурсы, партия одержала победу в составе правоцентристской коалиции «Полюс свободы».</a:t>
            </a:r>
          </a:p>
          <a:p>
            <a:pPr algn="ctr"/>
            <a:r>
              <a:rPr lang="ru-RU" sz="2000" b="1" dirty="0" smtClean="0"/>
              <a:t>Берлускони занял пост премьер-министра в коалиционном правительстве. Из-за критики в адрес Берлускони и разногласий среди союзников по коалиции первое правительство Берлускони просуществовало всего семь месяцев. Всеобщие выборы 1996 года Берлускони проиграл.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2763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162"/>
            <a:ext cx="9144001" cy="6868161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Берлускони вновь возглавил правительство после того, как новый правоцентристский блок "Дом свободы" одержал победу на выборах 15 мая 2001 года. Предвыборные обещания Берлускони включали сокращение налогов и бюрократического аппарата, увеличение пенсий и числа рабочих мест, борьбу с нелегальной иммиграцией. Предполагалось провести реформы систем образования и здравоохранения, судебной системы. В сентябре 2003 года премьер заявил о запуске масштабного реформирования государственного устройства Италии.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636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83777" y="302358"/>
            <a:ext cx="7632848" cy="65556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Результатами неудачно спланированного вхождения Италии в зону евро в 2002 году стали: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рост цен,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снижение покупательной способности населения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 обострение социальных трений. </a:t>
            </a:r>
          </a:p>
          <a:p>
            <a:pPr algn="ctr"/>
            <a:r>
              <a:rPr lang="ru-RU" sz="2000" b="1" dirty="0" smtClean="0"/>
              <a:t>В 2002 и 2003 годах прошли массовые акции протеста. Недовольство итальянцев вызывал и внешнеполитический курс Берлускони.</a:t>
            </a:r>
          </a:p>
          <a:p>
            <a:pPr algn="ctr"/>
            <a:r>
              <a:rPr lang="ru-RU" sz="2000" b="1" dirty="0" smtClean="0"/>
              <a:t>В апреле 2005 года коалиция "Дом свободы" потерпела сокрушительное поражение на региональных выборах, и Берлускони в соответствии с конституцией вынужден был уйти в формальную отставку. </a:t>
            </a:r>
          </a:p>
          <a:p>
            <a:pPr algn="ctr"/>
            <a:r>
              <a:rPr lang="ru-RU" sz="2000" b="1" dirty="0" smtClean="0"/>
              <a:t>Всеобщие выборы в апреле 2006 года также закончились провалом. Хотя факт победы </a:t>
            </a:r>
            <a:r>
              <a:rPr lang="ru-RU" sz="2000" b="1" dirty="0" err="1" smtClean="0"/>
              <a:t>левоцентристов</a:t>
            </a:r>
            <a:r>
              <a:rPr lang="ru-RU" sz="2000" b="1" dirty="0" smtClean="0"/>
              <a:t> был подтвержден конституционным судом и даже некоторые сторонники Берлускони призывали своего лидера признать поражение, политик и </a:t>
            </a:r>
            <a:r>
              <a:rPr lang="ru-RU" sz="2000" b="1" dirty="0" err="1" smtClean="0"/>
              <a:t>медиамагнат</a:t>
            </a:r>
            <a:r>
              <a:rPr lang="ru-RU" sz="2000" b="1" dirty="0" smtClean="0"/>
              <a:t> покидал свой пост весьма неохотно. Лишь 2 мая 2006 года он наконец подал официальное прошение об отставке.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155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5"/>
            <a:ext cx="9144000" cy="6955537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Покушение</a:t>
            </a:r>
            <a:endParaRPr lang="ru-RU" sz="4400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785" y="1556792"/>
            <a:ext cx="7344816" cy="53245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13 декабря 2009 года Сильвио Берлускони подвергся нападению во время раздачи автографов после воскресного митинга членов партии «Народ свободы». По словам очевидцев, стоящий неподалёку человек бросил в него сувенирную копию Миланского собора.  Берлускони получил удар в лицо и упал. Имя нападавшего —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Массимо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Тарталья. После обследования медики установили, что у Берлускони расколоты зубы, сломан нос и серьёзно повреждена верхняя губа. </a:t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В результате травмы он потерял много крови. </a:t>
            </a:r>
            <a:b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29 июня 2010 года стало известно, что Тарталья не будет осуждён, объявил судья Луис Савойя. Согласно заключению экспертизы, Тарталья в момент нападения действовал неосознанно, и его психологическое состояние не позволяет ему предстать перед судом. Дело закрыто. </a:t>
            </a:r>
          </a:p>
          <a:p>
            <a:pPr algn="ctr"/>
            <a:endParaRPr 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6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8"/>
            <a:ext cx="9140095" cy="6855072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379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«Дело Руби»</a:t>
            </a:r>
            <a:endParaRPr lang="ru-RU" sz="4400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064896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Берлускони неоднократно обвинялся в нарушении законов, в том числе мошенничестве, подкупе и сексуальных преступлениях.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    15 февраля 2011 года миланский судья открыл 2 судебных процесса по ускоренной процедуре: Берлускони обвиняется в пользовании услугами несовершеннолетних проституток и злоупотреблении служебным положением при освобождении одной из них,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Каримы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эль-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Маруг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по прозвищу «Руби-сердцеедка», из полицейского участка. Он заявил, что хотел помочь девушке найти работу, потому что она рассказала «тронувшую его историю». По словам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Каримы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эль-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Маруг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, она получила от премьер-министра 7 тыс. евро, в то время как итальянские СМИ указывают на куда более крупную сумму — 150 тыс. евро, а также драгоценности, часы, машину, полученные от главы правительства в качестве подарков.</a:t>
            </a:r>
          </a:p>
          <a:p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-16103"/>
          <a:stretch/>
        </p:blipFill>
        <p:spPr>
          <a:xfrm>
            <a:off x="0" y="0"/>
            <a:ext cx="9144000" cy="822868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6408712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13 мая 2013 года прокуратура Италии потребовала для Берлускони шесть лет тюрьмы по «делу Руби». По мнению следствия, нет сомнений, что Берлускони использовал услуги несовершеннолетних проституток.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Также обвинение попросило для Берлускони пожизненного запрета занимать государственные должности.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    24 июня 2013 года приговорён к 7 годам лишения свободы и пожизненному запрету занимать государственные должности по обвинениям в проституции несовершеннолетних и злоупотреблении служебным положением.</a:t>
            </a:r>
          </a:p>
          <a:p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72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08520" y="0"/>
            <a:ext cx="93610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Список использованной литературы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564904"/>
            <a:ext cx="4752528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hlinkClick r:id="rId4"/>
            </a:endParaRPr>
          </a:p>
          <a:p>
            <a:pPr algn="ctr"/>
            <a:endParaRPr lang="en-US" dirty="0">
              <a:hlinkClick r:id="rId4"/>
            </a:endParaRPr>
          </a:p>
          <a:p>
            <a:pPr algn="ctr"/>
            <a:r>
              <a:rPr lang="en-US" dirty="0" smtClean="0">
                <a:hlinkClick r:id="rId4"/>
              </a:rPr>
              <a:t>ru.wikipedia.org</a:t>
            </a:r>
            <a:endParaRPr lang="ru-RU" dirty="0"/>
          </a:p>
          <a:p>
            <a:pPr algn="ctr"/>
            <a:r>
              <a:rPr lang="en-US" dirty="0" smtClean="0">
                <a:hlinkClick r:id="rId5"/>
              </a:rPr>
              <a:t>www.ladno.ru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www.lenta.ru</a:t>
            </a:r>
            <a:endParaRPr lang="en-US" dirty="0" smtClean="0"/>
          </a:p>
          <a:p>
            <a:pPr algn="ctr"/>
            <a:r>
              <a:rPr lang="en-US" dirty="0" smtClean="0">
                <a:hlinkClick r:id="rId7"/>
              </a:rPr>
              <a:t>www.constructorus.ru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8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8396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План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772815"/>
            <a:ext cx="5112568" cy="35086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1.Становление личности</a:t>
            </a:r>
          </a:p>
          <a:p>
            <a:pPr algn="ctr"/>
            <a:r>
              <a:rPr lang="ru-RU" sz="2400" b="1" dirty="0" smtClean="0"/>
              <a:t>2.Биография</a:t>
            </a:r>
          </a:p>
          <a:p>
            <a:pPr algn="ctr"/>
            <a:r>
              <a:rPr lang="ru-RU" sz="2400" b="1" dirty="0" smtClean="0"/>
              <a:t>3.Политическая карьера</a:t>
            </a:r>
          </a:p>
          <a:p>
            <a:pPr algn="ctr"/>
            <a:r>
              <a:rPr lang="ru-RU" sz="2400" b="1" dirty="0" smtClean="0"/>
              <a:t>4.Покушения</a:t>
            </a:r>
          </a:p>
          <a:p>
            <a:pPr algn="ctr"/>
            <a:r>
              <a:rPr lang="ru-RU" sz="2400" b="1" dirty="0" smtClean="0"/>
              <a:t>5.Дело «Руби»</a:t>
            </a:r>
          </a:p>
          <a:p>
            <a:pPr algn="ctr"/>
            <a:r>
              <a:rPr lang="ru-RU" sz="2400" b="1" dirty="0" smtClean="0"/>
              <a:t>6.Список литературы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2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" y="0"/>
            <a:ext cx="915130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2" y="332656"/>
            <a:ext cx="6885797" cy="516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5739534"/>
            <a:ext cx="692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Song Std L" pitchFamily="18" charset="-128"/>
              </a:rPr>
              <a:t>Сильвио Берлускони</a:t>
            </a:r>
            <a:endParaRPr lang="ru-RU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08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770" r="204" b="-386"/>
          <a:stretch/>
        </p:blipFill>
        <p:spPr>
          <a:xfrm>
            <a:off x="17498" y="0"/>
            <a:ext cx="9108000" cy="6984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8280920" cy="53245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Предпринимательский талант Берлускони проявился еще в школьные годы. Говорят, будущий премьер заработал свои первые деньги, продавая одноклассникам билеты на бесплатный кукольный спектакль. </a:t>
            </a:r>
          </a:p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В Миланском университете, где Берлускони учился на юриста, он за деньги писал другим студентам курсовые работы. Параллельно он продавал пылесосы.</a:t>
            </a:r>
          </a:p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Отец  Берлускони надеялся на то, что его сын после окончания университета, сможет успешно работать банковским работником, но Сильвио такая работа не привлекала. Уже к моменту окончания университета, Сильвио создал собственную строительную компанию  с названием «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Эдилнорд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», в цели которой входило строительство престижных и красивых домов для  богатых жителей Милана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07" y="164312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Становление личности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39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9" y="0"/>
            <a:ext cx="9158872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7272808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Ему удалось открыть вещание собственного телеканала, хотя в то время существовала государственная монополия на телевещание.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Талантливый молодой предприниматель  становится хозяином издательства, начинает выпускать журналы и газеты, имеет несколько телеканалов, владеет сетью магазинов. 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Немного спустя, Берлускони открывает несколько страховых компаний.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Разумеется, столь амбициозный человек как Сильвио Берлускони не мог не появиться в политической сфере.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И уже в 1994 году он организовал новое политическое движение «Вперед, Италия!»</a:t>
            </a:r>
          </a:p>
          <a:p>
            <a:pPr algn="ctr"/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4"/>
            <a:ext cx="9144000" cy="69671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0510" y="548680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Биография</a:t>
            </a:r>
            <a:endParaRPr lang="ru-RU" sz="4400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6"/>
            <a:ext cx="6696744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Родился в Милане 29 сентября 1936 года в семье банковского служащего.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Несмотря на скромный достаток, мальчику дали приличное школьное образование.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По окончании школы Сильвио в 1955 поступил в Миланский университет на факультет прикладной юриспруденции.</a:t>
            </a:r>
          </a:p>
          <a:p>
            <a:pPr algn="ctr"/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1" y="-25949"/>
            <a:ext cx="9295052" cy="697129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2004418"/>
            <a:ext cx="6264696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Берлускони - итальянский политик, трижды бывший Председатель Совета министров Италии (1994—1995, 2001—2006, 2008—2011), предприниматель, страховой магнат, собственник банков и средств массовой информации, владелец футбольной команды «Милан».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Один из самых богатых людей страны,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медиамагнат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и владелец контрольного пакета акций компании «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FinInvest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». </a:t>
            </a:r>
          </a:p>
          <a:p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1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43365" y="5589240"/>
            <a:ext cx="2304256" cy="10081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Политик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9425" y="5589240"/>
            <a:ext cx="4061691" cy="10081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Предприниматель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79" y="454059"/>
            <a:ext cx="3298846" cy="10081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1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Медиамагнат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454060"/>
            <a:ext cx="3203848" cy="10081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Кинорежиссер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483264" y="1628800"/>
            <a:ext cx="698772" cy="5976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131402" y="1628800"/>
            <a:ext cx="616219" cy="5976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40233" y="4797152"/>
            <a:ext cx="541803" cy="6226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979712" y="4797152"/>
            <a:ext cx="603816" cy="6226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2226437"/>
            <a:ext cx="3718291" cy="270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679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072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Политическая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</a:rPr>
              <a:t>карьера</a:t>
            </a:r>
            <a:endParaRPr lang="ru-RU" sz="4400" dirty="0">
              <a:solidFill>
                <a:schemeClr val="bg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07349"/>
            <a:ext cx="684076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После основания в 1994 году партии «Вперёд, Италия»     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  Берлускони сразу же обозначает поддержку таких  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ценностей,  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  как: «свобода, семья, инициатива, итальянские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традиции и помощь слабым людям», а также призвал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  бороться с финансовыми, юридическими и 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бюрократическими  притеснениями итальянцев.</a:t>
            </a:r>
          </a:p>
          <a:p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693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по истории учеников 11-Б класса Татьяны Григор и Владислава Ковалёва на тему: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12</cp:revision>
  <dcterms:created xsi:type="dcterms:W3CDTF">2013-11-14T18:16:44Z</dcterms:created>
  <dcterms:modified xsi:type="dcterms:W3CDTF">2013-11-14T23:50:06Z</dcterms:modified>
</cp:coreProperties>
</file>