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BC28-FEAE-4CF0-9529-92834EBD3F0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30C1-41B5-4934-9B61-9975B554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BC28-FEAE-4CF0-9529-92834EBD3F0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30C1-41B5-4934-9B61-9975B554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BC28-FEAE-4CF0-9529-92834EBD3F0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30C1-41B5-4934-9B61-9975B554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BC28-FEAE-4CF0-9529-92834EBD3F0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30C1-41B5-4934-9B61-9975B554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BC28-FEAE-4CF0-9529-92834EBD3F0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30C1-41B5-4934-9B61-9975B554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BC28-FEAE-4CF0-9529-92834EBD3F0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30C1-41B5-4934-9B61-9975B554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BC28-FEAE-4CF0-9529-92834EBD3F0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30C1-41B5-4934-9B61-9975B554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BC28-FEAE-4CF0-9529-92834EBD3F0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30C1-41B5-4934-9B61-9975B554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BC28-FEAE-4CF0-9529-92834EBD3F0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30C1-41B5-4934-9B61-9975B554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BC28-FEAE-4CF0-9529-92834EBD3F0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30C1-41B5-4934-9B61-9975B554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BC28-FEAE-4CF0-9529-92834EBD3F0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30C1-41B5-4934-9B61-9975B554E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DBC28-FEAE-4CF0-9529-92834EBD3F0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30C1-41B5-4934-9B61-9975B554E9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solidFill>
                  <a:schemeClr val="bg1"/>
                </a:solidFill>
              </a:rPr>
              <a:t>Походження</a:t>
            </a:r>
            <a:r>
              <a:rPr lang="ru-RU" sz="6600" b="1" dirty="0" smtClean="0">
                <a:solidFill>
                  <a:schemeClr val="bg1"/>
                </a:solidFill>
              </a:rPr>
              <a:t> </a:t>
            </a:r>
            <a:r>
              <a:rPr lang="ru-RU" sz="6600" b="1" dirty="0" err="1" smtClean="0">
                <a:solidFill>
                  <a:schemeClr val="bg1"/>
                </a:solidFill>
              </a:rPr>
              <a:t>Сонячно</a:t>
            </a:r>
            <a:r>
              <a:rPr lang="uk-UA" sz="6600" b="1" dirty="0" smtClean="0">
                <a:solidFill>
                  <a:schemeClr val="bg1"/>
                </a:solidFill>
              </a:rPr>
              <a:t>ї системи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scienceblog.ru/wp-content/uploads/0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00240"/>
            <a:ext cx="5786478" cy="4658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	На </a:t>
            </a:r>
            <a:r>
              <a:rPr lang="ru-RU" dirty="0" err="1">
                <a:solidFill>
                  <a:schemeClr val="bg1"/>
                </a:solidFill>
              </a:rPr>
              <a:t>зміну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гіпотезі</a:t>
            </a:r>
            <a:r>
              <a:rPr lang="ru-RU" dirty="0">
                <a:solidFill>
                  <a:schemeClr val="bg1"/>
                </a:solidFill>
              </a:rPr>
              <a:t> почали </a:t>
            </a:r>
            <a:r>
              <a:rPr lang="ru-RU" dirty="0" err="1">
                <a:solidFill>
                  <a:schemeClr val="bg1"/>
                </a:solidFill>
              </a:rPr>
              <a:t>висуватися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Зупинимося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гіпотезі</a:t>
            </a:r>
            <a:r>
              <a:rPr lang="ru-RU" dirty="0">
                <a:solidFill>
                  <a:schemeClr val="bg1"/>
                </a:solidFill>
              </a:rPr>
              <a:t> Джинса, яка </a:t>
            </a:r>
            <a:r>
              <a:rPr lang="ru-RU" dirty="0" err="1">
                <a:solidFill>
                  <a:schemeClr val="bg1"/>
                </a:solidFill>
              </a:rPr>
              <a:t>поширилася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першій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третині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минулого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століття</a:t>
            </a:r>
            <a:r>
              <a:rPr lang="ru-RU" dirty="0">
                <a:solidFill>
                  <a:schemeClr val="bg1"/>
                </a:solidFill>
              </a:rPr>
              <a:t>. Вона </a:t>
            </a:r>
            <a:r>
              <a:rPr lang="ru-RU" dirty="0" err="1">
                <a:solidFill>
                  <a:schemeClr val="bg1"/>
                </a:solidFill>
              </a:rPr>
              <a:t>цілком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протилежна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гіпотези</a:t>
            </a:r>
            <a:r>
              <a:rPr lang="ru-RU" dirty="0">
                <a:solidFill>
                  <a:schemeClr val="bg1"/>
                </a:solidFill>
              </a:rPr>
              <a:t> Канта-Лапласа.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Вихідна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утворилися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планети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викинута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Сонця</a:t>
            </a:r>
            <a:r>
              <a:rPr lang="ru-RU" dirty="0">
                <a:solidFill>
                  <a:schemeClr val="bg1"/>
                </a:solidFill>
              </a:rPr>
              <a:t> (яке на той час уже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схожим на </a:t>
            </a:r>
            <a:r>
              <a:rPr lang="ru-RU" dirty="0" err="1">
                <a:solidFill>
                  <a:schemeClr val="bg1"/>
                </a:solidFill>
              </a:rPr>
              <a:t>нинішнє</a:t>
            </a:r>
            <a:r>
              <a:rPr lang="ru-RU" dirty="0">
                <a:solidFill>
                  <a:schemeClr val="bg1"/>
                </a:solidFill>
              </a:rPr>
              <a:t>) при </a:t>
            </a:r>
            <a:r>
              <a:rPr lang="ru-RU" dirty="0" err="1">
                <a:solidFill>
                  <a:schemeClr val="bg1"/>
                </a:solidFill>
              </a:rPr>
              <a:t>випадковому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проходженні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поблизу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якоїсь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зорі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mtdata.ru/u12/photo7E10/20247520160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3857652" cy="3008969"/>
          </a:xfrm>
          <a:prstGeom prst="rect">
            <a:avLst/>
          </a:prstGeom>
          <a:noFill/>
        </p:spPr>
      </p:pic>
      <p:pic>
        <p:nvPicPr>
          <p:cNvPr id="15364" name="Picture 4" descr="http://img.n.zerkalo.az/2013/07/GIPOTEZI-300x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357562"/>
            <a:ext cx="439618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01056" cy="1000108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Гіпотеза</a:t>
            </a:r>
            <a:r>
              <a:rPr lang="ru-RU" dirty="0" smtClean="0">
                <a:solidFill>
                  <a:schemeClr val="bg1"/>
                </a:solidFill>
              </a:rPr>
              <a:t> Джинса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57200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	</a:t>
            </a:r>
            <a:r>
              <a:rPr lang="ru-RU" dirty="0" err="1" smtClean="0">
                <a:solidFill>
                  <a:schemeClr val="bg1"/>
                </a:solidFill>
              </a:rPr>
              <a:t>Утворення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нашої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Сонячної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системи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як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подібних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малоймовірне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тому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близьке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проходження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зір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нашій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Галактиці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їхнє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зіткнення</a:t>
            </a:r>
            <a:r>
              <a:rPr lang="en-US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явище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рідкісне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wallon.ru/_ph/13/3914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857232"/>
            <a:ext cx="3571899" cy="2884995"/>
          </a:xfrm>
          <a:prstGeom prst="rect">
            <a:avLst/>
          </a:prstGeom>
          <a:noFill/>
        </p:spPr>
      </p:pic>
      <p:pic>
        <p:nvPicPr>
          <p:cNvPr id="14340" name="Picture 4" descr="http://www.lassy.ru/news2013/neutron-stars-colli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3468323" cy="2831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972452" cy="939784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Гіпотеза </a:t>
            </a:r>
            <a:r>
              <a:rPr lang="ru-RU" dirty="0" err="1" smtClean="0">
                <a:solidFill>
                  <a:schemeClr val="bg1"/>
                </a:solidFill>
              </a:rPr>
              <a:t>Вулфсона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0" y="3071810"/>
            <a:ext cx="8943980" cy="40973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Газовий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струмінь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утворилися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планети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викинутий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пухкого</a:t>
            </a:r>
            <a:r>
              <a:rPr lang="ru-RU" dirty="0">
                <a:solidFill>
                  <a:schemeClr val="bg1"/>
                </a:solidFill>
              </a:rPr>
              <a:t> об</a:t>
            </a:r>
            <a:r>
              <a:rPr lang="en-US" dirty="0">
                <a:solidFill>
                  <a:schemeClr val="bg1"/>
                </a:solidFill>
              </a:rPr>
              <a:t>'</a:t>
            </a:r>
            <a:r>
              <a:rPr lang="ru-RU" dirty="0" err="1">
                <a:solidFill>
                  <a:schemeClr val="bg1"/>
                </a:solidFill>
              </a:rPr>
              <a:t>єкта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проходив </a:t>
            </a:r>
            <a:r>
              <a:rPr lang="ru-RU" dirty="0" err="1">
                <a:solidFill>
                  <a:schemeClr val="bg1"/>
                </a:solidFill>
              </a:rPr>
              <a:t>повз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Сонця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ru-RU" dirty="0" err="1" smtClean="0">
                <a:solidFill>
                  <a:schemeClr val="bg1"/>
                </a:solidFill>
              </a:rPr>
              <a:t>протозорі</a:t>
            </a:r>
            <a:r>
              <a:rPr lang="ru-RU" dirty="0" smtClean="0">
                <a:solidFill>
                  <a:schemeClr val="bg1"/>
                </a:solidFill>
              </a:rPr>
              <a:t>. При </a:t>
            </a:r>
            <a:r>
              <a:rPr lang="ru-RU" dirty="0" err="1">
                <a:solidFill>
                  <a:schemeClr val="bg1"/>
                </a:solidFill>
              </a:rPr>
              <a:t>наближенні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протозорі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Сонця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приливних</a:t>
            </a:r>
            <a:r>
              <a:rPr lang="ru-RU" dirty="0">
                <a:solidFill>
                  <a:schemeClr val="bg1"/>
                </a:solidFill>
              </a:rPr>
              <a:t> сил </a:t>
            </a:r>
            <a:r>
              <a:rPr lang="ru-RU" dirty="0" err="1">
                <a:solidFill>
                  <a:schemeClr val="bg1"/>
                </a:solidFill>
              </a:rPr>
              <a:t>поверхня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протозоряного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згустку</a:t>
            </a:r>
            <a:r>
              <a:rPr lang="ru-RU" dirty="0">
                <a:solidFill>
                  <a:schemeClr val="bg1"/>
                </a:solidFill>
              </a:rPr>
              <a:t> повинна </a:t>
            </a:r>
            <a:r>
              <a:rPr lang="ru-RU" dirty="0" err="1" smtClean="0">
                <a:solidFill>
                  <a:schemeClr val="bg1"/>
                </a:solidFill>
              </a:rPr>
              <a:t>деформуватися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навколо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протозоряного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згустку</a:t>
            </a:r>
            <a:r>
              <a:rPr lang="ru-RU" dirty="0">
                <a:solidFill>
                  <a:schemeClr val="bg1"/>
                </a:solidFill>
              </a:rPr>
              <a:t> мало б </a:t>
            </a:r>
            <a:r>
              <a:rPr lang="ru-RU" dirty="0" err="1">
                <a:solidFill>
                  <a:schemeClr val="bg1"/>
                </a:solidFill>
              </a:rPr>
              <a:t>утворитися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газове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середовище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http://cosmosblog.ru/wp-content/uploads/2011/05/fountai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00108"/>
            <a:ext cx="3857652" cy="2152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071546"/>
            <a:ext cx="4929222" cy="5500726"/>
          </a:xfrm>
        </p:spPr>
        <p:txBody>
          <a:bodyPr/>
          <a:lstStyle/>
          <a:p>
            <a:pPr algn="r">
              <a:buNone/>
            </a:pPr>
            <a:r>
              <a:rPr lang="ru-RU" b="1" dirty="0">
                <a:solidFill>
                  <a:schemeClr val="bg1"/>
                </a:solidFill>
              </a:rPr>
              <a:t>На </a:t>
            </a:r>
            <a:r>
              <a:rPr lang="ru-RU" b="1" dirty="0" err="1">
                <a:solidFill>
                  <a:schemeClr val="bg1"/>
                </a:solidFill>
              </a:rPr>
              <a:t>сьогодні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найбільш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розробленою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гіпотеза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радянського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вченого</a:t>
            </a:r>
            <a:r>
              <a:rPr lang="ru-RU" b="1" dirty="0">
                <a:solidFill>
                  <a:schemeClr val="bg1"/>
                </a:solidFill>
              </a:rPr>
              <a:t> О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ru-RU" b="1" dirty="0" smtClean="0">
                <a:solidFill>
                  <a:schemeClr val="bg1"/>
                </a:solidFill>
              </a:rPr>
              <a:t>Ю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ru-RU" b="1" dirty="0" err="1" smtClean="0">
                <a:solidFill>
                  <a:schemeClr val="bg1"/>
                </a:solidFill>
              </a:rPr>
              <a:t>Шмідта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</a:t>
            </a:r>
            <a:r>
              <a:rPr lang="en-US" b="1" dirty="0">
                <a:solidFill>
                  <a:schemeClr val="bg1"/>
                </a:solidFill>
              </a:rPr>
              <a:t>'</a:t>
            </a:r>
            <a:r>
              <a:rPr lang="ru-RU" b="1" dirty="0" err="1">
                <a:solidFill>
                  <a:schemeClr val="bg1"/>
                </a:solidFill>
              </a:rPr>
              <a:t>явилася</a:t>
            </a:r>
            <a:r>
              <a:rPr lang="ru-RU" b="1" dirty="0">
                <a:solidFill>
                  <a:schemeClr val="bg1"/>
                </a:solidFill>
              </a:rPr>
              <a:t> в</a:t>
            </a:r>
            <a:r>
              <a:rPr lang="en-US" b="1" dirty="0">
                <a:solidFill>
                  <a:schemeClr val="bg1"/>
                </a:solidFill>
              </a:rPr>
              <a:t> 1944 </a:t>
            </a:r>
            <a:r>
              <a:rPr lang="ru-RU" b="1" dirty="0" err="1">
                <a:solidFill>
                  <a:schemeClr val="bg1"/>
                </a:solidFill>
              </a:rPr>
              <a:t>році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krassin.ru/imgb/2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Гіпотеза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Шмідта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428736"/>
            <a:ext cx="5572164" cy="469742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	Наша </a:t>
            </a:r>
            <a:r>
              <a:rPr lang="ru-RU" dirty="0">
                <a:solidFill>
                  <a:schemeClr val="bg1"/>
                </a:solidFill>
              </a:rPr>
              <a:t>планета </a:t>
            </a:r>
            <a:r>
              <a:rPr lang="ru-RU" dirty="0" err="1">
                <a:solidFill>
                  <a:schemeClr val="bg1"/>
                </a:solidFill>
              </a:rPr>
              <a:t>утворилася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речовини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захопленої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газопилової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туманності</a:t>
            </a:r>
            <a:r>
              <a:rPr lang="ru-RU" dirty="0">
                <a:solidFill>
                  <a:schemeClr val="bg1"/>
                </a:solidFill>
              </a:rPr>
              <a:t>, через яку колись проходило </a:t>
            </a:r>
            <a:r>
              <a:rPr lang="ru-RU" dirty="0" err="1">
                <a:solidFill>
                  <a:schemeClr val="bg1"/>
                </a:solidFill>
              </a:rPr>
              <a:t>Сонце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мало </a:t>
            </a:r>
            <a:r>
              <a:rPr lang="ru-RU" dirty="0" err="1">
                <a:solidFill>
                  <a:schemeClr val="bg1"/>
                </a:solidFill>
              </a:rPr>
              <a:t>майже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сучасний</a:t>
            </a:r>
            <a:r>
              <a:rPr lang="ru-RU" dirty="0">
                <a:solidFill>
                  <a:schemeClr val="bg1"/>
                </a:solidFill>
              </a:rPr>
              <a:t>" </a:t>
            </a:r>
            <a:r>
              <a:rPr lang="ru-RU" dirty="0" err="1">
                <a:solidFill>
                  <a:schemeClr val="bg1"/>
                </a:solidFill>
              </a:rPr>
              <a:t>вигляд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err="1" smtClean="0">
                <a:solidFill>
                  <a:schemeClr val="bg1"/>
                </a:solidFill>
              </a:rPr>
              <a:t>Первісний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момент </a:t>
            </a:r>
            <a:r>
              <a:rPr lang="ru-RU" dirty="0" err="1">
                <a:solidFill>
                  <a:schemeClr val="bg1"/>
                </a:solidFill>
              </a:rPr>
              <a:t>речовини</a:t>
            </a:r>
            <a:r>
              <a:rPr lang="ru-RU" dirty="0">
                <a:solidFill>
                  <a:schemeClr val="bg1"/>
                </a:solidFill>
              </a:rPr>
              <a:t> хмари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як </a:t>
            </a:r>
            <a:r>
              <a:rPr lang="ru-RU" dirty="0" err="1">
                <a:solidFill>
                  <a:schemeClr val="bg1"/>
                </a:solidFill>
              </a:rPr>
              <a:t>завгодно</a:t>
            </a:r>
            <a:r>
              <a:rPr lang="ru-RU" dirty="0">
                <a:solidFill>
                  <a:schemeClr val="bg1"/>
                </a:solidFill>
              </a:rPr>
              <a:t> великим.</a:t>
            </a:r>
          </a:p>
          <a:p>
            <a:endParaRPr lang="ru-RU" dirty="0"/>
          </a:p>
        </p:txBody>
      </p:sp>
      <p:sp>
        <p:nvSpPr>
          <p:cNvPr id="11266" name="AutoShape 2" descr="data:image/jpeg;base64,/9j/4AAQSkZJRgABAQAAAQABAAD/2wCEAAkGBhQSERQUExMWFRUWFRcaFxgUFxccGhUVFxYXFBcVFhQYHSYfGBokHBQXHy8gJCcpLCwsFR4xNTAqNSYrLCkBCQoKDgwOGg8PGiwhHyUsLCwpLCwsKSkpLCopKSwsKSksLCkpLCwpKSksKSwpLCwsLCwpLCksLCwsLCwsKSwsLP/AABEIAOYA2wMBIgACEQEDEQH/xAAbAAABBQEBAAAAAAAAAAAAAAAAAQIEBQYDB//EAEAQAAEDAQUEBwcCBAYCAwAAAAEAAhEDBAUhMVESQWFxBhMigZGh0RQyUrHB4fBCYgcjcqIVFjNjgpJD8SQ0RP/EABoBAQADAQEBAAAAAAAAAAAAAAABAgMEBQb/xAApEQACAgEEAgMAAAcBAAAAAAAAAQIRAwQSITETQQUiURQyQlJhgZEV/9oADAMBAAIRAxEAPwCNaLlDWmMjGJ+iS7mBhzxiJ4HA/Nd7XJJAMga/Mdym2i729TIGMLyckkmrPbyNtOJMs1706QGI8VPstpqWmRTaIGbicBw5rHdHLvFSoRUbticOQwIXrl3WBrQAxgaNAIW700O/Z56XtmJvW46/VzhOg9Vk33jXpO2XU4HBe3Wuxyw5Lz3pRT6qpkJgHBW/h4rhm+LIq+pn6d8ywgtIkicMyMse9RbVefZjZ7OEkHywUe/+kT3s6sMgyZ4Gd0cAuV2Uw4dsYnXjj9VWeOONWi+Kbbpo4PzIYMD5DmrGyUyxoUl9hDG4Dl6KFb702KcnOYXM5b+EexpZRinJkC96uHf5LIXjUx5LQ2i27bSYVRb7PTNLb6wdbtkdXB/04wcHRBMzhOUFdunVcHm/Jy3U0UJCQp8Juyus8QQIQMkqASEJQEIBISwgJAEABAQlQCIRKAgFASJWiT6+qSEAIlKjZQHr1nc0QDOWowO7dkp9eoeqgaLOWVtQwYkz5K1rXmWCHDP8zXjyg3Lg9/Ol2X3Q++qRApOYWvmA47zO87l6O2sGMnhMarxOzUDUftUzGO+Ynmt7YKrgRtuLsBjMHdgvTjzyeXNekX9rvkOa4Go1mGRIXmPS22h1UkGRAxnfG5T+mluaBJbDjveYw4CcTK86tF6kyXAukEDMAHXjGmS1ZjB7WXt2Xk1n6Q4kwZ0XauAw7Ya5syTiI4QIwULo7RFR8wct/wBFor7ptLQ0H7Lz8+Tnad+nW6RV2O+A/sdqScDPlEKktDjWtJpnGZDQNV3sD2MNTaOUgFQLovTZtBe3MSAeeChQpNpHbuScYp++S+/ytsU9mcSZPLmsnbHspuc11LagkTtOC0d6dKnuJa0ACI71jrdtOJcTJnFa6fcnyZfIShKKUVyidYrRYXECpTdT4iSPFpnyV0/+HVOuzbstcEbphzZ02m4tPMFYQZq/6JW6nQr9ZUtNSiBmKbC41Bo79IHMHuXemvZ4hzt3Qq00aVWpUZstploOMhwcY2mkZtGE8+CpAxeyWjp3d9am+m+qdl7S0g06mThHw/kLyZ9iIcQCHAEwcpE4GDrmomkuiyg30ROqThQ4hT6Ng18vVSfYhp4lZb0dMNFll6Kf2fiEvUHVXlnuwuMBonkn2q5i33mweSjyI2/87N+FB1HFIKJ1VubEPwLlUsXLxUqaMZaLLH0VhpnHFNhS6lmIUYhWs5ZQcexgCCnAJqkqICiPyUqRAeq3RebGEkwYyUy9b4ZWpOENMAnMCAOfyzKxBpOmBgPkubg44ZD5nU8V5ywpyUmz6HNKVbVEvbuvZ9MnZV3YOltbrWkRI3EYLN3fEQVLOGLV0+S+Eec8TS5NNf7DaCS6O0BOAw1ieKyF5XIGZYqzNertFuGGhkdx3roymXnHE7+CxWVxfZCwOXCQy4aRY0OwxJGYnCMxmM8NcVKvZpLNqd6fYrNs7xy4Kpve0ucdkGGncueT8k7R34cMsSuSM1eVsOUYk+Sm3bdgFPrJjQalPfd+24ANx3BTqtE0op+8dBkDp3LolPhJE4sP2lOXP4Q6dMhjqmzJ3LP220ntakrcMpbLCCM1hr1bDnAYmSrYZKUmU1+N44J32V1M4p8SfRNa3EKf1EFukLrbo8eEN4+xWGVbUbIANUylTwAGSnvbAAy1XLOVn2Gh0UIRuhbHdjqhhoWruzoRV0IkQZjI/JXfQmzUw1pgDDMnetzYqLd5leNm1ct+1cIpqda8X1gjKXL0B2TMyeZVheHQsH3gDgtdZobuXerVBC3x7JY9zlyeHP5DNKdtnjN6dCC0khk8pnwWavPo4WiYXu9ss4IyWevm7WPaGmAThy4rkhq5Rl2elh1nkVSPC7TdxaAdxmMQcjGIGWWRVfUoahbHpBdraNd9Nrw9uvdPks9UoyDK9zHktWdOo0UZJSXvkoatCDiVwqMhWb2A4KvrCDC6k7Pl82PazkiRp5pISSFY5zXisN6lCDoqdxSG1ELh8bfR9J/FqC+xcGgAc1orlstN4xOSwxtRJkqZY72dTVZ4pUZTzY8r44PTA2kJDQ2RmSoVe30mTMEnwCxn+YXw4znoq0WupWeGtEknPPxWUcD9msJ48dVy2ai3dJAJDBJ1VCb07Yc4bR0GS6f4aKbveLtdy5VXtyAWkNq6NcqnNfd1/g1NwW+nWJJbDmieCqL2tOzV2uKLJb2Wak6BNV/gAs7eV5yZccSojDdO0MmeOLFUnyXV5X4dgmYw3arFPqkkk78+9OrWsuzmNEyMPz83rtx41BHg6rUvO1+IRmatyRstxk6KoYeZUiz1+1Mq8kZYp7XRc2a1bMA4/RWrKzXNO84QZy1Eb5WdpWmT2grBjcOyVzyifV/H61qO3tfns0t09IqtHZa09kbiBlMraXf05b+pmOrTHkvK6NZ+9SKdqI3FcWTSwm7o7cktJnX24f8Aw9qsvT6lGM96kVOnNHXyXiBtz9zT4kfVBtVeBLCAcpc7HdqqLSLbVnmz0mjUvZ69aum1M5ErKX30rBBDTjz9Fi6leq4bJAiZnfpE5xwTWUDvKiOjhF2dum0+JP6Rf+x9WuXEk5neuVbBqeagaqy223awau6KOnV5seDG7dt+jjtA4jMZ8VVWl8mQrL3RjmquscV0xR8VqW6VjI0TSSlSghaHEaCAd6abKc1X2a2EDgprbzG8LBxkuj0Y5cU/5+B/s5ThR1TP8RadFyqXgMYUVNmm/DHlM7uAOEq0s1rbSaA1w47Pqss+0jEyZSstUblMsVqimPXbJbqNRVvQHMyoFS82zkAB4lUrajnZTyCd7FUJ90qI4Ui2X5HJMlXle5qQGjZaNMzzVf1U5qws1zOOf9sn5KfT6Nv+F3fA+ZWypcHnSlKbtlB7OEdQOK0rejpH6W97x9E2r0dfuFMcn/ZNyK0Z32ZIaK0B6P1I91p5OBUepcr25sP5xU2hRUNcRvXVlocDIcV3rWA6HvUOpRhOGWjKUXaZZ2e9nbxKmsvIaLOMK60n6lUeNM7ceuyrhs0tO9Wbyu1S/qce8MFmjUkZrpdtw1rQ4inTLhvccGt5uyWfgTZu/ksseqLOr0hbux5KLXvp0kBsc1NvC66dgZ2nCpaXDADKmPij5TieSzIn/wBrTwxRlP5LUS7kXV5WGswU3VCIqsD27GOBEwSf1QRhxUHaLR98VBL8UrnHJWo43mk+X2SHWkQorjKHNQrUZuTfYIlEdyQlCopchCEAsb/NOjimE7pwzjd4JQgHKRZLGXnAYb5yTRZjmRAPn3LQ3fRGyAFVsskSbp6PF4wyGZOXhvVzZ7oZMMZtuGZd7o7ld+zbFmBboJKsOjdAOpmInMCMzxWE5MulwUjbAR2S5xccmUgACVMpXQBG01jT/uFznHk0K9uOygmoX+/ukeELvctANNTrDsVHkhs4Yf1eiybsXRT0rlHwtE7uoA83uUsdFiWkhogf7bFe3dYgCWuH8wGXOLcCOFQrWCvSDIlsRqFONWuS6nR5FWuFs47H/KmR3SxcK3RnslwaSB+qk8kDm05La2x7TiwEkOxMYATvKgVrJ/8AJY6jOx+tzMBxB1VXJoq2rMFaLhqOkMIq6hwhwVM67mucWxsPA91+8816nb6LfawaMfvjLvWZ6c2Rm0HDB4IyUwm5EPgwFquiHbLm7DjlvBnKFtOjn8MGig/2kfzKjSGgf+EbnD9+/hlqul7WLbsjXxDwMxmY3g7llrFftcHZbXqD/m7DxK6sU/7iKNTU6JXbYAHWl+27MCqZLv6aLBj3gqiv7+JfZ6ux0+rbkHuAkD9lMYN755BU18dI7UQadWqajDuqNY4DiCQSDxBWcK3c/wAKsdUrlzi5xLnHEkmSTqSUwuKEkKhUAiUSlhAEpEEoQAnApEkoBRp+eCX83JJ4JEAJ0pqUIDVXNUpOpkOaBhEnE+K52XsOOz/cs+yuRGg8Fo23wHtaNgYAYgbllJUXRsbhv9mz1VWdk4Y5BWlks9SgduzkPpncD6LEWQsdGMBWVMV6eNneeQOHgueUfw0i2ja2LpNSJLa7TT/cZ+asrJbRskCqyqw4gPgkcisHR6S1Yi0WfrOIEH5Yp7L0sb8XUn0+U4eCz8ZDPQBqGEOn9D3CR3KRMyAysTr1n1KwlO2WYCWV6o4bR+oXV970t1asZzM5eqlY5Ijg2LrG4gDq2gb9p5cTz3LhaTiGuqspM0ZElY83xS0qu5uP4F0p3o04ige/HxVXib7LcFtb7/pMBbZmOe45uIOJ4lVLrqe89bajsgYgfRdR0geB2KbGTvMKovC2NdjXr64DyWsYNLgh8jL5vzrGmmwQ0Z8lk6FJpcS2JHFTbVai8FtFsgZlQa3YbkNr6raEaIZV3taA5+AiOarzn+eS72udrEKOVsjNuwKEhQpICOKWEkohAKENSSgoBzGGCYwECeckfI+CTZKSEIAhKAghBKAC7h3oCCklAOlPaea5ko2kBJbaXAYOICtLRfxlppA04ABAIIJG/KT3kk4Kj2+KOsKikTbNpQvm0OZt04eP1DMtO/DeN66UOlNQDGk13dvWWue/KlneHMg/E05OGnDmt1YLJYrxHYd1Nfe2QHTrs5VBxGPJR40+i6myC7peT/4WiP25Fc/86H4Gf9R4rrenQG10wdj+c39mDu9h+kqjt3Ra007P7Q6mQ3aIc0gh7ADAe5u5pMieA1CeOu0Q2Wzum9TIHuAA+ShWnpa92veVmevPDwUinZ6rsmGNYww4lRsQ3Mnvvuqd8Ljtl5O3UAXH/D6gHa2W83D5I9i1qM7tr6BTSIsmU7caLSGOmVHbeggy2SuZsI+OeTHLm6yaF3/QokhZwrVi44lc5Xd1mjXwK59Xx8lYqc0BdOo/MU3qzoYQDShLs/n3QEAJEoSIBQiEAoDkAiCglEoBSkQhABQAiMEoQAQkRCVAEIBiCDlvQArW7rCPedkMUBsehXS2pTbNevWqtAwp9W0xpNZ5Du4TzV/af4i0XAsbQfUmQWktgjIg5iF562s6odluAGi6utooiBJfOuAPPUKfJJFyZarI0OLminZ2bm++4cNqFF2aZ31qx4YBNsFiFSalaTvjGF3/AMbe93VWZrW7tqPzJUZA+lYHZsswbxqH1Xd9FwwdVs7DpOI8PzFR7fZG0sKz31anw7RjHkeSd/h72M2y2lRadRtOPcVAHupiP/t08dzWuJXImP8A9AJjdTcu9Cu9wBD3bMxPYYDOjYJWz6P9Ba1dpeC4ji8xl3KjlRdRs8+dbQR/rjhNJ3zXMO2j/q0T/U0j6LUX9cdSzO2SX5xg/HHCACFAp0NsxtN2t7a1Jsk6SPmrKVlZRp0UxsJOPU0nj/bcQfmorgwe82pT8x5qztDKAdFSmaTpjapOls5TGmeC4121KY2i7rKUgbR3TMSCpKld1DXSGva7g4QfELlXsAHvMI5GQrOldLa7SQNl2GWRmcgq6la30yWOEicj9Clgh+wEnskHguFWkWmCIK0FpsILBUpzBGW8KKy1B3ZqAHQ7/FSmCnB/Puk7lPt927BwxBy9FALSrEAlQklAKkCEp/AgEQglCAEoKREoDu2mRjuU72jsbO5QG1Yy/OC70zI05eKAubgcBjxGknhiol804qEnKe7VRrNVLTKvrPaqVZuzU2Q45OJiTxVSTmx4q0Yb7w8+SgXJbTZa7S8Rjv0OErrUu+tZ3S0EgHAjEGNCF2F7MqDZtDJ0cP08cM0JL29LsFocK1nIqYyQCJHdKfedsp1aQZXY+lUbgCQYnjoqCzWSiO1SrljvBWdK9LUMqtOuP3kE/wB2P/pVIOtgq9kBzWuDcnMe3IY5OXqvRXprTpUdh27HMeeMLyEWuq4bTrHRcRmcRnyOKf1hbnYmjd7xAxGk71Vxt2jRSpUzWdNOlLa1XbY1pxw2nADDed5WNdbA6qKlV4J+GmPLJPYak9mx0hO8kn6pala1ZBtKmf2tAPjnv+aRjREnbIVppVK7p2S0FxI2sM8TGClXvbqbKIoMO285kajXuSV7KS2bRa2gfCwiSOA7lBZbbPSnq2Go6TDnSc8jEqStEjo4wsaajnQ3IAxiQNypLfX23kjLiplatWrYYgeHPAYbk+yXY1naquB0AV0QTbpbs0HFwwOQKztof2ieKtLzvcu7LcGqqnFEC0sddr6bg4TGh+yp6lMSVNfUaKeB7X5kqt1TgpQEcUSlw0Pj9kTw+akgSISAoJQAgFJROCQoQCyhEJEA5tRS6VqduUJLKAuqNVlQAGGu13HnoutW6jEtx4txG/OMslRNqkLvRvF7TIceEYZKAWLK9ellJAzBxGi7m+2ujraQJ1bgcMFFs3SSo3E44jAjTUbwpX+ZWEdqiwnXLDSBlzQk5tq2Zxye2YmQDHKCF1bZrMQP5xB5HBc22yzOONNzcNxBE4a7s0tWpZCZDXtBOWB2RpJ97mYQHSpTptxFpJ5A58PLxXP2hhztDhGXZPeeSYfZpjtxrhqN0ZRPinVPZsQJJkdoHCATMNInERmQlAYKjCJ655OiXraMYuqOPNNpsozBLowkiMNcJx8Qn+0UGx/LLjvkxv3GdOASgOFrs4ypk/1HzSm9NzKQA4D6p1a8GsDSKLGB2WZJGuPNch0lImABya0RuwACUBlXrnHEOHPQaDRI2xnHae0RuldL5q1aew57mu6xgcC2cAROyZAg47sOKpqlpccz4pQLCpUa3KHHy5qK6ud+HD7KNtpripIO9W1E71yCGgaeaXs8fJAHVxp4hL1f7h5/OEm2Ph8SfpCVricm+An5ygJF4WWkx4FOt1o2WnaDC2HES5kOO44So+yOPgPVOJdrHeB900k73+Z+iADS4O8EvV/td+dyaSPi+f1QQNT4fdAP6j9rvzuTeq/a787kkN1PgPVGGp8PugHGlwdPJNcwDPaHMfdAj4vI/ROk/H5u9EAwAanw9ClDBr8/RPl2s94PkUhkZt8vqEA3qjuIPf6peqcN3hj5hIHjTwJ+so7PEeB9EA41CMwgvwyXenZiabniozskDZLoc6dGnMBcHOI95o8I8xCEXYjXpDM6c1sOgPRyhWf1tepTa1p7NN1Rk1HDe5pMho8+S9DtPRaxl77QaDar4k7I25gfppg7JPcrqFqy1HjN2XHXtBilTc4fFk0c3HBaR/RqjYWCpanh7ziym3eeA3j9xwGisL9/iaWTSs1Dqowms2C2NwojBvfPJYG2W19V5fUcXuOZcZJ/NEdIgdbrW6q8vdhOQGQAyA4KOEsoBVAJKEBBKAUgoRKQFAKAkJRCXuQDjU0AHdJ8/ogknDEpgKe/yjDid55oALAMz4Y/LDzTQQNxKQlSrKOy4gS75cghKVjGUT8IaP3HwzKeyjv7J5An5iFzLycRnvO8cOAVlZqIIa4lpBdGLgXYAYlpxGegGBzhQDm2wuIkMw/oCj1LPwA5tP0XqvR6wWE2Kq6sQKwB2AOWG5ef3tSaCSNkYnCccMQZww3SsoZNzolopep02TyJ9VzqMgwWkHn6hdjTJLiMWtxJO4SBgTjmUtB0tcHYtAME7s8vRakURoGviPSUuyQJ8wfRMAT6ZO7H68+Ckgd1msHmMfHNGB4c8R45jzTHRJjKUhQDnMIzw+o14pW1CMj3bvBOb7p4RHM/afBc4QDsDmI4jLw3d3gjFpwJHEHzBCaE/wDTjrh4Y/RAOfanO95xfu7RLvM5dyb1YOI8DpqDvC5gJzJkRnOCAbCE6qMTGUnwSQgEQkhOBQCFCWOKGhACJQEkIB5pndjyx+Ss7p6OWi0U31KbAabDDy5zAAcD+ojcRjxVZsaOHmFPu+9a1Ha2HS1wLXsdDmVG/C9hwI8xuUO/QJ9LoFbH0TWbZnGmATLXNMgZlrZlw5KgZhiHR3H6L1bo9/FanRotY+m+mWxApgubHDaOA4Sshftaw1KAcxzjatolxZSNNj2kz2mkkBwBPaGcDDes4yl/UiTOGqTnsk84+oUinW1B8QfmoZDePkgAanwHqtaFls23OAiDH/H0UerX3wZ4lo+QUKRqfD7ohs5nw+6ikLHudvgd7p8pXawbLqtMVXgUy9odE4NnGIEDBRYbq7y9UADQnvHopFm26f0LE1lL2ZrGvGB6uYLY35zz81iNvuH5mV0a3RnzSnaGg/6hViqVEylbs5tpE7voPEp0AZmeA9T90Fk5uHiT8pSHZ1PcPX0Vioj3zwGg/M0NaTknNOjZ54/ZOcHZHDgSB5IBuwBmZ4D6nIeaa98/QeiUNG8+A+phLtgZDxx8skA1rSfXd3lO2tnLE6+nqmOeTmfzhohAIiUJYQCSiUQhAEoKEIACUFCRAHXftHn9ChyEIBNruTuuMZnz9UIQHXb3bR8Puln9x8B6oQgFE6/2hAH7v7R6oQgGl8fqPh903rh8T/zvQhAAg6nv+xQWjTz9AEIQCbY+EefqjrdAB3D0QhAG2SMyrG5LAyqajXzPVOLI+MObG1q2C7yQhAViGlCEANQEIQCQlhCEABuf5okAQhAdadAkbkOoQcT4YpUIBmE7/AeqXaGny9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jpeg;base64,/9j/4AAQSkZJRgABAQAAAQABAAD/2wCEAAkGBhQSERQUExMWFRUWFRcaFxgUFxccGhUVFxYXFBcVFhQYHSYfGBokHBQXHy8gJCcpLCwsFR4xNTAqNSYrLCkBCQoKDgwOGg8PGiwhHyUsLCwpLCwsKSkpLCopKSwsKSksLCkpLCwpKSksKSwpLCwsLCwpLCksLCwsLCwsKSwsLP/AABEIAOYA2wMBIgACEQEDEQH/xAAbAAABBQEBAAAAAAAAAAAAAAAAAQIEBQYDB//EAEAQAAEDAQUEBwcCBAYCAwAAAAEAAhEDBAUhMVESQWFxBhMigZGh0RQyUrHB4fBCYgcjcqIVFjNjgpJD8SQ0RP/EABoBAQADAQEBAAAAAAAAAAAAAAABAgMEBQb/xAApEQACAgEEAgMAAAcBAAAAAAAAAQIRAwQSITETQQUiURQyQlJhgZEV/9oADAMBAAIRAxEAPwCNaLlDWmMjGJ+iS7mBhzxiJ4HA/Nd7XJJAMga/Mdym2i729TIGMLyckkmrPbyNtOJMs1706QGI8VPstpqWmRTaIGbicBw5rHdHLvFSoRUbticOQwIXrl3WBrQAxgaNAIW700O/Z56XtmJvW46/VzhOg9Vk33jXpO2XU4HBe3Wuxyw5Lz3pRT6qpkJgHBW/h4rhm+LIq+pn6d8ywgtIkicMyMse9RbVefZjZ7OEkHywUe/+kT3s6sMgyZ4Gd0cAuV2Uw4dsYnXjj9VWeOONWi+Kbbpo4PzIYMD5DmrGyUyxoUl9hDG4Dl6KFb702KcnOYXM5b+EexpZRinJkC96uHf5LIXjUx5LQ2i27bSYVRb7PTNLb6wdbtkdXB/04wcHRBMzhOUFdunVcHm/Jy3U0UJCQp8Juyus8QQIQMkqASEJQEIBISwgJAEABAQlQCIRKAgFASJWiT6+qSEAIlKjZQHr1nc0QDOWowO7dkp9eoeqgaLOWVtQwYkz5K1rXmWCHDP8zXjyg3Lg9/Ol2X3Q++qRApOYWvmA47zO87l6O2sGMnhMarxOzUDUftUzGO+Ynmt7YKrgRtuLsBjMHdgvTjzyeXNekX9rvkOa4Go1mGRIXmPS22h1UkGRAxnfG5T+mluaBJbDjveYw4CcTK86tF6kyXAukEDMAHXjGmS1ZjB7WXt2Xk1n6Q4kwZ0XauAw7Ya5syTiI4QIwULo7RFR8wct/wBFor7ptLQ0H7Lz8+Tnad+nW6RV2O+A/sdqScDPlEKktDjWtJpnGZDQNV3sD2MNTaOUgFQLovTZtBe3MSAeeChQpNpHbuScYp++S+/ytsU9mcSZPLmsnbHspuc11LagkTtOC0d6dKnuJa0ACI71jrdtOJcTJnFa6fcnyZfIShKKUVyidYrRYXECpTdT4iSPFpnyV0/+HVOuzbstcEbphzZ02m4tPMFYQZq/6JW6nQr9ZUtNSiBmKbC41Bo79IHMHuXemvZ4hzt3Qq00aVWpUZstploOMhwcY2mkZtGE8+CpAxeyWjp3d9am+m+qdl7S0g06mThHw/kLyZ9iIcQCHAEwcpE4GDrmomkuiyg30ROqThQ4hT6Ng18vVSfYhp4lZb0dMNFll6Kf2fiEvUHVXlnuwuMBonkn2q5i33mweSjyI2/87N+FB1HFIKJ1VubEPwLlUsXLxUqaMZaLLH0VhpnHFNhS6lmIUYhWs5ZQcexgCCnAJqkqICiPyUqRAeq3RebGEkwYyUy9b4ZWpOENMAnMCAOfyzKxBpOmBgPkubg44ZD5nU8V5ywpyUmz6HNKVbVEvbuvZ9MnZV3YOltbrWkRI3EYLN3fEQVLOGLV0+S+Eec8TS5NNf7DaCS6O0BOAw1ieKyF5XIGZYqzNertFuGGhkdx3roymXnHE7+CxWVxfZCwOXCQy4aRY0OwxJGYnCMxmM8NcVKvZpLNqd6fYrNs7xy4Kpve0ucdkGGncueT8k7R34cMsSuSM1eVsOUYk+Sm3bdgFPrJjQalPfd+24ANx3BTqtE0op+8dBkDp3LolPhJE4sP2lOXP4Q6dMhjqmzJ3LP220ntakrcMpbLCCM1hr1bDnAYmSrYZKUmU1+N44J32V1M4p8SfRNa3EKf1EFukLrbo8eEN4+xWGVbUbIANUylTwAGSnvbAAy1XLOVn2Gh0UIRuhbHdjqhhoWruzoRV0IkQZjI/JXfQmzUw1pgDDMnetzYqLd5leNm1ct+1cIpqda8X1gjKXL0B2TMyeZVheHQsH3gDgtdZobuXerVBC3x7JY9zlyeHP5DNKdtnjN6dCC0khk8pnwWavPo4WiYXu9ss4IyWevm7WPaGmAThy4rkhq5Rl2elh1nkVSPC7TdxaAdxmMQcjGIGWWRVfUoahbHpBdraNd9Nrw9uvdPks9UoyDK9zHktWdOo0UZJSXvkoatCDiVwqMhWb2A4KvrCDC6k7Pl82PazkiRp5pISSFY5zXisN6lCDoqdxSG1ELh8bfR9J/FqC+xcGgAc1orlstN4xOSwxtRJkqZY72dTVZ4pUZTzY8r44PTA2kJDQ2RmSoVe30mTMEnwCxn+YXw4znoq0WupWeGtEknPPxWUcD9msJ48dVy2ai3dJAJDBJ1VCb07Yc4bR0GS6f4aKbveLtdy5VXtyAWkNq6NcqnNfd1/g1NwW+nWJJbDmieCqL2tOzV2uKLJb2Wak6BNV/gAs7eV5yZccSojDdO0MmeOLFUnyXV5X4dgmYw3arFPqkkk78+9OrWsuzmNEyMPz83rtx41BHg6rUvO1+IRmatyRstxk6KoYeZUiz1+1Mq8kZYp7XRc2a1bMA4/RWrKzXNO84QZy1Eb5WdpWmT2grBjcOyVzyifV/H61qO3tfns0t09IqtHZa09kbiBlMraXf05b+pmOrTHkvK6NZ+9SKdqI3FcWTSwm7o7cktJnX24f8Aw9qsvT6lGM96kVOnNHXyXiBtz9zT4kfVBtVeBLCAcpc7HdqqLSLbVnmz0mjUvZ69aum1M5ErKX30rBBDTjz9Fi6leq4bJAiZnfpE5xwTWUDvKiOjhF2dum0+JP6Rf+x9WuXEk5neuVbBqeagaqy223awau6KOnV5seDG7dt+jjtA4jMZ8VVWl8mQrL3RjmquscV0xR8VqW6VjI0TSSlSghaHEaCAd6abKc1X2a2EDgprbzG8LBxkuj0Y5cU/5+B/s5ThR1TP8RadFyqXgMYUVNmm/DHlM7uAOEq0s1rbSaA1w47Pqss+0jEyZSstUblMsVqimPXbJbqNRVvQHMyoFS82zkAB4lUrajnZTyCd7FUJ90qI4Ui2X5HJMlXle5qQGjZaNMzzVf1U5qws1zOOf9sn5KfT6Nv+F3fA+ZWypcHnSlKbtlB7OEdQOK0rejpH6W97x9E2r0dfuFMcn/ZNyK0Z32ZIaK0B6P1I91p5OBUepcr25sP5xU2hRUNcRvXVlocDIcV3rWA6HvUOpRhOGWjKUXaZZ2e9nbxKmsvIaLOMK60n6lUeNM7ceuyrhs0tO9Wbyu1S/qce8MFmjUkZrpdtw1rQ4inTLhvccGt5uyWfgTZu/ksseqLOr0hbux5KLXvp0kBsc1NvC66dgZ2nCpaXDADKmPij5TieSzIn/wBrTwxRlP5LUS7kXV5WGswU3VCIqsD27GOBEwSf1QRhxUHaLR98VBL8UrnHJWo43mk+X2SHWkQorjKHNQrUZuTfYIlEdyQlCopchCEAsb/NOjimE7pwzjd4JQgHKRZLGXnAYb5yTRZjmRAPn3LQ3fRGyAFVsskSbp6PF4wyGZOXhvVzZ7oZMMZtuGZd7o7ld+zbFmBboJKsOjdAOpmInMCMzxWE5MulwUjbAR2S5xccmUgACVMpXQBG01jT/uFznHk0K9uOygmoX+/ukeELvctANNTrDsVHkhs4Yf1eiybsXRT0rlHwtE7uoA83uUsdFiWkhogf7bFe3dYgCWuH8wGXOLcCOFQrWCvSDIlsRqFONWuS6nR5FWuFs47H/KmR3SxcK3RnslwaSB+qk8kDm05La2x7TiwEkOxMYATvKgVrJ/8AJY6jOx+tzMBxB1VXJoq2rMFaLhqOkMIq6hwhwVM67mucWxsPA91+8816nb6LfawaMfvjLvWZ6c2Rm0HDB4IyUwm5EPgwFquiHbLm7DjlvBnKFtOjn8MGig/2kfzKjSGgf+EbnD9+/hlqul7WLbsjXxDwMxmY3g7llrFftcHZbXqD/m7DxK6sU/7iKNTU6JXbYAHWl+27MCqZLv6aLBj3gqiv7+JfZ6ux0+rbkHuAkD9lMYN755BU18dI7UQadWqajDuqNY4DiCQSDxBWcK3c/wAKsdUrlzi5xLnHEkmSTqSUwuKEkKhUAiUSlhAEpEEoQAnApEkoBRp+eCX83JJ4JEAJ0pqUIDVXNUpOpkOaBhEnE+K52XsOOz/cs+yuRGg8Fo23wHtaNgYAYgbllJUXRsbhv9mz1VWdk4Y5BWlks9SgduzkPpncD6LEWQsdGMBWVMV6eNneeQOHgueUfw0i2ja2LpNSJLa7TT/cZ+asrJbRskCqyqw4gPgkcisHR6S1Yi0WfrOIEH5Yp7L0sb8XUn0+U4eCz8ZDPQBqGEOn9D3CR3KRMyAysTr1n1KwlO2WYCWV6o4bR+oXV970t1asZzM5eqlY5Ijg2LrG4gDq2gb9p5cTz3LhaTiGuqspM0ZElY83xS0qu5uP4F0p3o04ige/HxVXib7LcFtb7/pMBbZmOe45uIOJ4lVLrqe89bajsgYgfRdR0geB2KbGTvMKovC2NdjXr64DyWsYNLgh8jL5vzrGmmwQ0Z8lk6FJpcS2JHFTbVai8FtFsgZlQa3YbkNr6raEaIZV3taA5+AiOarzn+eS72udrEKOVsjNuwKEhQpICOKWEkohAKENSSgoBzGGCYwECeckfI+CTZKSEIAhKAghBKAC7h3oCCklAOlPaea5ko2kBJbaXAYOICtLRfxlppA04ABAIIJG/KT3kk4Kj2+KOsKikTbNpQvm0OZt04eP1DMtO/DeN66UOlNQDGk13dvWWue/KlneHMg/E05OGnDmt1YLJYrxHYd1Nfe2QHTrs5VBxGPJR40+i6myC7peT/4WiP25Fc/86H4Gf9R4rrenQG10wdj+c39mDu9h+kqjt3Ra007P7Q6mQ3aIc0gh7ADAe5u5pMieA1CeOu0Q2Wzum9TIHuAA+ShWnpa92veVmevPDwUinZ6rsmGNYww4lRsQ3Mnvvuqd8Ljtl5O3UAXH/D6gHa2W83D5I9i1qM7tr6BTSIsmU7caLSGOmVHbeggy2SuZsI+OeTHLm6yaF3/QokhZwrVi44lc5Xd1mjXwK59Xx8lYqc0BdOo/MU3qzoYQDShLs/n3QEAJEoSIBQiEAoDkAiCglEoBSkQhABQAiMEoQAQkRCVAEIBiCDlvQArW7rCPedkMUBsehXS2pTbNevWqtAwp9W0xpNZ5Du4TzV/af4i0XAsbQfUmQWktgjIg5iF562s6odluAGi6utooiBJfOuAPPUKfJJFyZarI0OLminZ2bm++4cNqFF2aZ31qx4YBNsFiFSalaTvjGF3/AMbe93VWZrW7tqPzJUZA+lYHZsswbxqH1Xd9FwwdVs7DpOI8PzFR7fZG0sKz31anw7RjHkeSd/h72M2y2lRadRtOPcVAHupiP/t08dzWuJXImP8A9AJjdTcu9Cu9wBD3bMxPYYDOjYJWz6P9Ba1dpeC4ji8xl3KjlRdRs8+dbQR/rjhNJ3zXMO2j/q0T/U0j6LUX9cdSzO2SX5xg/HHCACFAp0NsxtN2t7a1Jsk6SPmrKVlZRp0UxsJOPU0nj/bcQfmorgwe82pT8x5qztDKAdFSmaTpjapOls5TGmeC4121KY2i7rKUgbR3TMSCpKld1DXSGva7g4QfELlXsAHvMI5GQrOldLa7SQNl2GWRmcgq6la30yWOEicj9Clgh+wEnskHguFWkWmCIK0FpsILBUpzBGW8KKy1B3ZqAHQ7/FSmCnB/Puk7lPt927BwxBy9FALSrEAlQklAKkCEp/AgEQglCAEoKREoDu2mRjuU72jsbO5QG1Yy/OC70zI05eKAubgcBjxGknhiol804qEnKe7VRrNVLTKvrPaqVZuzU2Q45OJiTxVSTmx4q0Yb7w8+SgXJbTZa7S8Rjv0OErrUu+tZ3S0EgHAjEGNCF2F7MqDZtDJ0cP08cM0JL29LsFocK1nIqYyQCJHdKfedsp1aQZXY+lUbgCQYnjoqCzWSiO1SrljvBWdK9LUMqtOuP3kE/wB2P/pVIOtgq9kBzWuDcnMe3IY5OXqvRXprTpUdh27HMeeMLyEWuq4bTrHRcRmcRnyOKf1hbnYmjd7xAxGk71Vxt2jRSpUzWdNOlLa1XbY1pxw2nADDed5WNdbA6qKlV4J+GmPLJPYak9mx0hO8kn6pala1ZBtKmf2tAPjnv+aRjREnbIVppVK7p2S0FxI2sM8TGClXvbqbKIoMO285kajXuSV7KS2bRa2gfCwiSOA7lBZbbPSnq2Go6TDnSc8jEqStEjo4wsaajnQ3IAxiQNypLfX23kjLiplatWrYYgeHPAYbk+yXY1naquB0AV0QTbpbs0HFwwOQKztof2ieKtLzvcu7LcGqqnFEC0sddr6bg4TGh+yp6lMSVNfUaKeB7X5kqt1TgpQEcUSlw0Pj9kTw+akgSISAoJQAgFJROCQoQCyhEJEA5tRS6VqduUJLKAuqNVlQAGGu13HnoutW6jEtx4txG/OMslRNqkLvRvF7TIceEYZKAWLK9ellJAzBxGi7m+2ujraQJ1bgcMFFs3SSo3E44jAjTUbwpX+ZWEdqiwnXLDSBlzQk5tq2Zxye2YmQDHKCF1bZrMQP5xB5HBc22yzOONNzcNxBE4a7s0tWpZCZDXtBOWB2RpJ97mYQHSpTptxFpJ5A58PLxXP2hhztDhGXZPeeSYfZpjtxrhqN0ZRPinVPZsQJJkdoHCATMNInERmQlAYKjCJ655OiXraMYuqOPNNpsozBLowkiMNcJx8Qn+0UGx/LLjvkxv3GdOASgOFrs4ypk/1HzSm9NzKQA4D6p1a8GsDSKLGB2WZJGuPNch0lImABya0RuwACUBlXrnHEOHPQaDRI2xnHae0RuldL5q1aew57mu6xgcC2cAROyZAg47sOKpqlpccz4pQLCpUa3KHHy5qK6ud+HD7KNtpripIO9W1E71yCGgaeaXs8fJAHVxp4hL1f7h5/OEm2Ph8SfpCVricm+An5ygJF4WWkx4FOt1o2WnaDC2HES5kOO44So+yOPgPVOJdrHeB900k73+Z+iADS4O8EvV/td+dyaSPi+f1QQNT4fdAP6j9rvzuTeq/a787kkN1PgPVGGp8PugHGlwdPJNcwDPaHMfdAj4vI/ROk/H5u9EAwAanw9ClDBr8/RPl2s94PkUhkZt8vqEA3qjuIPf6peqcN3hj5hIHjTwJ+so7PEeB9EA41CMwgvwyXenZiabniozskDZLoc6dGnMBcHOI95o8I8xCEXYjXpDM6c1sOgPRyhWf1tepTa1p7NN1Rk1HDe5pMho8+S9DtPRaxl77QaDar4k7I25gfppg7JPcrqFqy1HjN2XHXtBilTc4fFk0c3HBaR/RqjYWCpanh7ziym3eeA3j9xwGisL9/iaWTSs1Dqowms2C2NwojBvfPJYG2W19V5fUcXuOZcZJ/NEdIgdbrW6q8vdhOQGQAyA4KOEsoBVAJKEBBKAUgoRKQFAKAkJRCXuQDjU0AHdJ8/ogknDEpgKe/yjDid55oALAMz4Y/LDzTQQNxKQlSrKOy4gS75cghKVjGUT8IaP3HwzKeyjv7J5An5iFzLycRnvO8cOAVlZqIIa4lpBdGLgXYAYlpxGegGBzhQDm2wuIkMw/oCj1LPwA5tP0XqvR6wWE2Kq6sQKwB2AOWG5ef3tSaCSNkYnCccMQZww3SsoZNzolopep02TyJ9VzqMgwWkHn6hdjTJLiMWtxJO4SBgTjmUtB0tcHYtAME7s8vRakURoGviPSUuyQJ8wfRMAT6ZO7H68+Ckgd1msHmMfHNGB4c8R45jzTHRJjKUhQDnMIzw+o14pW1CMj3bvBOb7p4RHM/afBc4QDsDmI4jLw3d3gjFpwJHEHzBCaE/wDTjrh4Y/RAOfanO95xfu7RLvM5dyb1YOI8DpqDvC5gJzJkRnOCAbCE6qMTGUnwSQgEQkhOBQCFCWOKGhACJQEkIB5pndjyx+Ss7p6OWi0U31KbAabDDy5zAAcD+ojcRjxVZsaOHmFPu+9a1Ha2HS1wLXsdDmVG/C9hwI8xuUO/QJ9LoFbH0TWbZnGmATLXNMgZlrZlw5KgZhiHR3H6L1bo9/FanRotY+m+mWxApgubHDaOA4Sshftaw1KAcxzjatolxZSNNj2kz2mkkBwBPaGcDDes4yl/UiTOGqTnsk84+oUinW1B8QfmoZDePkgAanwHqtaFls23OAiDH/H0UerX3wZ4lo+QUKRqfD7ohs5nw+6ikLHudvgd7p8pXawbLqtMVXgUy9odE4NnGIEDBRYbq7y9UADQnvHopFm26f0LE1lL2ZrGvGB6uYLY35zz81iNvuH5mV0a3RnzSnaGg/6hViqVEylbs5tpE7voPEp0AZmeA9T90Fk5uHiT8pSHZ1PcPX0Vioj3zwGg/M0NaTknNOjZ54/ZOcHZHDgSB5IBuwBmZ4D6nIeaa98/QeiUNG8+A+phLtgZDxx8skA1rSfXd3lO2tnLE6+nqmOeTmfzhohAIiUJYQCSiUQhAEoKEIACUFCRAHXftHn9ChyEIBNruTuuMZnz9UIQHXb3bR8Puln9x8B6oQgFE6/2hAH7v7R6oQgGl8fqPh903rh8T/zvQhAAg6nv+xQWjTz9AEIQCbY+EefqjrdAB3D0QhAG2SMyrG5LAyqajXzPVOLI+MObG1q2C7yQhAViGlCEANQEIQCQlhCEABuf5okAQhAdadAkbkOoQcT4YpUIBmE7/AeqXaGny9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data:image/jpeg;base64,/9j/4AAQSkZJRgABAQAAAQABAAD/2wCEAAkGBhQSERQUExMWFRUWFRcaFxgUFxccGhUVFxYXFBcVFhQYHSYfGBokHBQXHy8gJCcpLCwsFR4xNTAqNSYrLCkBCQoKDgwOGg8PGiwhHyUsLCwpLCwsKSkpLCopKSwsKSksLCkpLCwpKSksKSwpLCwsLCwpLCksLCwsLCwsKSwsLP/AABEIAOYA2wMBIgACEQEDEQH/xAAbAAABBQEBAAAAAAAAAAAAAAAAAQIEBQYDB//EAEAQAAEDAQUEBwcCBAYCAwAAAAEAAhEDBAUhMVESQWFxBhMigZGh0RQyUrHB4fBCYgcjcqIVFjNjgpJD8SQ0RP/EABoBAQADAQEBAAAAAAAAAAAAAAABAgMEBQb/xAApEQACAgEEAgMAAAcBAAAAAAAAAQIRAwQSITETQQUiURQyQlJhgZEV/9oADAMBAAIRAxEAPwCNaLlDWmMjGJ+iS7mBhzxiJ4HA/Nd7XJJAMga/Mdym2i729TIGMLyckkmrPbyNtOJMs1706QGI8VPstpqWmRTaIGbicBw5rHdHLvFSoRUbticOQwIXrl3WBrQAxgaNAIW700O/Z56XtmJvW46/VzhOg9Vk33jXpO2XU4HBe3Wuxyw5Lz3pRT6qpkJgHBW/h4rhm+LIq+pn6d8ywgtIkicMyMse9RbVefZjZ7OEkHywUe/+kT3s6sMgyZ4Gd0cAuV2Uw4dsYnXjj9VWeOONWi+Kbbpo4PzIYMD5DmrGyUyxoUl9hDG4Dl6KFb702KcnOYXM5b+EexpZRinJkC96uHf5LIXjUx5LQ2i27bSYVRb7PTNLb6wdbtkdXB/04wcHRBMzhOUFdunVcHm/Jy3U0UJCQp8Juyus8QQIQMkqASEJQEIBISwgJAEABAQlQCIRKAgFASJWiT6+qSEAIlKjZQHr1nc0QDOWowO7dkp9eoeqgaLOWVtQwYkz5K1rXmWCHDP8zXjyg3Lg9/Ol2X3Q++qRApOYWvmA47zO87l6O2sGMnhMarxOzUDUftUzGO+Ynmt7YKrgRtuLsBjMHdgvTjzyeXNekX9rvkOa4Go1mGRIXmPS22h1UkGRAxnfG5T+mluaBJbDjveYw4CcTK86tF6kyXAukEDMAHXjGmS1ZjB7WXt2Xk1n6Q4kwZ0XauAw7Ya5syTiI4QIwULo7RFR8wct/wBFor7ptLQ0H7Lz8+Tnad+nW6RV2O+A/sdqScDPlEKktDjWtJpnGZDQNV3sD2MNTaOUgFQLovTZtBe3MSAeeChQpNpHbuScYp++S+/ytsU9mcSZPLmsnbHspuc11LagkTtOC0d6dKnuJa0ACI71jrdtOJcTJnFa6fcnyZfIShKKUVyidYrRYXECpTdT4iSPFpnyV0/+HVOuzbstcEbphzZ02m4tPMFYQZq/6JW6nQr9ZUtNSiBmKbC41Bo79IHMHuXemvZ4hzt3Qq00aVWpUZstploOMhwcY2mkZtGE8+CpAxeyWjp3d9am+m+qdl7S0g06mThHw/kLyZ9iIcQCHAEwcpE4GDrmomkuiyg30ROqThQ4hT6Ng18vVSfYhp4lZb0dMNFll6Kf2fiEvUHVXlnuwuMBonkn2q5i33mweSjyI2/87N+FB1HFIKJ1VubEPwLlUsXLxUqaMZaLLH0VhpnHFNhS6lmIUYhWs5ZQcexgCCnAJqkqICiPyUqRAeq3RebGEkwYyUy9b4ZWpOENMAnMCAOfyzKxBpOmBgPkubg44ZD5nU8V5ywpyUmz6HNKVbVEvbuvZ9MnZV3YOltbrWkRI3EYLN3fEQVLOGLV0+S+Eec8TS5NNf7DaCS6O0BOAw1ieKyF5XIGZYqzNertFuGGhkdx3roymXnHE7+CxWVxfZCwOXCQy4aRY0OwxJGYnCMxmM8NcVKvZpLNqd6fYrNs7xy4Kpve0ucdkGGncueT8k7R34cMsSuSM1eVsOUYk+Sm3bdgFPrJjQalPfd+24ANx3BTqtE0op+8dBkDp3LolPhJE4sP2lOXP4Q6dMhjqmzJ3LP220ntakrcMpbLCCM1hr1bDnAYmSrYZKUmU1+N44J32V1M4p8SfRNa3EKf1EFukLrbo8eEN4+xWGVbUbIANUylTwAGSnvbAAy1XLOVn2Gh0UIRuhbHdjqhhoWruzoRV0IkQZjI/JXfQmzUw1pgDDMnetzYqLd5leNm1ct+1cIpqda8X1gjKXL0B2TMyeZVheHQsH3gDgtdZobuXerVBC3x7JY9zlyeHP5DNKdtnjN6dCC0khk8pnwWavPo4WiYXu9ss4IyWevm7WPaGmAThy4rkhq5Rl2elh1nkVSPC7TdxaAdxmMQcjGIGWWRVfUoahbHpBdraNd9Nrw9uvdPks9UoyDK9zHktWdOo0UZJSXvkoatCDiVwqMhWb2A4KvrCDC6k7Pl82PazkiRp5pISSFY5zXisN6lCDoqdxSG1ELh8bfR9J/FqC+xcGgAc1orlstN4xOSwxtRJkqZY72dTVZ4pUZTzY8r44PTA2kJDQ2RmSoVe30mTMEnwCxn+YXw4znoq0WupWeGtEknPPxWUcD9msJ48dVy2ai3dJAJDBJ1VCb07Yc4bR0GS6f4aKbveLtdy5VXtyAWkNq6NcqnNfd1/g1NwW+nWJJbDmieCqL2tOzV2uKLJb2Wak6BNV/gAs7eV5yZccSojDdO0MmeOLFUnyXV5X4dgmYw3arFPqkkk78+9OrWsuzmNEyMPz83rtx41BHg6rUvO1+IRmatyRstxk6KoYeZUiz1+1Mq8kZYp7XRc2a1bMA4/RWrKzXNO84QZy1Eb5WdpWmT2grBjcOyVzyifV/H61qO3tfns0t09IqtHZa09kbiBlMraXf05b+pmOrTHkvK6NZ+9SKdqI3FcWTSwm7o7cktJnX24f8Aw9qsvT6lGM96kVOnNHXyXiBtz9zT4kfVBtVeBLCAcpc7HdqqLSLbVnmz0mjUvZ69aum1M5ErKX30rBBDTjz9Fi6leq4bJAiZnfpE5xwTWUDvKiOjhF2dum0+JP6Rf+x9WuXEk5neuVbBqeagaqy223awau6KOnV5seDG7dt+jjtA4jMZ8VVWl8mQrL3RjmquscV0xR8VqW6VjI0TSSlSghaHEaCAd6abKc1X2a2EDgprbzG8LBxkuj0Y5cU/5+B/s5ThR1TP8RadFyqXgMYUVNmm/DHlM7uAOEq0s1rbSaA1w47Pqss+0jEyZSstUblMsVqimPXbJbqNRVvQHMyoFS82zkAB4lUrajnZTyCd7FUJ90qI4Ui2X5HJMlXle5qQGjZaNMzzVf1U5qws1zOOf9sn5KfT6Nv+F3fA+ZWypcHnSlKbtlB7OEdQOK0rejpH6W97x9E2r0dfuFMcn/ZNyK0Z32ZIaK0B6P1I91p5OBUepcr25sP5xU2hRUNcRvXVlocDIcV3rWA6HvUOpRhOGWjKUXaZZ2e9nbxKmsvIaLOMK60n6lUeNM7ceuyrhs0tO9Wbyu1S/qce8MFmjUkZrpdtw1rQ4inTLhvccGt5uyWfgTZu/ksseqLOr0hbux5KLXvp0kBsc1NvC66dgZ2nCpaXDADKmPij5TieSzIn/wBrTwxRlP5LUS7kXV5WGswU3VCIqsD27GOBEwSf1QRhxUHaLR98VBL8UrnHJWo43mk+X2SHWkQorjKHNQrUZuTfYIlEdyQlCopchCEAsb/NOjimE7pwzjd4JQgHKRZLGXnAYb5yTRZjmRAPn3LQ3fRGyAFVsskSbp6PF4wyGZOXhvVzZ7oZMMZtuGZd7o7ld+zbFmBboJKsOjdAOpmInMCMzxWE5MulwUjbAR2S5xccmUgACVMpXQBG01jT/uFznHk0K9uOygmoX+/ukeELvctANNTrDsVHkhs4Yf1eiybsXRT0rlHwtE7uoA83uUsdFiWkhogf7bFe3dYgCWuH8wGXOLcCOFQrWCvSDIlsRqFONWuS6nR5FWuFs47H/KmR3SxcK3RnslwaSB+qk8kDm05La2x7TiwEkOxMYATvKgVrJ/8AJY6jOx+tzMBxB1VXJoq2rMFaLhqOkMIq6hwhwVM67mucWxsPA91+8816nb6LfawaMfvjLvWZ6c2Rm0HDB4IyUwm5EPgwFquiHbLm7DjlvBnKFtOjn8MGig/2kfzKjSGgf+EbnD9+/hlqul7WLbsjXxDwMxmY3g7llrFftcHZbXqD/m7DxK6sU/7iKNTU6JXbYAHWl+27MCqZLv6aLBj3gqiv7+JfZ6ux0+rbkHuAkD9lMYN755BU18dI7UQadWqajDuqNY4DiCQSDxBWcK3c/wAKsdUrlzi5xLnHEkmSTqSUwuKEkKhUAiUSlhAEpEEoQAnApEkoBRp+eCX83JJ4JEAJ0pqUIDVXNUpOpkOaBhEnE+K52XsOOz/cs+yuRGg8Fo23wHtaNgYAYgbllJUXRsbhv9mz1VWdk4Y5BWlks9SgduzkPpncD6LEWQsdGMBWVMV6eNneeQOHgueUfw0i2ja2LpNSJLa7TT/cZ+asrJbRskCqyqw4gPgkcisHR6S1Yi0WfrOIEH5Yp7L0sb8XUn0+U4eCz8ZDPQBqGEOn9D3CR3KRMyAysTr1n1KwlO2WYCWV6o4bR+oXV970t1asZzM5eqlY5Ijg2LrG4gDq2gb9p5cTz3LhaTiGuqspM0ZElY83xS0qu5uP4F0p3o04ige/HxVXib7LcFtb7/pMBbZmOe45uIOJ4lVLrqe89bajsgYgfRdR0geB2KbGTvMKovC2NdjXr64DyWsYNLgh8jL5vzrGmmwQ0Z8lk6FJpcS2JHFTbVai8FtFsgZlQa3YbkNr6raEaIZV3taA5+AiOarzn+eS72udrEKOVsjNuwKEhQpICOKWEkohAKENSSgoBzGGCYwECeckfI+CTZKSEIAhKAghBKAC7h3oCCklAOlPaea5ko2kBJbaXAYOICtLRfxlppA04ABAIIJG/KT3kk4Kj2+KOsKikTbNpQvm0OZt04eP1DMtO/DeN66UOlNQDGk13dvWWue/KlneHMg/E05OGnDmt1YLJYrxHYd1Nfe2QHTrs5VBxGPJR40+i6myC7peT/4WiP25Fc/86H4Gf9R4rrenQG10wdj+c39mDu9h+kqjt3Ra007P7Q6mQ3aIc0gh7ADAe5u5pMieA1CeOu0Q2Wzum9TIHuAA+ShWnpa92veVmevPDwUinZ6rsmGNYww4lRsQ3Mnvvuqd8Ljtl5O3UAXH/D6gHa2W83D5I9i1qM7tr6BTSIsmU7caLSGOmVHbeggy2SuZsI+OeTHLm6yaF3/QokhZwrVi44lc5Xd1mjXwK59Xx8lYqc0BdOo/MU3qzoYQDShLs/n3QEAJEoSIBQiEAoDkAiCglEoBSkQhABQAiMEoQAQkRCVAEIBiCDlvQArW7rCPedkMUBsehXS2pTbNevWqtAwp9W0xpNZ5Du4TzV/af4i0XAsbQfUmQWktgjIg5iF562s6odluAGi6utooiBJfOuAPPUKfJJFyZarI0OLminZ2bm++4cNqFF2aZ31qx4YBNsFiFSalaTvjGF3/AMbe93VWZrW7tqPzJUZA+lYHZsswbxqH1Xd9FwwdVs7DpOI8PzFR7fZG0sKz31anw7RjHkeSd/h72M2y2lRadRtOPcVAHupiP/t08dzWuJXImP8A9AJjdTcu9Cu9wBD3bMxPYYDOjYJWz6P9Ba1dpeC4ji8xl3KjlRdRs8+dbQR/rjhNJ3zXMO2j/q0T/U0j6LUX9cdSzO2SX5xg/HHCACFAp0NsxtN2t7a1Jsk6SPmrKVlZRp0UxsJOPU0nj/bcQfmorgwe82pT8x5qztDKAdFSmaTpjapOls5TGmeC4121KY2i7rKUgbR3TMSCpKld1DXSGva7g4QfELlXsAHvMI5GQrOldLa7SQNl2GWRmcgq6la30yWOEicj9Clgh+wEnskHguFWkWmCIK0FpsILBUpzBGW8KKy1B3ZqAHQ7/FSmCnB/Puk7lPt927BwxBy9FALSrEAlQklAKkCEp/AgEQglCAEoKREoDu2mRjuU72jsbO5QG1Yy/OC70zI05eKAubgcBjxGknhiol804qEnKe7VRrNVLTKvrPaqVZuzU2Q45OJiTxVSTmx4q0Yb7w8+SgXJbTZa7S8Rjv0OErrUu+tZ3S0EgHAjEGNCF2F7MqDZtDJ0cP08cM0JL29LsFocK1nIqYyQCJHdKfedsp1aQZXY+lUbgCQYnjoqCzWSiO1SrljvBWdK9LUMqtOuP3kE/wB2P/pVIOtgq9kBzWuDcnMe3IY5OXqvRXprTpUdh27HMeeMLyEWuq4bTrHRcRmcRnyOKf1hbnYmjd7xAxGk71Vxt2jRSpUzWdNOlLa1XbY1pxw2nADDed5WNdbA6qKlV4J+GmPLJPYak9mx0hO8kn6pala1ZBtKmf2tAPjnv+aRjREnbIVppVK7p2S0FxI2sM8TGClXvbqbKIoMO285kajXuSV7KS2bRa2gfCwiSOA7lBZbbPSnq2Go6TDnSc8jEqStEjo4wsaajnQ3IAxiQNypLfX23kjLiplatWrYYgeHPAYbk+yXY1naquB0AV0QTbpbs0HFwwOQKztof2ieKtLzvcu7LcGqqnFEC0sddr6bg4TGh+yp6lMSVNfUaKeB7X5kqt1TgpQEcUSlw0Pj9kTw+akgSISAoJQAgFJROCQoQCyhEJEA5tRS6VqduUJLKAuqNVlQAGGu13HnoutW6jEtx4txG/OMslRNqkLvRvF7TIceEYZKAWLK9ellJAzBxGi7m+2ujraQJ1bgcMFFs3SSo3E44jAjTUbwpX+ZWEdqiwnXLDSBlzQk5tq2Zxye2YmQDHKCF1bZrMQP5xB5HBc22yzOONNzcNxBE4a7s0tWpZCZDXtBOWB2RpJ97mYQHSpTptxFpJ5A58PLxXP2hhztDhGXZPeeSYfZpjtxrhqN0ZRPinVPZsQJJkdoHCATMNInERmQlAYKjCJ655OiXraMYuqOPNNpsozBLowkiMNcJx8Qn+0UGx/LLjvkxv3GdOASgOFrs4ypk/1HzSm9NzKQA4D6p1a8GsDSKLGB2WZJGuPNch0lImABya0RuwACUBlXrnHEOHPQaDRI2xnHae0RuldL5q1aew57mu6xgcC2cAROyZAg47sOKpqlpccz4pQLCpUa3KHHy5qK6ud+HD7KNtpripIO9W1E71yCGgaeaXs8fJAHVxp4hL1f7h5/OEm2Ph8SfpCVricm+An5ygJF4WWkx4FOt1o2WnaDC2HES5kOO44So+yOPgPVOJdrHeB900k73+Z+iADS4O8EvV/td+dyaSPi+f1QQNT4fdAP6j9rvzuTeq/a787kkN1PgPVGGp8PugHGlwdPJNcwDPaHMfdAj4vI/ROk/H5u9EAwAanw9ClDBr8/RPl2s94PkUhkZt8vqEA3qjuIPf6peqcN3hj5hIHjTwJ+so7PEeB9EA41CMwgvwyXenZiabniozskDZLoc6dGnMBcHOI95o8I8xCEXYjXpDM6c1sOgPRyhWf1tepTa1p7NN1Rk1HDe5pMho8+S9DtPRaxl77QaDar4k7I25gfppg7JPcrqFqy1HjN2XHXtBilTc4fFk0c3HBaR/RqjYWCpanh7ziym3eeA3j9xwGisL9/iaWTSs1Dqowms2C2NwojBvfPJYG2W19V5fUcXuOZcZJ/NEdIgdbrW6q8vdhOQGQAyA4KOEsoBVAJKEBBKAUgoRKQFAKAkJRCXuQDjU0AHdJ8/ogknDEpgKe/yjDid55oALAMz4Y/LDzTQQNxKQlSrKOy4gS75cghKVjGUT8IaP3HwzKeyjv7J5An5iFzLycRnvO8cOAVlZqIIa4lpBdGLgXYAYlpxGegGBzhQDm2wuIkMw/oCj1LPwA5tP0XqvR6wWE2Kq6sQKwB2AOWG5ef3tSaCSNkYnCccMQZww3SsoZNzolopep02TyJ9VzqMgwWkHn6hdjTJLiMWtxJO4SBgTjmUtB0tcHYtAME7s8vRakURoGviPSUuyQJ8wfRMAT6ZO7H68+Ckgd1msHmMfHNGB4c8R45jzTHRJjKUhQDnMIzw+o14pW1CMj3bvBOb7p4RHM/afBc4QDsDmI4jLw3d3gjFpwJHEHzBCaE/wDTjrh4Y/RAOfanO95xfu7RLvM5dyb1YOI8DpqDvC5gJzJkRnOCAbCE6qMTGUnwSQgEQkhOBQCFCWOKGhACJQEkIB5pndjyx+Ss7p6OWi0U31KbAabDDy5zAAcD+ojcRjxVZsaOHmFPu+9a1Ha2HS1wLXsdDmVG/C9hwI8xuUO/QJ9LoFbH0TWbZnGmATLXNMgZlrZlw5KgZhiHR3H6L1bo9/FanRotY+m+mWxApgubHDaOA4Sshftaw1KAcxzjatolxZSNNj2kz2mkkBwBPaGcDDes4yl/UiTOGqTnsk84+oUinW1B8QfmoZDePkgAanwHqtaFls23OAiDH/H0UerX3wZ4lo+QUKRqfD7ohs5nw+6ikLHudvgd7p8pXawbLqtMVXgUy9odE4NnGIEDBRYbq7y9UADQnvHopFm26f0LE1lL2ZrGvGB6uYLY35zz81iNvuH5mV0a3RnzSnaGg/6hViqVEylbs5tpE7voPEp0AZmeA9T90Fk5uHiT8pSHZ1PcPX0Vioj3zwGg/M0NaTknNOjZ54/ZOcHZHDgSB5IBuwBmZ4D6nIeaa98/QeiUNG8+A+phLtgZDxx8skA1rSfXd3lO2tnLE6+nqmOeTmfzhohAIiUJYQCSiUQhAEoKEIACUFCRAHXftHn9ChyEIBNruTuuMZnz9UIQHXb3bR8Puln9x8B6oQgFE6/2hAH7v7R6oQgGl8fqPh903rh8T/zvQhAAg6nv+xQWjTz9AEIQCbY+EefqjrdAB3D0QhAG2SMyrG5LAyqajXzPVOLI+MObG1q2C7yQhAViGlCEANQEIQCQlhCEABuf5okAQhAdadAkbkOoQcT4YpUIBmE7/AeqXaGny9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Эволюция Солнечной систе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26"/>
            <a:ext cx="3405211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98" y="285728"/>
            <a:ext cx="918689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Походження</a:t>
            </a:r>
            <a:r>
              <a:rPr lang="ru-RU" b="1" dirty="0">
                <a:solidFill>
                  <a:schemeClr val="bg1"/>
                </a:solidFill>
              </a:rPr>
              <a:t> планет </a:t>
            </a:r>
            <a:r>
              <a:rPr lang="ru-RU" b="1" dirty="0" err="1">
                <a:solidFill>
                  <a:schemeClr val="bg1"/>
                </a:solidFill>
              </a:rPr>
              <a:t>Сонячної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системи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Перший </a:t>
            </a:r>
            <a:r>
              <a:rPr lang="ru-RU" dirty="0" err="1">
                <a:solidFill>
                  <a:schemeClr val="bg1"/>
                </a:solidFill>
              </a:rPr>
              <a:t>вибух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електронів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відбувся</a:t>
            </a:r>
            <a:r>
              <a:rPr lang="en-US" dirty="0">
                <a:solidFill>
                  <a:schemeClr val="bg1"/>
                </a:solidFill>
              </a:rPr>
              <a:t> 5,726 </a:t>
            </a:r>
            <a:r>
              <a:rPr lang="ru-RU" dirty="0" err="1">
                <a:solidFill>
                  <a:schemeClr val="bg1"/>
                </a:solidFill>
              </a:rPr>
              <a:t>млрд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 тому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час переходу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зірок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uk-UA" dirty="0" err="1">
                <a:solidFill>
                  <a:schemeClr val="bg1"/>
                </a:solidFill>
              </a:rPr>
              <a:t>супер</a:t>
            </a:r>
            <a:r>
              <a:rPr lang="ru-RU" dirty="0" err="1">
                <a:solidFill>
                  <a:schemeClr val="bg1"/>
                </a:solidFill>
              </a:rPr>
              <a:t>гігантів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рівень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зірок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ru-RU" dirty="0" err="1">
                <a:solidFill>
                  <a:schemeClr val="bg1"/>
                </a:solidFill>
              </a:rPr>
              <a:t>гігантів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ryazan-v.ru/images/background/13054_1344763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286124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err="1">
                <a:solidFill>
                  <a:schemeClr val="bg1"/>
                </a:solidFill>
              </a:rPr>
              <a:t>Другий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вибух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відбувся</a:t>
            </a:r>
            <a:r>
              <a:rPr lang="ru-RU" dirty="0">
                <a:solidFill>
                  <a:schemeClr val="bg1"/>
                </a:solidFill>
              </a:rPr>
              <a:t> 4,5 млрд.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 тому.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час переходу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зірок-гігантів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рівень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зірок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головної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послідовності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www.hint4.me/uploads/posts/2013-03/1362405939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64318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Виконала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785926"/>
            <a:ext cx="4043362" cy="247174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Учениця 11-В класу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ТБЛ</a:t>
            </a:r>
          </a:p>
          <a:p>
            <a:pPr>
              <a:buNone/>
            </a:pPr>
            <a:r>
              <a:rPr lang="uk-UA" dirty="0" err="1" smtClean="0">
                <a:solidFill>
                  <a:schemeClr val="bg1"/>
                </a:solidFill>
              </a:rPr>
              <a:t>Синюк</a:t>
            </a:r>
            <a:r>
              <a:rPr lang="uk-UA" dirty="0" smtClean="0">
                <a:solidFill>
                  <a:schemeClr val="bg1"/>
                </a:solidFill>
              </a:rPr>
              <a:t> Анастасія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16" y="0"/>
            <a:ext cx="8972584" cy="2940048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chemeClr val="bg1"/>
                </a:solidFill>
              </a:rPr>
              <a:t>Дякую за увагу!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s2.goodfon.ru/image/14113-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357430"/>
            <a:ext cx="6643734" cy="4152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err="1">
                <a:solidFill>
                  <a:schemeClr val="bg1"/>
                </a:solidFill>
              </a:rPr>
              <a:t>Сонячна</a:t>
            </a:r>
            <a:r>
              <a:rPr lang="ru-RU" b="1" dirty="0">
                <a:solidFill>
                  <a:schemeClr val="bg1"/>
                </a:solidFill>
              </a:rPr>
              <a:t> система</a:t>
            </a:r>
            <a:r>
              <a:rPr lang="ru-RU" dirty="0">
                <a:solidFill>
                  <a:schemeClr val="bg1"/>
                </a:solidFill>
              </a:rPr>
              <a:t> — </a:t>
            </a:r>
            <a:r>
              <a:rPr lang="ru-RU" dirty="0" err="1">
                <a:solidFill>
                  <a:schemeClr val="bg1"/>
                </a:solidFill>
              </a:rPr>
              <a:t>планетна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система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включає</a:t>
            </a:r>
            <a:r>
              <a:rPr lang="ru-RU" dirty="0">
                <a:solidFill>
                  <a:schemeClr val="bg1"/>
                </a:solidFill>
              </a:rPr>
              <a:t> в себе </a:t>
            </a:r>
            <a:r>
              <a:rPr lang="ru-RU" dirty="0" err="1">
                <a:solidFill>
                  <a:schemeClr val="bg1"/>
                </a:solidFill>
              </a:rPr>
              <a:t>центральну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зірку</a:t>
            </a:r>
            <a:r>
              <a:rPr lang="ru-RU" dirty="0">
                <a:solidFill>
                  <a:schemeClr val="bg1"/>
                </a:solidFill>
              </a:rPr>
              <a:t> — </a:t>
            </a:r>
            <a:r>
              <a:rPr lang="ru-RU" dirty="0" err="1">
                <a:solidFill>
                  <a:schemeClr val="bg1"/>
                </a:solidFill>
              </a:rPr>
              <a:t>Сонце</a:t>
            </a:r>
            <a:r>
              <a:rPr lang="ru-RU" dirty="0">
                <a:solidFill>
                  <a:schemeClr val="bg1"/>
                </a:solidFill>
              </a:rPr>
              <a:t> ,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космічні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об'єкти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обертаються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навколо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Сонця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3794" name="Picture 2" descr="Файл:Solar sy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00306"/>
            <a:ext cx="6572296" cy="412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Дослідження Сонячної системи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600572"/>
            <a:ext cx="7972452" cy="2257428"/>
          </a:xfrm>
        </p:spPr>
        <p:txBody>
          <a:bodyPr/>
          <a:lstStyle/>
          <a:p>
            <a:pPr algn="ctr">
              <a:buNone/>
            </a:pPr>
            <a:r>
              <a:rPr lang="uk-UA" b="1" dirty="0">
                <a:solidFill>
                  <a:schemeClr val="bg1"/>
                </a:solidFill>
              </a:rPr>
              <a:t>Космогонія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uk-UA" dirty="0">
                <a:solidFill>
                  <a:schemeClr val="bg1"/>
                </a:solidFill>
              </a:rPr>
              <a:t>- розділ астрономії, що вивчає походження й розвиток небесних тіл (Сонця, планет та їхніх супутників, зір, галактик) і їхніх систем.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www.geocaching.su/photos/areas/44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14422"/>
            <a:ext cx="4500594" cy="3375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err="1">
                <a:solidFill>
                  <a:schemeClr val="bg1"/>
                </a:solidFill>
              </a:rPr>
              <a:t>Єдиної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завершеної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теорії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утворення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зір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ru-RU" b="1" dirty="0">
                <a:solidFill>
                  <a:schemeClr val="bg1"/>
                </a:solidFill>
              </a:rPr>
              <a:t>планет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галактик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ru-RU" b="1" dirty="0" err="1">
                <a:solidFill>
                  <a:schemeClr val="bg1"/>
                </a:solidFill>
              </a:rPr>
              <a:t>дотепер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існує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pic>
        <p:nvPicPr>
          <p:cNvPr id="22530" name="Picture 2" descr="http://sibstankoservis.narod.ru/images/sun_siste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857364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000480"/>
            <a:ext cx="8229600" cy="28575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Нашу </a:t>
            </a:r>
            <a:r>
              <a:rPr lang="ru-RU" dirty="0" err="1" smtClean="0">
                <a:solidFill>
                  <a:schemeClr val="bg1"/>
                </a:solidFill>
              </a:rPr>
              <a:t>Сонячну</a:t>
            </a:r>
            <a:r>
              <a:rPr lang="ru-RU" dirty="0" smtClean="0">
                <a:solidFill>
                  <a:schemeClr val="bg1"/>
                </a:solidFill>
              </a:rPr>
              <a:t> систему </a:t>
            </a:r>
            <a:r>
              <a:rPr lang="ru-RU" dirty="0" err="1" smtClean="0">
                <a:solidFill>
                  <a:schemeClr val="bg1"/>
                </a:solidFill>
              </a:rPr>
              <a:t>досі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порівнювати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хоча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подібні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повинні</a:t>
            </a:r>
            <a:r>
              <a:rPr lang="ru-RU" dirty="0" smtClean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досить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поширеними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їхнє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виникнення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бути не </a:t>
            </a:r>
            <a:r>
              <a:rPr lang="ru-RU" dirty="0" err="1" smtClean="0">
                <a:solidFill>
                  <a:schemeClr val="bg1"/>
                </a:solidFill>
              </a:rPr>
              <a:t>випадковим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явищем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закономірним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http://www.astrotime.ru/pictures/image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290"/>
            <a:ext cx="4929222" cy="3871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Теорії щодо походження Сонячної системи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Особливої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уваги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заслуговують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гіпотези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німецького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філософа</a:t>
            </a:r>
            <a:r>
              <a:rPr lang="ru-RU" dirty="0">
                <a:solidFill>
                  <a:schemeClr val="bg1"/>
                </a:solidFill>
              </a:rPr>
              <a:t> Канта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теорія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яку через </a:t>
            </a:r>
            <a:r>
              <a:rPr lang="ru-RU" dirty="0" err="1">
                <a:solidFill>
                  <a:schemeClr val="bg1"/>
                </a:solidFill>
              </a:rPr>
              <a:t>кілька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десятиліть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незалежно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запропонував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французький</a:t>
            </a:r>
            <a:r>
              <a:rPr lang="ru-RU" dirty="0">
                <a:solidFill>
                  <a:schemeClr val="bg1"/>
                </a:solidFill>
              </a:rPr>
              <a:t> математик Лаплас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ic.pics.livejournal.com/skurlatov/9290774/823718/823718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14818"/>
            <a:ext cx="3143272" cy="2362693"/>
          </a:xfrm>
          <a:prstGeom prst="rect">
            <a:avLst/>
          </a:prstGeom>
          <a:noFill/>
        </p:spPr>
      </p:pic>
      <p:pic>
        <p:nvPicPr>
          <p:cNvPr id="20484" name="Picture 4" descr="http://static.etvnet.com/shared/img_essay/4261/Lapl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14818"/>
            <a:ext cx="3505071" cy="2395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Теорія Канта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571612"/>
            <a:ext cx="6500826" cy="4714908"/>
          </a:xfrm>
        </p:spPr>
        <p:txBody>
          <a:bodyPr/>
          <a:lstStyle/>
          <a:p>
            <a:pPr algn="r">
              <a:buNone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Вона </a:t>
            </a:r>
            <a:r>
              <a:rPr lang="ru-RU" dirty="0" err="1" smtClean="0">
                <a:solidFill>
                  <a:schemeClr val="bg1"/>
                </a:solidFill>
              </a:rPr>
              <a:t>ґрунтується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err="1">
                <a:solidFill>
                  <a:schemeClr val="bg1"/>
                </a:solidFill>
              </a:rPr>
              <a:t>законі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всесвітнього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тяжіння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Кант </a:t>
            </a:r>
            <a:r>
              <a:rPr lang="ru-RU" dirty="0" err="1">
                <a:solidFill>
                  <a:schemeClr val="bg1"/>
                </a:solidFill>
              </a:rPr>
              <a:t>виходив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еволюційного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холодної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пилової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туманності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упродовж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спочатку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виникло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центральне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масивне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тіло</a:t>
            </a:r>
            <a:r>
              <a:rPr lang="ru-RU" dirty="0">
                <a:solidFill>
                  <a:schemeClr val="bg1"/>
                </a:solidFill>
              </a:rPr>
              <a:t>, яке в </a:t>
            </a:r>
            <a:r>
              <a:rPr lang="ru-RU" dirty="0" err="1">
                <a:solidFill>
                  <a:schemeClr val="bg1"/>
                </a:solidFill>
              </a:rPr>
              <a:t>перспективі</a:t>
            </a:r>
            <a:r>
              <a:rPr lang="ru-RU" dirty="0">
                <a:solidFill>
                  <a:schemeClr val="bg1"/>
                </a:solidFill>
              </a:rPr>
              <a:t> мало б стати </a:t>
            </a:r>
            <a:r>
              <a:rPr lang="ru-RU" dirty="0" err="1">
                <a:solidFill>
                  <a:schemeClr val="bg1"/>
                </a:solidFill>
              </a:rPr>
              <a:t>тим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ми </a:t>
            </a:r>
            <a:r>
              <a:rPr lang="ru-RU" dirty="0" err="1">
                <a:solidFill>
                  <a:schemeClr val="bg1"/>
                </a:solidFill>
              </a:rPr>
              <a:t>називаємо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Сонцем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потім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планети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r"/>
            <a:endParaRPr lang="ru-RU" dirty="0"/>
          </a:p>
        </p:txBody>
      </p:sp>
      <p:pic>
        <p:nvPicPr>
          <p:cNvPr id="19462" name="Picture 6" descr="http://privetstudent.com/uploads/posts/2012-08/1345020781_solar_system_for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285752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Теорія Лапласа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8229600" cy="366873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описав </a:t>
            </a:r>
            <a:r>
              <a:rPr lang="ru-RU" dirty="0" err="1">
                <a:solidFill>
                  <a:schemeClr val="bg1"/>
                </a:solidFill>
              </a:rPr>
              <a:t>гіпотезу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планет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туманності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обертається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вважав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пиловою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u="sng" dirty="0">
                <a:solidFill>
                  <a:schemeClr val="bg1"/>
                </a:solidFill>
              </a:rPr>
              <a:t>газовою, </a:t>
            </a:r>
            <a:r>
              <a:rPr lang="ru-RU" u="sng" dirty="0" err="1">
                <a:solidFill>
                  <a:schemeClr val="bg1"/>
                </a:solidFill>
              </a:rPr>
              <a:t>дуже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гарячою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і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з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високою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швидкістю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обертання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результаті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високотемпературної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конденсації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"</a:t>
            </a:r>
            <a:r>
              <a:rPr lang="ru-RU" dirty="0" err="1">
                <a:solidFill>
                  <a:schemeClr val="bg1"/>
                </a:solidFill>
              </a:rPr>
              <a:t>породоутворюючих</a:t>
            </a:r>
            <a:r>
              <a:rPr lang="ru-RU" dirty="0">
                <a:solidFill>
                  <a:schemeClr val="bg1"/>
                </a:solidFill>
              </a:rPr>
              <a:t>" </a:t>
            </a:r>
            <a:r>
              <a:rPr lang="ru-RU" dirty="0" err="1">
                <a:solidFill>
                  <a:schemeClr val="bg1"/>
                </a:solidFill>
              </a:rPr>
              <a:t>елементів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утворилися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планети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434" name="AutoShape 2" descr="data:image/jpeg;base64,/9j/4AAQSkZJRgABAQAAAQABAAD/2wCEAAkGBhQSERQTExMWFBUWGBoXFxgYGRcYGBoYHBgXGhoYFxkaHCYeHBwjGhgUHy8gIycpLCwsFR4xNTAqNSYrLCkBCQoKDgwOGg8PGiwkHyQsLCwsLCwqKSwsLCwsKSwsLCwsLCwsLCwsLCwsLCwpKSwsLCwsLCkpLCwsLCwsLCwsLP/AABEIAL0BCwMBIgACEQEDEQH/xAAbAAACAwEBAQAAAAAAAAAAAAAEBQIDBgEAB//EADcQAAECBAUCAwcEAgMBAQEAAAECEQADBCEFEjFBUWFxIoGRBhMyobHB8BRC0fFS4RVigiOSB//EABkBAAMBAQEAAAAAAAAAAAAAAAECAwAEBf/EACYRAAICAgIBBQADAQEAAAAAAAABAhEDIRIxQQQTIjJRYXGhQiP/2gAMAwEAAhEDEQA/APkS0JJSzkn4hoBfQF72+sGrnFDJmBgBbppu14XSD4r6depg+rJUoKdJazDkX+Y+kbojNtlxQpUtSk/A6XHO9h052iqfVKZSTYFWg0tsPnAyK0p7NcHvBv6eWvKZZOY3KbfV4ZittCv3dwR58BtYvUkENlII2gnFcEmSMvvUKRnTmTmHxA7p6fxAqC6nJ9dY1BltbB/JvzWPKLl9u38QQuSSQ2+38R2sw9UuYqWogKHYjmxeCkrGUrVgjDbp66+UH0c1EtaVKSmaNVILpBY6Ei/XzgZcoNc6N5v+GOqboHG3f8MajWyK1vbS/P5pHFAOGszB/qYm50PV9HZ9oOnyUKlZkyVjQLWSSgKckmwYOGDdIzVGS/BalLcX054ggYSs5wMvgGZRzJYA5d38Wo0isL0Bcj4R0BvaIKlkHqNRuGb029IAUz06QUqIcWOo0PUHiLpU3KFMEEEAHMA4Ni6dxfcdYhNnlSipRKlEC/P+oJrcQXNJzkEsB4UpDBIYBhCh8gi1qLPcJDAatd2HFzFJ7f0+8WFLkXZ7cAXs54jvu9w5As4chtD3EEB6VSKKVKYshsxGg2D3G/EVgEluSP4j2bnyI7x4b30jGZybKb5u3T+okEA8Xg2ZXkyUS2SyCSCEAKc/5K3EDBNh8xGSA5Fc2+l3t6aRCbLIN2MWJtoBHUpU4YOR0/mCFMqQgZSXIVZg3z+kcSlh5wZTSksczpJIDhiw3t6R6olozFMs5kuzkMSGF2gMzYXUzadKUe7zqVkTmzMGmbhIGqeDBGFEh1EAsH1DHp0gedRIlBGYuosQA5t94Ip5YZ216772hfAtlOKVfvA+hDhulvnciAZRSCczk822N2G9rQ4r5oUlLpTZhwbAsS2uphIqZclgT+WaMujctjXGplOolUqUqWGRlSVhbFvGTbc7bQnnzgbB2+thaLFJCUhToWVZhl/clmufW3aB7u/3jVRT+ziFklz2LawwlySwZH1geXJ4IuSH9L9NYaBKP827EtAkFUxcmSMpYPe+lhsx11gqglqVnDh2BOYBrWtwYlKUrN4pQYM4FrDXu/Ji1NMQXRfdrG3HWGOacmkABSpawoNmSXB1D66GLJcwqmFarqUSota57faDjgkxQUprC9rk+UCinCVJcBuHu3UbQQcnxG1Ziq6iWhMwFSkMEqLu3D8QnXIIPBFrdP8AcNKdaStIUSlPIv0hwvBTPT4HJ2tqB2hk0kIm3Zj2ILMdtdnjQYf7LCdInVBnIR7oBkFXiWf+ogSdQLQ4KTaxOsV02Z7Xaw2jNNjRmk9i/wB25PAYa/S0TNMywnMkjkOXcOPPaDTQqv4X5se/lHqbClqUAB4vzmG0Mm7F5RYOOR5a/hg+VjKxTmmBaUpWdQ0dQFiX1YPA0xJllhr+WLwNMW5JNtT9Y3YU2mWKS1xzt3DecVrSbqLc8u57v5xMqAtc2HUd4jMIAHhAu4N3PA4b+YVoK/CVFRGYsIQPEpgNNeb2i/FcHXTzlypgyzE6jwlib3bpxAm7hs3aLJ00rWHPxG50fudh1heiiaSoCXx37cRbLSvISFHLoz86sPKPTZdz0LWP38o7Lu1m06+nzjM1lBVoI6oW0ttBMtAy6Cz8AmIIQCQ/w6EDX5wRLOplWBtfy8mgminFCVgAeNOUuA+oNrWPUcxOlw5UyyElR4FyQA5IHSC52FLlyULyKSJjqSs/uALDLxuDDWhHb2hbNpmOvNvOJy5AHiKSRom+jEPt3hjRU7+IpDXb7qfV4orVP4jYANl6u4OsF9ULGX8gM1aVLTdQDeI2fN0bbSIy5eYlmSACruBsLR5RKi4SEhRFhp010/3F1Nh6i9vhD9vmxibLtro9SSVGYku9wbu3aHRnpSm4A1LdX17wNIkOqwAJIbQOe2wvFKpa1ZgXcPa1yDdm1dvlAZPbB6+eVAM7H1boY9Kq5P6ZcsyM81SklM0qIKORl0Liz9IlNyCVLCUn3hPiVf4T+1u980OsM9kV1EozZSDkHxHhnfNx3hU6RaCfSMmaew29fnxF36fKlwz6X+wjYY7h1HLTK90pWYIOcK0zObJ6W1jOGchaJgMzIQkFCWfOX+Bx8Orv0jcrEknyoDoiDmJQpVmCnbKp3c2vvaNTReyFUZaSmnCwQ4V71AcG7s9u0ZqgqwlQKpYWjjTi7jRQaxPMSr8Veasy3loJJSgLKsoOzhgfSA2y6aS2ayowRKjuPnFkvByku6Tx2g2imWN/LeOKLGxhW7GUINWE0ssZCN4ArfZhjmBZ7/3DOkqUmDZ1Qkp6wik0PLFjktmUl4Pl1AL7iNBhS5tNm92SkqBSQR+0ta8FyJCW4goUxKncrO/MM5k4+mr6mbrqZS0EXN3Asz7mFH6F1jw5bAEDkbl+eI+kIpUAMzE7GBpmBBRNu0PDL4Iz9K07M9gWC+LKtQSmzvqXLW7Q99rsBlU4HuJgUVJGYhnHQQKaYIOVTjr/ABAuJpUn4nIIsee0Fjr4xqjKYjQqmDMxJBJsA4A6cQjkUhKglt/LzjXTaAzAVSv/AFz1hanDnJcsQD0+fMVjJdHO4tNUIJkokkDu1tB9ojMSSE+gd7aML7Q4/RlRLDp5RbNwdLLJUlBSl0pIPjLiwt31h5UiihKSbRnkyCzki5YN6G8cWfNt9rWZoJTIb4h2uwDkbxUJV2Fmd9xbWEp2R5EJNIpeYpS4SnMrgNbMdhdvWCaqsE0SkiWlGRGUlIbMXJzKfe8clpLKCSwIZr+IOCAf9x1CMoAsTvbd/wCIWtjc1RROuRbQW0PWLqeVe99L+TnSLZtOfiUfLfo30hjT0qMmbMXLeFudbno0NSEbtlEiUVFWWzerdIZyKb3iUpcgJv0uXFtBEaSQBo+p84c4bKAFxptsT1hZSotCFlMqnRLGtjqSN+kZfFKd1EgW2I3vxGprSVeHY6Np2gBVP7t8wDtZr5e0GGtnPL7a6Qol0KUlwVFIA1CXzWe3yjop1qsARsWAv+faGEqUi615n627d4Mo5BKbWB2NrcmFkylcmJDIIKQXLKYj80D2grDZYFl2F7AOd7vHq8JSTlB4u9zz0geVXlMpUoAf/RiValtQlPHUxu0PFUwCqbZ7FgeCdIf4b7aTKSQqShwlfxnM+a3Gw6gQqqqQZcoLFLEvvbQesAz6UhjmvoekFpAjJwI4hVCaSqybOxVroN7k7wFLlbkP2/OgjqixY3+j9Y4DbVnID/zGpFNjfD8VlyKedJXJlqVMykTNVoA1CNnMKav3ZWooBSl7Alz5xAi50I0e7W0I3u0eMlP+TeUaKXkZytUbuhqAbFny8kX5ialsfOFqcyQQUat/ENaBb3ZmAfSJNUKuVJJjKkDJzEFtNtYtXOBZgY7T1JICQ3QW3/qJ4hVsQooSmwFnAsPrCV4KcqW2F0aC2mm0NKaSCMw8JGsZusxMFKcjgjWJ0XtIvKUM437d4Xi2X92MXQ4nzRqS8dk4moW22MDSFJmnUB9to8ppaynjzEaqG5pncTRNmkMmw4gOrnrlZpEwJURwQoDexjRYdPSTq+zcwn9pMOyqzJ0f0MWhLk6JyjXyRmBPUlRIt8oPl0qZgfRXyMTm+OxSMx3gnC8HmqVZBPyENJUQ5pS1tC6VhTK/mCKzCcwB33beNXK9kFq1ISfWKqj2bmSwbOBuIXmzpxqLjxR80qKFiPC4B0Oh79IEqaFiotYnYEC+o7CNNiMhlHVr/jRRJl59QzdO8dT2uR4eaMscnEzCJTEm4I/PrFlPIGdJLnfbXrGixvDpAI9wokFIKswAOZrgX0gdeFe6yFwtxmsdAdieYRNMamtLwKPc51up2fbiHErDFEJN7WvwzBx2i7CqHffb7PGkp6UJbNcnYQs5paR1YMHKPJi/CMCJAcPB9ZhrAACD5VQQQBr02hjPp0hIIV8Uczk7O+MVVGWk0oSdHVzFa8HCrrAEPZkpCQ48SoCWlSiGbW/PpBUmZ44pCKpwYEtr9B+CDhhpKQkcRqRhrJya7i3MDzMKWO5uDpB5ryJ7F9GSqPZSYRdz5wsm4CUlgNLX1aN9Pziz+cCikBN3UT9YV5G+ii9PFHzqZhEwH4S3brxF9RQyzTlPu1ieFPmuXSxBB2A0MbmonBCinJcbHWK1T3Tm90yXZ234gObfgVYIrz/h8tVhcxiCDq/m0CzaBX+JfTSPqYxEaZE+ggKrq5J2Dw3uP8CsEf0+aJoyCxf/AF5QSuU5JEuxJIsdHttG6TPlbID/ADi9NZLAuADwCYPOwe3+P/ANctAe5I2Or82iNKEkskm48x1tHKCQl8qlMRs49P5gohGYAABu1+5gs5ouykyihTpVYbMYLTPMw5VJN+IHqatASAACRqXb0i1GN5QMiC454hGmyilGOn0cqMCUm7kPe2vnFsilAHx3idPjClF21O33hhTpzEOBGtrsoowluGiFGwJsDa2zHmD5eHlbm/rBH6AbWftB1FhasoLkCByQ6g+izDaGWJancL/aXYecK6ygWdXIJ1jQ01ESG2fUw5o8BBIUou2nEGMtmnifHZkcG9l1KIJSw5MatFIiSNACdIZzpGVOzGFtRJzF202jtTXE5GuINLWoErHibbaCZ9SSgqNv+vMUpWEIcB3gM1YmHKD16R57i72dMKXRnfaHDBMSVJTcG43aMvNpGsLciPokxQJIG+sZ+vwy7+RjqxzfGgep9Os3yM/Q4CqcogNYFV2Gg+vSG9F7JkkZywHnDOkp0ykvqowfh9T4r3+UI5MXHgjBdbKMN9lEg3f0git9kT+y/wBYcKnZlC3aHlKUoAzamE4N7GeXl8UtGIl+zJQl1loCxLCT+1Ttt/Ebypw93L2hecLQ9g99oEYvtmkk1ow0iTY5wSB5QNLR4nT5RtsTwdJCgkZT9Yy0iWZanI0OkMnom27SH+A0K5rnQ8feB/aiUqUGfx7DYD+YJoPaISASA5P7eO3eFftLjAqAVAXGqX17fxCuqo7I2uxJSYgtSglRJTu20cExTul2fWF8rEQlxkcmDZ4SZacoKVF94EUJN/gLiNT43uCer33+bwFMqSAdSOH+cFT6OZY/FFdbUzVICciU5A1gHIJ1J3hVQFfg8mWlSX0PGkDfpANhCipmTH1U3pFasWVlINldjp0hlG+gPO49oZz0lBzBNudtIiFvc5X7QLR44oZUqClocFSXF/PtBq8iiVB5YJJCcqlMNgSCxtBquwKfPaYDW0KitSlEAkZjkIylw7DYbacRyVhiwASQQf8A9QfhWGLX7pKJiCZ2gzB0sW8YPwvB2I0i5CzLUAcrB0HML9RFLZy8F2K5eEGY4Lgt4eHf90EyMCmAXULesMsOm6ur1EEzUqdrdGMK5NDqCe6KcKwlRUBpGgmUWTgwHQ1JCg+u8aOeAUggCJXY3GugfBqP3hKl/CPnD2oqQEgADs+ggLCD4CA2YG/aOTaRRVYA7m8TfZ2Y1oMogS2wGt7Q+ow9h3hPhlK7A2a/9w0ofAS2g1P3h4LZpu0WYqtgAISorFX+8PMQkZtwGvCpUl3Bjvf1POabdCasnKmDKBYbwNRUWVQVmDdYLqkEOGI2tpAMqYxI1a3nHLLTZ1QV6LZ62L/jxctGdPoYoqSNIbYPSe88PSOjDFSVsvy46YkFCoi/yi+hor6ecMMSkmUSnkfKJYYoNoYOWCh0QyO+g+kkjQs+xaCZ9MSol49ImZrW6dILnqygE8N5xR9I54Kj0qUyGJsYDnOlQCRrBdIVLU5sOI9VpDkn5fSObJdHRB2wdUsLF7q2jEYrImJUXSbnXYRqcQqylJI3hQapSwXH5xEbBJJO0jMVcvKGN4TVE0gbg7Q/x6kKS6TY7Qqo6LMfFpBTDPJJRAv+RQmUsKlgrUQQq/hA1YaXiv8A5BIQFlWlsptaGGLYcnI6dRpGTq8PmKNtoZpEVknPwN5uKhQ+NKexOnnE5NfKS6lLKgdA1vWEknAVZkuQB84bVWGeHKnKw0J3gVFA/wDSymdiElZNj2N4oM6SH8LtyNIjMwQBLmYA2gb7vaFE+ULgHuekPGKfQssk0rlQ5lYnINsoH/nT0glFfLawtGY91bUNrew/3HJhUDsOkM8aRFZZtWmPqSaUh8gOVgpVt9GEMqSpDlWZNgSQTtv59Ic+0gpjMHuEkJYODy0Is8tJ+G3lCFX8WlZdOmKmgzEgdQAQOkQmVqguySEvYX+pvFqMWQHASWi5VcFAMkeW0Ao+tMY0FQ4D6xoJBGU+IgAPo/lGXpwpbeJu/wBIMk1KgGe0CjSn5Yzl4mEF3h3S46lQ8TEnyMZYKJB8LwOmfeNLGNjzV2fS8MqklJHJhtJlDRvOPm2HVxSQXIjcYXi+eWdyDflo0ItMeeSL6FeLzT70sph9opkVxC9XAhtX0AUCpv5hOukSA5jozW0SjqRDEpty1gQ/9Qrow5YDd35gurOcDLozRZh9KQnMdbaRyN2dMFTKFDxAQ0wqr926ngecgXUH484CmzhlYGOzDNJFJUwzEqozCTu1jBOE/DxCVSwEuSCX03hthM10s0DLNSZzy6GtNSKCgxLfm8OZwChppAdBPLaGGaU2hpPSJR/SuWWRcMYUzZqnaGNXUeEsWLwtmyMxzZsp1jmyyOnEl5AquQVIVxCsqCXDuekH4jUuChF+YQ4jNTJDqDnZIN/M7RK7FdJ2DY1VNlcD7wvpq4ByBAVRUmYSqwyhwH24HJhZV4kQUgMzMbfM9YMUK77DcVxAl2jNYliEz3jpAA4F/wA5jR1koZRcEttu8BSClBZSAX53MVjJeTmnCS1YvlYmqxID/mvWCZ2JpKbgvs24MWY4mQhCDLOZSg6wA2Qgs19bQrpMUly/eAgqSoEMCwfYk9C1opUWro5Z+4pU2C+8SrVak97jzhcoh2Cnvc7NBa56VqJUCSoueA/ATaPTMJl38YB4PHWHuhYqT7BZxJSLAAmxuHGlj6wHk7wWimUVhCSFHYbMeNhHDTK3F4AVa6NvIqD+5SQPtA8+Wg8nmLqnCkoWpK3SoWUDZuhi6RQoAsXiNpHUoy8gFOEgMEmGsuRZwzx1OHONWiX6A6fPSE5FlDWgP9MvMfE3HeGCJCkpHizEwRTU4TwfKOVMxjbTyguZo4UkSXJOQEAvobxXKolk206x2TMUz3aCkzswF2G8MpMScIojLQ1gXMNcJxFcs6s/5eK6Qy2YJcxGfOSDrpDog2ls2tLXBeqr8R6uk6C3aMRMxYJy5SdBD2g9p5cwZZpY7K1HmIMp/GisXuw9VMjRsvX/AFEKSmyBRJtq5sGj0yrlgZytJA4P2jJ497VKmukeFA0HPUxzq3o7Ul9gnGMfTdKLgP6wop8SYvqDqIRVVdrewiqRW2DR1qGqPPz+pqWjaywlYdJtuNwY1Hs5Sg20j5dTYrl0JvDqhxxeyj6xBxdlYZ4TVH16RICBr9I5UVgSOY+dI9qZiQzx1OOr1CjCuborxo0tYVEuC0CXP7r7vC+X7S2dQvpaKpmKpUHaJ3Y+/wDk9i2MMrwi43jNV9WSSTd4YV85KtXHB1hXVykt4VXh40LJOhXMmuftBVJh4nWAIYcXiifKIGaI0eJqSoELLguIMkJzfTGFOhLLSteXKPB4XdX+L7d4WVk1BTY+Lbb8EEVYzOp3J+8IqxWUvxzAS/Bn0UVMk6ufzWAaxNyTudrJ9BBKaxaCJiQxSbHUO41HEVzKgrzEEFySLNfkA63eLps4pr8Fal2AY/68o6pQJ+IfOOzpoayQDcWe5J1aKTUpADi72d/xobYFtbIrmgF9SPn/ADEkzLXU3SIT5gWpSiwcuyRYdANhFS2B+MDu8YPG+jQrxmYJhVNUSo6vdR7+UXH2psAxjKrqHuou+rO/a8dlqzKYfM6f1CtWNxlfZrZXtUXSw11fzhmjGlFnI46t0gDGfZP9NLlzhMlzJcwBlJL+LKCpLFlD03hXSkzDlCgPp/uFUUwZJ5IvZr6XG7sz9TDvCz+oUlCUglRYORw8ZCnw9jlKj2BaHUmoRIAFgehcwHFdBhkl56D8Qq/dqKMoGUsW0JG8J6vFbgsB0/uBq3FlKL7eT8fhhTUTDteLQx/E5M3qG5Uh5Kx1RtF6sTKilJAHJG9/3dYzcuYtRKQn4rW9dfKG+G0ZIzF7W0Pz6xnxQMfNjvGaqV/8xICgMozZv8mv5RGWsZRY5uXs0RmIShIJHUPaBFTXcklthpCVyPRx7lbGUupfy07wpxteUsCDzFNTiLN3hPiVdncaN+PDQjspnzxjGkRkLBWAteUHdnbtHhWEABiNxCqZNI/PvHET3IDtffb81h+R40o8hojEC/fp5wwpK9QAY/x27xm1TSCbvqH/ADmCKasIY/c/biAwKPE2FNilwTpD1FakgGMTh9ePCHDgv35BPEaanWFDMwD3IB07RCUUengnKtsbABioeYMTlsoEp04hbVTlbaQGqrKQWLHjaJNHZ/I8njKNiN4AISXY34hUnElXL33ipGIDbU7QyhasX3UM5sl/3EDjaKv+PABJ02MSpsVQ2VRYgb/SKZ1UpXwjXjSE3eyjcV2DVxJDOOjQkqsyUOQ6SSASxL/xGgKUrLKsdIBrKNix8uIdaJtJqxBMkhfw72I0foNovp8PmDRWVtNz2vFqwAwa/wAvLrFtRULygBLsNSPrFbdUjnfHlsWTKFSZalBJyggFQ+HQ7tq+3SBTRFQO58vWCxXLyZMyshLlOzjfh4jTVOU5kq8QvdiN9XHeG2TXG9AdTS53UTcWYAB2A2A/uKPckWdvSCRUsp7jhQax/NorE0cKPXKPvGtoem18RYkv2e1vKLpMtQVrlPWOe9Dgpd9FHZ3Pwts0PKIU5piFBf6grGVeqAli4Ia6oF0F1YPNqXCRdxch3v0BAbaLpRIIKeBpZuh6x2XJlkZUl1G19BzDDCaEl1Zcza2+cMqRxTbloY4bOmFWZLEuHcONGggYYReYW3Z+YsFUJQYJY8b/AOoR4hii1Ei4voL72hVcmOkox+RdXcJHS0BpRcuw5BLQRTFctH6gpJllRQC37mdte0BTKv3s4qUBc34biKcn0hVjS+T8hRqQlXh1HH5tBtLjipaFJKiEqIJTyxcQNMr0IkZCp7vlHJDa6wrni3jGUg3Yg76dIXvsptfVmkViJKErU+UkgEszADRrwPVYolNtNGG/eM+a0kpAIS6mD6X557wLVzDmuQWOXUEW68RropbS0Np2K5yHIO1tNoBrKnMft5wMmaEguHIO3EU53209ddusGyMotuyz3jEkt58893itSyz21+cW19d70SwEJSUpyMkMVM/iVyesBJFy523vCFOCLjMv56xemYG5/uAwv+ItK7Abi7/aHsVwDpU4AsL3e+oN41OA1Ksyb6MHcWfnY6RlqLK6ipCnUnwMoBlO+Y88NDlE8IAUlOUgC1zmP+RhJMpiiluz7HUez8oUgmZvFldn/D1j57WSk5nJLX+Fn0tr1aKp/tKUywBMUskAkFwyrOG3Tp3herEQcx0D+IfcdITidUppIpE4ZQX8Tlx026vrEauaCnr+aRTVSR8SFOdwPziBBWsGUN2bf7xRLejznJ2WzqkjL53GpG3pBNJi0yXlIUHLZQ4e5YfOAffA2s1wHGj/AHgGcMpZ/QxnFMeGR2aTEsbWiapM5s6SxZje24txFX/NJLEqb1v28t4zczKQSVX2DOL6h9jB9ViK5ypS7FUoJSkBAbKhmdIHiL8wtVs6OxnWVaDlII/DyIlTY4sWzBrfFc+UZytqVe8UpRYl1kDkl9rDygdM4li7ly6Rc9/P7Q0UvJJwnytM0xxGWqxSDqXDj5RZKqErUMskPZw9lNuXjIGsO/50iymrbK8RSWtYqc8a27wdeBVDJd2P8Zw1MlakLllCwWIDEabEd9oHTTWs5/8ALwtl40ogJUygFZtLnZidWMWnEkm/i8gSPV4ylQ3CV6JUFMhKhnBUCNB8XcQWaIqze7ByjTk9+sCSpzFwS7MOxewi+dXlKSAWAA0Or88wqWyUm3o4g+6JzD84hzh/tAUyyJYubFwG8yd4yi6skMdzYuW3dttYLpFBKsoIWFHXt30eHq+wuDSs0NVUqmPMmLBUyWsAGAGgELamoS6cru1yd1PZujRFFWzgoChdyCfK+wBihAJQDl1LAjz0HrB6FcbVsn+tfwqcB3IG21hE8TmS0LX7klaBYKIYva5HrAFZUkkB3IA+pA07wMXUSE63s9n136AwvRVRstXPzEBZIFgpmfL/ADE6arSiZmy50JU6UrGqQf3M23EBBR1Ae41uCxiS1EkkAAnQDrsBx0jFVGkXTKoKUVEAeLMwdhd27eccrKj3i3ypS9glIYDhIe/n2iudMYJZGUp+M38R2toLWji07v2bjmF7GL5cgJUn3psSQQkpKgUu7gm121gdam1P8+cTm5UhLA5w+bQg8N5QVg+FrqJ6JUtKVLWSySQANfiJ9YwOP4L0m7g6aHeLZimYeFgGBA169SH1iBlZVlKmdJIN7WJBv5Q8xqulT/cppqcS8iAFs6itT3V07RjJaECFh+flF0tZ14isKFgQ7Ppa7R2WG10+sP4FaD6eoCS7FvvteG9bjip5TmIdACU/Cmw2sA/eMwrXmDApVrEgD0Futu8LWwbjoMNSSP8AEX/oxETyQSAwGp8hv+awKQopBvlUohPlr3NxE5FWcmTZ35Ds2kU86EcX5CZdX1bVxoBtrv22iExBusnwvl1SDfRgTwIGnKdzzt+ecd96nKQoeIs12a4Ki29oVqgxjui2aohmI021bqIsqJBBIIJsDfVjp2ePYelpE0+5UvKU/wD1fwpBdgRyrvtA0isy5rC9r6i8J2aUK6PJADacFnJswdjZo0PsPjCKepCzMloYTGVMQVj4bWG5OkZyadFFtWZz6xUuYCzdPw+cF7VFMc2nZbilX7yYpQYBRdtBc6izCOYLi66WaJssJKwCBmCVi7g2NtDFC5amC7XdLPwBdttflAyh34gpFLvoaSJcs001a0TDMzoTLWm0tJuVhXJIdoWKleQiy5SRmYasSw4dubxBS3Hbp+esCgWdnoAUQklSdi2UkdtrwTIxechISmYQkaB4EUkhwQ3ex+cc951PygqJmWoqVPmf80a3Rx5x2bPzKUQMo4DkAcXu0DksVDuIjzABQ0rcREwEtkOd8gDSwP8AqHLXuYHp1OesUe+8OXKNc2bfTQ9ILwqTmPrGFmtDabXZcr7JCWBAcC4PXzgadX5kFAQHzBWYnxAMfCLt18o7iyMpId8oF9H0hWXG51aDpqycU/IbSVoSDnQF+ApS7hlOCFBtWcxCRJQoLUqYUkJ8IZ8yiQ46b3MQmzk5AAgBQdRU5ciwCW0YcxQFH5D6wCydHioaAca+WnG0RS6TwRpEl7doikllXs0YxzNa/MRJaOmbqevSOgOB6wTHhchrH8MF0c4A+J2DkaDxbXbk/KBE2I+kdAch9NYV7NZxZJ3Ou/MWInFJzJJzDTUa21EW4lTBE2YgEkIUQCeOsDpWBsDbftBBRYuUnIghRcu4YhgDa+7iO06Lsd+fy0eljMydLEvqYsknwq55g0Z7DZWGrmrzbKN1AMAzB2b5NA9VTqlllFiQRxbtwbGPon/8mrUS0zFKkpmbMo25e4MZb2xqM1QQwGXMQw5ux5ialspPGlDkZ41ZyBJukKJZ9SzP9IZYViEpEmamZJzrWwlqcj3ZBBKm346QqOoGznzidPOASp05rEC5tpf56RQmn5OzVlT3ck7c6+kc95oS7u5b87RIS7ZuGDc7xUpT+RhrEXZKbUrSDLJID3T62+cUy1Xsd/OOkm46m7X0MDiZdxzCorQcu431sC7t3bWLAEkukbvfbr13jWz8UEyiSDLT74kzDP1WWQAE8N/EYqnnZSDrvtCRlZpQ4smtDuHCWvd76ekWYPVolTULmSxMQlQKkFTBQ4Lc8xdi9EJbEbtaAZMgKCyXsgkd3EMtixL8RmpXMWuWj3aColKRcAE6P0eBpC8r3Zwz736RwrYgahtPzrBS5AIcW/qNeqD/AGDzZ6lXUXI3LG3U6mKvck3YeoEEKksAXLHUc+cRTKHXyLQUw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://cosmo-logy.ru/wp-content/uploads/images/4r_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2000264" cy="1946729"/>
          </a:xfrm>
          <a:prstGeom prst="rect">
            <a:avLst/>
          </a:prstGeom>
          <a:noFill/>
        </p:spPr>
      </p:pic>
      <p:pic>
        <p:nvPicPr>
          <p:cNvPr id="18438" name="Picture 6" descr="http://images.astronet.ru/pubd/2009/01/22/0001232931/ngc2818_hheritage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000108"/>
            <a:ext cx="2667019" cy="2000264"/>
          </a:xfrm>
          <a:prstGeom prst="rect">
            <a:avLst/>
          </a:prstGeom>
          <a:noFill/>
        </p:spPr>
      </p:pic>
      <p:pic>
        <p:nvPicPr>
          <p:cNvPr id="18440" name="Picture 8" descr="http://www.nnre.ru/astronomija_i_kosmos/azbuka_zvezdnogo_neba_chast_2/_1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000108"/>
            <a:ext cx="2786082" cy="1909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lanet.ru/_ph/21/339084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Гіпотезою</a:t>
            </a:r>
            <a:r>
              <a:rPr lang="ru-RU" b="1" dirty="0" smtClean="0">
                <a:solidFill>
                  <a:schemeClr val="bg1"/>
                </a:solidFill>
              </a:rPr>
              <a:t> Канта-Лапласа»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543956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>
                <a:solidFill>
                  <a:schemeClr val="bg1"/>
                </a:solidFill>
              </a:rPr>
              <a:t>Сонячна</a:t>
            </a:r>
            <a:r>
              <a:rPr lang="ru-RU" dirty="0">
                <a:solidFill>
                  <a:schemeClr val="bg1"/>
                </a:solidFill>
              </a:rPr>
              <a:t> система </a:t>
            </a:r>
            <a:r>
              <a:rPr lang="ru-RU" dirty="0" err="1">
                <a:solidFill>
                  <a:schemeClr val="bg1"/>
                </a:solidFill>
              </a:rPr>
              <a:t>виникла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результаті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закономірного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газопилової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туманності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7410" name="Picture 2" descr="http://astronomy.net.ua/uploads/posts/2010-07/1279787621_03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143248"/>
            <a:ext cx="6429420" cy="3616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263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Походження Сонячної системи</vt:lpstr>
      <vt:lpstr>Слайд 2</vt:lpstr>
      <vt:lpstr>Дослідження Сонячної системи</vt:lpstr>
      <vt:lpstr>Слайд 4</vt:lpstr>
      <vt:lpstr>Слайд 5</vt:lpstr>
      <vt:lpstr>Теорії щодо походження Сонячної системи</vt:lpstr>
      <vt:lpstr>Теорія Канта</vt:lpstr>
      <vt:lpstr>Теорія Лапласа</vt:lpstr>
      <vt:lpstr>«Гіпотезою Канта-Лапласа»</vt:lpstr>
      <vt:lpstr>Слайд 10</vt:lpstr>
      <vt:lpstr>Слайд 11</vt:lpstr>
      <vt:lpstr>Гіпотеза Джинса</vt:lpstr>
      <vt:lpstr>Гіпотеза Вулфсона</vt:lpstr>
      <vt:lpstr>Слайд 14</vt:lpstr>
      <vt:lpstr>Гіпотеза Шмідта</vt:lpstr>
      <vt:lpstr>Походження планет Сонячної системи </vt:lpstr>
      <vt:lpstr>Слайд 17</vt:lpstr>
      <vt:lpstr>Виконала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Походження Сонячної системи</dc:title>
  <dc:creator>Admin</dc:creator>
  <cp:lastModifiedBy>Admin</cp:lastModifiedBy>
  <cp:revision>20</cp:revision>
  <dcterms:created xsi:type="dcterms:W3CDTF">2014-03-05T15:06:25Z</dcterms:created>
  <dcterms:modified xsi:type="dcterms:W3CDTF">2014-03-05T16:11:05Z</dcterms:modified>
</cp:coreProperties>
</file>