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78" r:id="rId3"/>
    <p:sldId id="274" r:id="rId4"/>
    <p:sldId id="279" r:id="rId5"/>
    <p:sldId id="276" r:id="rId6"/>
    <p:sldId id="261" r:id="rId7"/>
    <p:sldId id="262" r:id="rId8"/>
    <p:sldId id="280" r:id="rId9"/>
    <p:sldId id="281" r:id="rId10"/>
    <p:sldId id="282" r:id="rId11"/>
    <p:sldId id="283" r:id="rId12"/>
    <p:sldId id="272" r:id="rId13"/>
    <p:sldId id="268" r:id="rId14"/>
    <p:sldId id="284" r:id="rId15"/>
    <p:sldId id="264" r:id="rId16"/>
    <p:sldId id="265" r:id="rId17"/>
    <p:sldId id="266" r:id="rId18"/>
    <p:sldId id="267" r:id="rId19"/>
    <p:sldId id="269" r:id="rId20"/>
    <p:sldId id="270" r:id="rId21"/>
    <p:sldId id="271" r:id="rId22"/>
    <p:sldId id="273" r:id="rId23"/>
    <p:sldId id="2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726" y="-2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BEBE6-BA1E-4007-936D-444C191630A3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7E7B1-A2A5-4C81-A81C-E43662CBA3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8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7E7B1-A2A5-4C81-A81C-E43662CBA3C8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787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30C78DE-92EE-4864-9392-1A628AD831A3}" type="slidenum">
              <a:rPr lang="ru-RU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CF3F7B-678A-4CEF-B2AC-CC98E900E656}" type="slidenum">
              <a:rPr lang="ru-RU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9FE58-AA57-403E-86BE-D2308A7F4A9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2A8D3-B59A-4166-AB36-08D3AB6A545B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0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6542-F764-4337-A0FC-F737C516284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56350-F840-4BA4-91DD-BF0623B79D71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BC886-968B-4454-892E-69BE8AEC7A0A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B2DC5-FE5C-402C-9EF7-0EC6290932BC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6A9F5-A355-4E9B-8334-274AC71CF25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9526B-6FE1-4260-B44C-93C617BC3368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0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79319-F06B-4C3F-B96A-8E7DE9DDAC71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C4711-F806-4F72-9B47-EF864AAEFED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2A009-A202-49E4-A64E-2CD1D7D75EFB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2C0B8-BDEB-4A6F-87A2-DD89CF1A3A75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85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D50D6-AD46-46AB-BCE7-ACD00FCC7284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F8B58-423B-48E2-B42B-1D865AF8ADE6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1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5BA65-2A87-4DB6-A71E-47CD92976746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3072C-3451-4180-979C-E3F92EA82F5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2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89DF-7B11-439A-B7BA-873D252402A1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A977A-6CBB-4DD3-9867-8A1749621D13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7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F9A0-2383-4E3B-B5A1-82FF6058FFA2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AA8DF-B111-46DD-9A06-22995D378E6A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48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6953B-9178-452F-B057-B5D2B355719D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98DF9-F586-4A01-93F5-4DB8E4F8195B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30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2131BC-4848-4741-9C2B-34C93ACCBC1E}" type="datetimeFigureOut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24.04.2014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E9722D-CA8A-4027-9686-9EBBB49A9E39}" type="slidenum">
              <a:rPr lang="ru-RU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62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3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eg"/><Relationship Id="rId5" Type="http://schemas.openxmlformats.org/officeDocument/2006/relationships/image" Target="../media/image16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5" Type="http://schemas.microsoft.com/office/2007/relationships/hdphoto" Target="../media/hdphoto11.wdp"/><Relationship Id="rId4" Type="http://schemas.openxmlformats.org/officeDocument/2006/relationships/image" Target="../media/image34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7.png"/><Relationship Id="rId3" Type="http://schemas.openxmlformats.org/officeDocument/2006/relationships/hyperlink" Target="http://rq.foto.radikal.ru/0708/29/5b307046530d.jpg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5.jpeg"/><Relationship Id="rId5" Type="http://schemas.openxmlformats.org/officeDocument/2006/relationships/image" Target="../media/image41.png"/><Relationship Id="rId10" Type="http://schemas.microsoft.com/office/2007/relationships/hdphoto" Target="../media/hdphoto14.wdp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microsoft.com/office/2007/relationships/media" Target="../media/media5.mp3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6.png"/><Relationship Id="rId4" Type="http://schemas.openxmlformats.org/officeDocument/2006/relationships/audio" Target="../media/media5.mp3"/><Relationship Id="rId9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e/e3/Louis_Armstrong_NYWTS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9.wmf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ity.live174.ru/store/image/f2_03863-134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wm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6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9.wdp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image" Target="../media/image22.jpeg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42910" y="285728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endParaRPr lang="ru-RU" sz="4800" b="1" dirty="0">
              <a:ln w="6350">
                <a:noFill/>
              </a:ln>
              <a:solidFill>
                <a:srgbClr val="4F81BD">
                  <a:lumMod val="50000"/>
                </a:srgb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pic>
        <p:nvPicPr>
          <p:cNvPr id="2055" name="Picture 11" descr="MCj0390668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6215">
            <a:off x="3725556" y="1659097"/>
            <a:ext cx="2989263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285728"/>
            <a:ext cx="65527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4400" b="1" dirty="0">
              <a:solidFill>
                <a:srgbClr val="0000CC"/>
              </a:solidFill>
              <a:latin typeface="+mj-lt"/>
            </a:endParaRPr>
          </a:p>
          <a:p>
            <a:pPr algn="ctr"/>
            <a:r>
              <a:rPr lang="uk-UA" sz="4400" b="1" dirty="0" smtClean="0">
                <a:ln>
                  <a:solidFill>
                    <a:srgbClr val="7030A0"/>
                  </a:solidFill>
                </a:ln>
                <a:solidFill>
                  <a:srgbClr val="0000CC"/>
                </a:solidFill>
              </a:rPr>
              <a:t>Джаз-дитя двох культур</a:t>
            </a:r>
            <a:endParaRPr lang="uk-UA" sz="4400" b="1" dirty="0">
              <a:ln>
                <a:solidFill>
                  <a:srgbClr val="7030A0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1028" name="Picture 4" descr="C:\Users\Викуся\AppData\Local\Microsoft\Windows\Temporary Internet Files\Content.IE5\GJ7OVI24\MP900442348[1]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3" b="100000" l="465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748" y="1"/>
            <a:ext cx="52200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60131" y="2690336"/>
            <a:ext cx="32763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uk-UA" altLang="ru-RU" b="1" i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endParaRPr lang="uk-UA" altLang="ru-RU" b="1" i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uk-UA" altLang="ru-RU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Виконала</a:t>
            </a:r>
            <a:r>
              <a:rPr lang="uk-UA" alt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:</a:t>
            </a:r>
            <a:endParaRPr lang="uk-UA" altLang="ru-RU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</a:pPr>
            <a:r>
              <a:rPr lang="uk-UA" altLang="ru-RU" dirty="0">
                <a:solidFill>
                  <a:schemeClr val="bg1"/>
                </a:solidFill>
                <a:latin typeface="Arial" charset="0"/>
                <a:cs typeface="Arial" charset="0"/>
              </a:rPr>
              <a:t>Бондар </a:t>
            </a:r>
            <a:r>
              <a:rPr lang="uk-UA" altLang="ru-R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Вікторія</a:t>
            </a:r>
          </a:p>
          <a:p>
            <a:pPr>
              <a:spcBef>
                <a:spcPct val="0"/>
              </a:spcBef>
            </a:pPr>
            <a:r>
              <a:rPr lang="uk-UA" altLang="ru-R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учениці </a:t>
            </a:r>
            <a:r>
              <a:rPr lang="uk-UA" altLang="ru-RU" dirty="0">
                <a:solidFill>
                  <a:schemeClr val="bg1"/>
                </a:solidFill>
                <a:latin typeface="Arial" charset="0"/>
                <a:cs typeface="Arial" charset="0"/>
              </a:rPr>
              <a:t>11-Б класу</a:t>
            </a:r>
          </a:p>
          <a:p>
            <a:pPr>
              <a:spcBef>
                <a:spcPct val="0"/>
              </a:spcBef>
            </a:pPr>
            <a:r>
              <a:rPr lang="uk-UA" altLang="ru-RU" dirty="0">
                <a:solidFill>
                  <a:schemeClr val="bg1"/>
                </a:solidFill>
                <a:latin typeface="Arial" charset="0"/>
                <a:cs typeface="Arial" charset="0"/>
              </a:rPr>
              <a:t>ЗОШ №26 м. Житомира</a:t>
            </a:r>
          </a:p>
          <a:p>
            <a:pPr>
              <a:spcBef>
                <a:spcPct val="0"/>
              </a:spcBef>
            </a:pPr>
            <a:r>
              <a:rPr lang="uk-UA" altLang="ru-RU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Предмет:</a:t>
            </a:r>
            <a:r>
              <a:rPr lang="uk-UA" altLang="ru-RU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uk-UA" altLang="ru-R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художня культура</a:t>
            </a:r>
            <a:endParaRPr lang="uk-UA" altLang="ru-RU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628801"/>
            <a:ext cx="252028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uk-UA" altLang="ru-RU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r>
              <a:rPr lang="uk-UA" altLang="ru-R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       </a:t>
            </a:r>
          </a:p>
          <a:p>
            <a:pPr algn="ctr">
              <a:spcBef>
                <a:spcPct val="0"/>
              </a:spcBef>
            </a:pPr>
            <a:endParaRPr lang="uk-UA" altLang="ru-RU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b="1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endParaRPr lang="uk-UA" altLang="ru-RU" b="1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ctr">
              <a:spcBef>
                <a:spcPct val="0"/>
              </a:spcBef>
            </a:pPr>
            <a:r>
              <a:rPr lang="uk-UA" altLang="ru-RU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Житомир </a:t>
            </a:r>
            <a:r>
              <a:rPr lang="uk-UA" altLang="ru-RU" b="1" dirty="0">
                <a:solidFill>
                  <a:schemeClr val="bg1"/>
                </a:solidFill>
                <a:latin typeface="Arial" charset="0"/>
                <a:cs typeface="Arial" charset="0"/>
              </a:rPr>
              <a:t>- 2014</a:t>
            </a:r>
          </a:p>
        </p:txBody>
      </p:sp>
      <p:pic>
        <p:nvPicPr>
          <p:cNvPr id="8" name="Picture 13" descr="Cymbals_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60" y="5093464"/>
            <a:ext cx="13525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6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02632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0000CC"/>
                </a:solidFill>
              </a:rPr>
              <a:t>БЛЮЗ</a:t>
            </a:r>
            <a:endParaRPr lang="ru-RU" sz="5400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63847" y="2517532"/>
            <a:ext cx="339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j-lt"/>
              </a:rPr>
              <a:t>Співає </a:t>
            </a:r>
            <a:r>
              <a:rPr lang="ru-RU" b="1" dirty="0">
                <a:solidFill>
                  <a:schemeClr val="bg1"/>
                </a:solidFill>
                <a:latin typeface="+mj-lt"/>
              </a:rPr>
              <a:t>Шиллер (США)</a:t>
            </a:r>
            <a:endParaRPr lang="uk-UA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3105835"/>
            <a:ext cx="669674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Блюз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- </a:t>
            </a:r>
            <a:r>
              <a:rPr lang="uk-UA" dirty="0" smtClean="0">
                <a:solidFill>
                  <a:schemeClr val="bg1"/>
                </a:solidFill>
                <a:latin typeface="+mj-lt"/>
              </a:rPr>
              <a:t>народна пісня американських негрів з сумним відтінком.</a:t>
            </a:r>
          </a:p>
          <a:p>
            <a:r>
              <a:rPr lang="uk-UA" dirty="0" smtClean="0">
                <a:solidFill>
                  <a:schemeClr val="bg1"/>
                </a:solidFill>
                <a:latin typeface="+mj-lt"/>
              </a:rPr>
              <a:t>Класичний 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блюз являє собою меланхолійні пісні в </a:t>
            </a:r>
          </a:p>
          <a:p>
            <a:r>
              <a:rPr lang="uk-UA" dirty="0">
                <a:solidFill>
                  <a:schemeClr val="bg1"/>
                </a:solidFill>
                <a:latin typeface="+mj-lt"/>
              </a:rPr>
              <a:t>супроводі музичних інструментів. Велике значення в блюзі </a:t>
            </a:r>
          </a:p>
          <a:p>
            <a:r>
              <a:rPr lang="uk-UA" dirty="0">
                <a:solidFill>
                  <a:schemeClr val="bg1"/>
                </a:solidFill>
                <a:latin typeface="+mj-lt"/>
              </a:rPr>
              <a:t>має поетичний текст, присвячений темі страждання або нещасною </a:t>
            </a:r>
            <a:r>
              <a:rPr lang="uk-UA" dirty="0" smtClean="0">
                <a:solidFill>
                  <a:schemeClr val="bg1"/>
                </a:solidFill>
                <a:latin typeface="+mj-lt"/>
              </a:rPr>
              <a:t>любові.</a:t>
            </a:r>
          </a:p>
          <a:p>
            <a:r>
              <a:rPr lang="uk-UA" dirty="0">
                <a:solidFill>
                  <a:schemeClr val="bg1"/>
                </a:solidFill>
                <a:latin typeface="+mj-lt"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+mj-lt"/>
              </a:rPr>
              <a:t>     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Як правило, ця музична форма складається з трьох рядків: </a:t>
            </a:r>
            <a:r>
              <a:rPr lang="uk-UA" dirty="0" smtClean="0">
                <a:solidFill>
                  <a:schemeClr val="bg1"/>
                </a:solidFill>
                <a:latin typeface="+mj-lt"/>
              </a:rPr>
              <a:t>перша 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повторюється двічі, а третій містить логічний висновок з </a:t>
            </a:r>
            <a:r>
              <a:rPr lang="uk-UA" dirty="0" smtClean="0">
                <a:solidFill>
                  <a:schemeClr val="bg1"/>
                </a:solidFill>
                <a:latin typeface="+mj-lt"/>
              </a:rPr>
              <a:t>попередніх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. У 1930-ті роки на основі блюзу виникло понад </a:t>
            </a:r>
            <a:r>
              <a:rPr lang="uk-UA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розважальне і танцювальне музичний напрям </a:t>
            </a:r>
            <a:r>
              <a:rPr lang="uk-UA" dirty="0" err="1" smtClean="0">
                <a:solidFill>
                  <a:schemeClr val="bg1"/>
                </a:solidFill>
                <a:latin typeface="+mj-lt"/>
              </a:rPr>
              <a:t>ритм-енд-блюз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9218" name="Picture 2" descr="https://encrypted-tbn0.gstatic.com/images?q=tbn:ANd9GcRmkfGSU7Z0KT8PQp1nzJ3BqHW5Mhny02nEGaf4FfyM_pVdgV3siabHV4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5373216"/>
            <a:ext cx="2339553" cy="1388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encrypted-tbn2.gstatic.com/images?q=tbn:ANd9GcRAp81bS2oGxSn4cNC04qs_IqrMDmvNYKybRF-DSf7qjbnC-wc53tsIi3w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04" y="188640"/>
            <a:ext cx="2917437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encrypted-tbn3.gstatic.com/images?q=tbn:ANd9GcRiYMfNa5FWjtBrzi1K-PGavSErIGv1tofEJseMXXDhsmB1niYAnxJey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564904"/>
            <a:ext cx="2186846" cy="218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213">
            <a:off x="2684216" y="1000754"/>
            <a:ext cx="4185771" cy="1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chiller - Dream Of You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9672" y="13154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312368" cy="1143000"/>
          </a:xfrm>
        </p:spPr>
        <p:txBody>
          <a:bodyPr>
            <a:noAutofit/>
          </a:bodyPr>
          <a:lstStyle/>
          <a:p>
            <a:r>
              <a:rPr lang="uk-UA" sz="6000" dirty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Регтайм</a:t>
            </a:r>
            <a:endParaRPr lang="uk-UA" sz="6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68301" y="356900"/>
            <a:ext cx="1995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+mj-lt"/>
              </a:rPr>
              <a:t>Скотт </a:t>
            </a:r>
            <a:r>
              <a:rPr lang="uk-UA" b="1" dirty="0" err="1">
                <a:solidFill>
                  <a:schemeClr val="bg1"/>
                </a:solidFill>
                <a:latin typeface="+mj-lt"/>
              </a:rPr>
              <a:t>Джоплін</a:t>
            </a:r>
            <a:r>
              <a:rPr lang="uk-UA" b="1" dirty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1484785"/>
            <a:ext cx="529208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altLang="ru-RU" sz="2400" b="1" dirty="0">
                <a:solidFill>
                  <a:schemeClr val="bg1"/>
                </a:solidFill>
                <a:latin typeface="+mj-lt"/>
              </a:rPr>
              <a:t>Регтайм</a:t>
            </a:r>
            <a:r>
              <a:rPr lang="ru-RU" altLang="ru-RU" b="1" dirty="0">
                <a:solidFill>
                  <a:schemeClr val="bg1"/>
                </a:solidFill>
              </a:rPr>
              <a:t> - </a:t>
            </a:r>
            <a:r>
              <a:rPr lang="uk-UA" altLang="ru-RU" sz="1900" b="1" dirty="0" smtClean="0">
                <a:solidFill>
                  <a:schemeClr val="bg1"/>
                </a:solidFill>
              </a:rPr>
              <a:t>танцювальна музика особливого ритмічного складу. Спочатку створювалася як фортепіанне твір</a:t>
            </a:r>
            <a:r>
              <a:rPr lang="ru-RU" altLang="ru-RU" sz="1900" b="1" dirty="0" smtClean="0">
                <a:solidFill>
                  <a:schemeClr val="bg1"/>
                </a:solidFill>
              </a:rPr>
              <a:t>. </a:t>
            </a:r>
            <a:r>
              <a:rPr lang="ru-RU" altLang="ru-RU" sz="1900" b="1" dirty="0">
                <a:solidFill>
                  <a:schemeClr val="bg1"/>
                </a:solidFill>
              </a:rPr>
              <a:t>На пороге  ХХ века родился  регтайм – развлекательная </a:t>
            </a:r>
            <a:r>
              <a:rPr lang="ru-RU" altLang="ru-RU" sz="1900" b="1" dirty="0" smtClean="0">
                <a:solidFill>
                  <a:schemeClr val="bg1"/>
                </a:solidFill>
              </a:rPr>
              <a:t> танцевальная </a:t>
            </a:r>
            <a:r>
              <a:rPr lang="ru-RU" altLang="ru-RU" sz="1900" b="1" dirty="0">
                <a:solidFill>
                  <a:schemeClr val="bg1"/>
                </a:solidFill>
              </a:rPr>
              <a:t>музыка, сначала исполняемая только на </a:t>
            </a:r>
            <a:r>
              <a:rPr lang="ru-RU" altLang="ru-RU" sz="1900" b="1" dirty="0" smtClean="0">
                <a:solidFill>
                  <a:schemeClr val="bg1"/>
                </a:solidFill>
              </a:rPr>
              <a:t>фортепиано</a:t>
            </a:r>
            <a:r>
              <a:rPr lang="ru-RU" altLang="ru-RU" sz="1900" b="1" dirty="0">
                <a:solidFill>
                  <a:schemeClr val="bg1"/>
                </a:solidFill>
              </a:rPr>
              <a:t>, а затем, по мере роста популярности, и </a:t>
            </a:r>
            <a:r>
              <a:rPr lang="ru-RU" altLang="ru-RU" sz="1900" b="1" dirty="0" smtClean="0">
                <a:solidFill>
                  <a:schemeClr val="bg1"/>
                </a:solidFill>
              </a:rPr>
              <a:t>духовными оркестрами</a:t>
            </a:r>
            <a:r>
              <a:rPr lang="ru-RU" altLang="ru-RU" sz="1900" b="1" dirty="0">
                <a:solidFill>
                  <a:schemeClr val="bg1"/>
                </a:solidFill>
              </a:rPr>
              <a:t>. Для регтайма характерна  синкопирующая, </a:t>
            </a:r>
            <a:r>
              <a:rPr lang="ru-RU" altLang="ru-RU" sz="1900" b="1" dirty="0" smtClean="0">
                <a:solidFill>
                  <a:schemeClr val="bg1"/>
                </a:solidFill>
              </a:rPr>
              <a:t>«</a:t>
            </a:r>
            <a:r>
              <a:rPr lang="ru-RU" altLang="ru-RU" sz="1900" b="1" dirty="0">
                <a:solidFill>
                  <a:schemeClr val="bg1"/>
                </a:solidFill>
              </a:rPr>
              <a:t>рваная» мелодия с четким  маршеобразным сопровождением.</a:t>
            </a:r>
            <a:endParaRPr lang="uk-UA" sz="1900" dirty="0"/>
          </a:p>
        </p:txBody>
      </p:sp>
      <p:pic>
        <p:nvPicPr>
          <p:cNvPr id="10242" name="Picture 2" descr="https://encrypted-tbn0.gstatic.com/images?q=tbn:ANd9GcT73Neml4PzZi2-r_xFvhWYegVsLHdBnbCUxpOe3M38zTIn9poLQwgy5A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28" y="3645024"/>
            <a:ext cx="3603342" cy="3036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encrypted-tbn2.gstatic.com/images?q=tbn:ANd9GcTFd__Nzcuh8OLzmwTgmgn-PgGRAXURtP-EAwvmeuNzgucHzLYKRo2SR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284194"/>
            <a:ext cx="1911138" cy="2309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encrypted-tbn1.gstatic.com/images?q=tbn:ANd9GcR2_3ySZCny2b8zzsE__zT2XGQHUsyBvRt0602N9Hg9mNgb1fj-rFb6oL3zow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029" y1="13043" x2="42029" y2="13043"/>
                        <a14:foregroundMark x1="28261" y1="17391" x2="28261" y2="17391"/>
                        <a14:foregroundMark x1="75362" y1="11594" x2="75362" y2="11594"/>
                        <a14:foregroundMark x1="48551" y1="43478" x2="48551" y2="4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870327"/>
            <a:ext cx="3888432" cy="181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Janis Joplin - Call On Me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7727" y="287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7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400" dirty="0" smtClean="0">
                <a:solidFill>
                  <a:srgbClr val="0000CC"/>
                </a:solidFill>
              </a:rPr>
              <a:t>Напрями джазу</a:t>
            </a:r>
            <a:endParaRPr lang="uk-UA" sz="4400" dirty="0">
              <a:solidFill>
                <a:srgbClr val="0000CC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285860"/>
            <a:ext cx="6303644" cy="2786082"/>
          </a:xfrm>
          <a:ln>
            <a:miter lim="800000"/>
            <a:headEnd/>
            <a:tailEnd/>
          </a:ln>
          <a:extLst/>
        </p:spPr>
        <p:txBody>
          <a:bodyPr>
            <a:normAutofit lnSpcReduction="10000"/>
          </a:bodyPr>
          <a:lstStyle/>
          <a:p>
            <a:pPr marL="594360" indent="-457200"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Ранній джаз (хот-джаз (гарячий джаз)).</a:t>
            </a:r>
          </a:p>
          <a:p>
            <a:pPr marL="594360" indent="-457200"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Холодний джаз (</a:t>
            </a:r>
            <a:r>
              <a:rPr lang="uk-UA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кул-джаз</a:t>
            </a: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).</a:t>
            </a:r>
          </a:p>
          <a:p>
            <a:pPr marL="594360" indent="-457200"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Світ-джаз (солодкий джаз).</a:t>
            </a:r>
          </a:p>
          <a:p>
            <a:pPr marL="594360" indent="-457200"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Бі-боп</a:t>
            </a: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(нервовий джаз).</a:t>
            </a:r>
          </a:p>
          <a:p>
            <a:pPr marL="594360" indent="-457200" eaLnBrk="1" fontAlgn="auto" hangingPunct="1">
              <a:spcAft>
                <a:spcPts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Симфоджаз.</a:t>
            </a:r>
            <a:endParaRPr lang="uk-UA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4427984" y="3645024"/>
            <a:ext cx="4608512" cy="30963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 algn="just">
              <a:buClr>
                <a:prstClr val="white">
                  <a:shade val="95000"/>
                </a:prstClr>
              </a:buClr>
              <a:buSzPct val="65000"/>
              <a:buFont typeface="Wingdings" panose="05000000000000000000" pitchFamily="2" charset="2"/>
              <a:buChar char="§"/>
              <a:defRPr/>
            </a:pP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Із джазом пов’язане </a:t>
            </a: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виникнення такого 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поняття, як </a:t>
            </a:r>
            <a:r>
              <a:rPr lang="uk-UA" sz="24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масова культура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uk-UA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indent="357188" algn="just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ін дав початок </a:t>
            </a:r>
            <a:r>
              <a:rPr lang="uk-UA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ритм-енд-блюзу</a:t>
            </a: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, рок-н-ролу, який відкрив дорогу багатьом співакам, таким  як  </a:t>
            </a:r>
            <a:r>
              <a:rPr lang="uk-UA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елвіс</a:t>
            </a: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Преслі</a:t>
            </a: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та ін.</a:t>
            </a:r>
          </a:p>
          <a:p>
            <a:pPr indent="357188" algn="just">
              <a:buClr>
                <a:prstClr val="white">
                  <a:shade val="95000"/>
                </a:prstClr>
              </a:buClr>
              <a:buSzPct val="65000"/>
              <a:defRPr/>
            </a:pP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«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Рок», «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фанк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», «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соул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», естрадна музика,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музика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кіно і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телеБачення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взяли багато  елементів джазу.</a:t>
            </a:r>
          </a:p>
        </p:txBody>
      </p:sp>
      <p:pic>
        <p:nvPicPr>
          <p:cNvPr id="4102" name="Picture 6" descr="Развитие джазовой музы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71" y="1196752"/>
            <a:ext cx="3056085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История джаз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8815"/>
            <a:ext cx="3672408" cy="2692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piano_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071813"/>
            <a:ext cx="3119438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Картинка 0 из 9821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51720" y="4143375"/>
            <a:ext cx="33178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285852" y="0"/>
            <a:ext cx="6786578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4400" b="1" dirty="0">
                <a:solidFill>
                  <a:srgbClr val="0000CC"/>
                </a:solidFill>
                <a:latin typeface="+mj-lt"/>
              </a:rPr>
              <a:t>Інструменти джазу</a:t>
            </a:r>
            <a:endParaRPr lang="ru-RU" sz="4400" b="1" dirty="0">
              <a:ln w="6350">
                <a:noFill/>
              </a:ln>
              <a:solidFill>
                <a:srgbClr val="4F81BD">
                  <a:lumMod val="50000"/>
                </a:srgb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12" name="Picture 7" descr="348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74255">
            <a:off x="3772641" y="937827"/>
            <a:ext cx="19558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Контрабас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911543"/>
            <a:ext cx="17478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Бандж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852" l="2000" r="9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7753" y="2428867"/>
            <a:ext cx="1620739" cy="4154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6" y="312253"/>
            <a:ext cx="2928937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truba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60" y="2225705"/>
            <a:ext cx="33210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Ukulele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7598">
            <a:off x="7382188" y="113012"/>
            <a:ext cx="1380483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186">
            <a:off x="5922680" y="5212623"/>
            <a:ext cx="23495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5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10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288"/>
            <a:ext cx="8229600" cy="1143000"/>
          </a:xfrm>
        </p:spPr>
        <p:txBody>
          <a:bodyPr>
            <a:normAutofit/>
          </a:bodyPr>
          <a:lstStyle/>
          <a:p>
            <a:r>
              <a:rPr lang="uk-UA" sz="4800" dirty="0" smtClean="0">
                <a:solidFill>
                  <a:srgbClr val="0000CC"/>
                </a:solidFill>
              </a:rPr>
              <a:t>Розвиток джазу</a:t>
            </a:r>
            <a:endParaRPr lang="uk-UA" sz="4800" dirty="0">
              <a:solidFill>
                <a:srgbClr val="0000CC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18367" y="1272600"/>
            <a:ext cx="2855552" cy="875383"/>
          </a:xfrm>
        </p:spPr>
        <p:txBody>
          <a:bodyPr/>
          <a:lstStyle/>
          <a:p>
            <a:pPr algn="ctr"/>
            <a:r>
              <a:rPr lang="uk-UA" sz="1400" dirty="0">
                <a:solidFill>
                  <a:schemeClr val="bg1"/>
                </a:solidFill>
                <a:latin typeface="+mj-lt"/>
              </a:rPr>
              <a:t>Джордж </a:t>
            </a:r>
            <a:r>
              <a:rPr lang="uk-UA" sz="1400" dirty="0" err="1">
                <a:solidFill>
                  <a:schemeClr val="bg1"/>
                </a:solidFill>
                <a:latin typeface="+mj-lt"/>
              </a:rPr>
              <a:t>Гершвін</a:t>
            </a:r>
            <a:r>
              <a:rPr lang="uk-UA" sz="1400" dirty="0">
                <a:solidFill>
                  <a:schemeClr val="bg1"/>
                </a:solidFill>
                <a:latin typeface="+mj-lt"/>
              </a:rPr>
              <a:t>. Опера «</a:t>
            </a:r>
            <a:r>
              <a:rPr lang="uk-UA" sz="1400" dirty="0" err="1">
                <a:solidFill>
                  <a:schemeClr val="bg1"/>
                </a:solidFill>
                <a:latin typeface="+mj-lt"/>
              </a:rPr>
              <a:t>Поргі</a:t>
            </a:r>
            <a:r>
              <a:rPr lang="uk-UA" sz="1400" dirty="0">
                <a:solidFill>
                  <a:schemeClr val="bg1"/>
                </a:solidFill>
                <a:latin typeface="+mj-lt"/>
              </a:rPr>
              <a:t> і </a:t>
            </a:r>
            <a:r>
              <a:rPr lang="uk-UA" sz="1400" dirty="0" err="1">
                <a:solidFill>
                  <a:schemeClr val="bg1"/>
                </a:solidFill>
                <a:latin typeface="+mj-lt"/>
              </a:rPr>
              <a:t>Бесс</a:t>
            </a:r>
            <a:r>
              <a:rPr lang="uk-UA" sz="1400" dirty="0">
                <a:solidFill>
                  <a:schemeClr val="bg1"/>
                </a:solidFill>
                <a:latin typeface="+mj-lt"/>
              </a:rPr>
              <a:t>»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+mj-lt"/>
              </a:rPr>
              <a:t>Summertime.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043609" y="3356992"/>
            <a:ext cx="1944215" cy="648072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060224" y="2148109"/>
            <a:ext cx="4788024" cy="3297113"/>
          </a:xfrm>
        </p:spPr>
        <p:txBody>
          <a:bodyPr/>
          <a:lstStyle/>
          <a:p>
            <a:pPr marL="136525" indent="0">
              <a:buNone/>
            </a:pPr>
            <a:r>
              <a:rPr lang="uk-U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даний час джаз включає в себе </a:t>
            </a: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величезну  кількість стилів і напрямків. особливу популярність отримали </a:t>
            </a:r>
            <a:r>
              <a:rPr lang="uk-U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трубач і співак </a:t>
            </a: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Луї </a:t>
            </a:r>
            <a:r>
              <a:rPr lang="uk-UA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Армстронг</a:t>
            </a:r>
            <a:r>
              <a:rPr lang="uk-U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співачка Елла </a:t>
            </a:r>
            <a:r>
              <a:rPr lang="uk-UA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Фіцджеральд</a:t>
            </a:r>
            <a:r>
              <a:rPr lang="uk-U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музиканти та керівники оркестрів </a:t>
            </a: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(біг-бендів): </a:t>
            </a:r>
            <a:r>
              <a:rPr lang="uk-U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Бенні</a:t>
            </a:r>
            <a:r>
              <a:rPr lang="uk-U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Гудмен</a:t>
            </a:r>
            <a:r>
              <a:rPr lang="uk-U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Дюк </a:t>
            </a:r>
            <a:r>
              <a:rPr lang="uk-U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Еллінгтон</a:t>
            </a:r>
            <a:r>
              <a:rPr lang="uk-U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Гленн</a:t>
            </a:r>
            <a:r>
              <a:rPr lang="uk-UA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Міллер</a:t>
            </a:r>
          </a:p>
        </p:txBody>
      </p:sp>
      <p:pic>
        <p:nvPicPr>
          <p:cNvPr id="9" name="Picture 9" descr="{9B444A8A-7995-45F3-9E7E-F236476C2DE2}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56" y="2708920"/>
            <a:ext cx="324008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21922" y="5789730"/>
            <a:ext cx="2806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Дюк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Элингтон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1" name="Picture 3" descr="C:\Users\Викуся\AppData\Local\Microsoft\Windows\Temporary Internet Files\Content.IE5\JCHOXMFI\MC900382588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8857">
                        <a14:foregroundMark x1="83333" y1="23524" x2="83333" y2="23524"/>
                        <a14:foregroundMark x1="85429" y1="23524" x2="85429" y2="23524"/>
                        <a14:foregroundMark x1="85429" y1="38000" x2="85429" y2="3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514">
            <a:off x="675929" y="5134216"/>
            <a:ext cx="1931814" cy="184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Викуся\AppData\Local\Microsoft\Windows\Temporary Internet Files\Content.IE5\GJ7OVI24\MC900360742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5937">
            <a:off x="7308304" y="-2047"/>
            <a:ext cx="1440160" cy="20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Dzhordzh-Gershvin-quotLetoquot-Summertime-Kolybel_naya-iz-opery-quotPorgi-i-Bessquot(muzofon.com).mp3">
            <a:hlinkClick r:id="" action="ppaction://media"/>
          </p:cNvPr>
          <p:cNvPicPr>
            <a:picLocks noGrp="1" noChangeAspect="1"/>
          </p:cNvPicPr>
          <p:nvPr>
            <p:ph sz="quarter" idx="4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4540" y="1506375"/>
            <a:ext cx="609600" cy="609600"/>
          </a:xfrm>
        </p:spPr>
      </p:pic>
      <p:pic>
        <p:nvPicPr>
          <p:cNvPr id="12" name="Duke Ellington - Blues  (audiopoisk.com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28698" y="5669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3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7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60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7"/>
            <a:ext cx="5580112" cy="1351261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</a:t>
            </a:r>
            <a:r>
              <a:rPr lang="ru-RU" sz="6000" dirty="0" err="1" smtClean="0">
                <a:solidFill>
                  <a:srgbClr val="0000CC"/>
                </a:solidFill>
              </a:rPr>
              <a:t>Луї</a:t>
            </a:r>
            <a:r>
              <a:rPr lang="ru-RU" sz="6000" dirty="0" smtClean="0">
                <a:solidFill>
                  <a:srgbClr val="0000CC"/>
                </a:solidFill>
              </a:rPr>
              <a:t> </a:t>
            </a:r>
            <a:r>
              <a:rPr lang="ru-RU" sz="6000" dirty="0" err="1" smtClean="0">
                <a:solidFill>
                  <a:srgbClr val="0000CC"/>
                </a:solidFill>
              </a:rPr>
              <a:t>Армстронг</a:t>
            </a:r>
            <a:r>
              <a:rPr lang="ru-RU" sz="6000" dirty="0" smtClean="0">
                <a:solidFill>
                  <a:srgbClr val="0000CC"/>
                </a:solidFill>
              </a:rPr>
              <a:t/>
            </a:r>
            <a:br>
              <a:rPr lang="ru-RU" sz="6000" dirty="0" smtClean="0">
                <a:solidFill>
                  <a:srgbClr val="0000CC"/>
                </a:solidFill>
              </a:rPr>
            </a:br>
            <a:r>
              <a:rPr lang="ru-RU" sz="4400" kern="1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/>
              </a:rPr>
              <a:t> </a:t>
            </a:r>
            <a:r>
              <a:rPr lang="ru-RU" sz="3600" kern="1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/>
              </a:rPr>
              <a:t>1901 </a:t>
            </a:r>
            <a:r>
              <a:rPr lang="ru-RU" sz="3600" kern="1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̶</a:t>
            </a:r>
            <a:r>
              <a:rPr lang="ru-RU" sz="3600" kern="1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/>
              </a:rPr>
              <a:t> 1971</a:t>
            </a:r>
            <a:endParaRPr lang="ru-RU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Файл:Louis Armstrong NYWT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135" y="3076239"/>
            <a:ext cx="3168352" cy="328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42910" y="1643050"/>
            <a:ext cx="792961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Луї </a:t>
            </a:r>
            <a:r>
              <a:rPr lang="uk-UA" sz="28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Армстронг</a:t>
            </a:r>
            <a:r>
              <a:rPr lang="uk-UA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uk-UA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– </a:t>
            </a:r>
            <a:r>
              <a:rPr lang="uk-UA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це історія джазу.</a:t>
            </a:r>
            <a:endParaRPr lang="ru-RU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  <a:p>
            <a:pPr algn="ctr">
              <a:defRPr/>
            </a:pPr>
            <a:r>
              <a:rPr lang="uk-UA" sz="2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З нього почалася ера солістів-віртуозів. </a:t>
            </a:r>
            <a:endParaRPr lang="ru-RU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4088" y="548681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Негритянський </a:t>
            </a:r>
            <a:endParaRPr lang="uk-UA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співак і трубач</a:t>
            </a:r>
          </a:p>
        </p:txBody>
      </p:sp>
      <p:pic>
        <p:nvPicPr>
          <p:cNvPr id="13314" name="Picture 2" descr="https://encrypted-tbn1.gstatic.com/images?q=tbn:ANd9GcRMoc9SoxaXBbCQq7eeo4XMGIIy69cGgl4NOmt3knuXgSVneidl5eaQPi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473" y="2780928"/>
            <a:ext cx="2882016" cy="3872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encrypted-tbn2.gstatic.com/images?q=tbn:ANd9GcRP3l1VFiEKeA-MrZIsDdmOHCB9NTfN18HD1YSWBcN_Y8wt-DnxmNxFTK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94" y="2924944"/>
            <a:ext cx="203638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75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rmstrong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285728"/>
            <a:ext cx="2403928" cy="35258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105" name="WordArt 9"/>
          <p:cNvSpPr>
            <a:spLocks noChangeArrowheads="1" noChangeShapeType="1" noTextEdit="1"/>
          </p:cNvSpPr>
          <p:nvPr/>
        </p:nvSpPr>
        <p:spPr bwMode="auto">
          <a:xfrm>
            <a:off x="179512" y="548449"/>
            <a:ext cx="5616624" cy="15001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800" b="1" kern="1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«КОРОЛЬ ДЖАЗУ»</a:t>
            </a:r>
          </a:p>
          <a:p>
            <a:pPr algn="ctr">
              <a:defRPr/>
            </a:pPr>
            <a:r>
              <a:rPr lang="uk-UA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На прізвисько </a:t>
            </a:r>
            <a:r>
              <a:rPr lang="en-US" sz="48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Satchmo</a:t>
            </a:r>
            <a:r>
              <a:rPr lang="en-US" sz="48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, Pops</a:t>
            </a:r>
          </a:p>
          <a:p>
            <a:pPr algn="ctr">
              <a:defRPr/>
            </a:pPr>
            <a:endParaRPr lang="ru-RU" sz="4800" b="1" kern="10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179512" y="2207714"/>
            <a:ext cx="5976664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57188" indent="-357188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у 18 років – провідний кларнетист.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marL="357188" indent="-357188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у 25 років – з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’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явилися перші грамзаписи.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marL="357188" indent="-357188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1929 рік – переїхав до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Нью-йорка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, де 17 років був солістом великого оркестру. Багато гастролював. 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marL="357188" indent="-357188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1950 рік – почав співати. 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marL="357188" indent="-357188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Найпопулярніші твори: </a:t>
            </a:r>
          </a:p>
          <a:p>
            <a:pPr marL="357188" indent="-35718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Times New Roman" pitchFamily="18" charset="0"/>
              </a:rPr>
              <a:t>	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«</a:t>
            </a:r>
            <a:r>
              <a:rPr lang="uk-UA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Хелло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, </a:t>
            </a:r>
            <a:r>
              <a:rPr lang="uk-UA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Доллі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», </a:t>
            </a:r>
            <a:b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«</a:t>
            </a:r>
            <a:r>
              <a:rPr lang="uk-UA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Let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</a:t>
            </a:r>
            <a:r>
              <a:rPr lang="uk-UA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My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</a:t>
            </a:r>
            <a:r>
              <a:rPr lang="uk-UA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People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</a:t>
            </a:r>
            <a:r>
              <a:rPr lang="uk-UA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Go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», </a:t>
            </a:r>
            <a:b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«</a:t>
            </a:r>
            <a:r>
              <a:rPr lang="uk-UA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Wonderful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</a:t>
            </a:r>
            <a:r>
              <a:rPr lang="uk-UA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world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», </a:t>
            </a:r>
            <a:b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«Колискова» Д. </a:t>
            </a:r>
            <a:r>
              <a:rPr lang="uk-UA" sz="28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Гершвіна</a:t>
            </a:r>
            <a:r>
              <a:rPr lang="uk-UA" sz="2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.</a:t>
            </a:r>
            <a:endParaRPr lang="uk-UA" sz="28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pic>
        <p:nvPicPr>
          <p:cNvPr id="14338" name="Picture 2" descr="https://encrypted-tbn1.gstatic.com/images?q=tbn:ANd9GcQbUMoyM8Mw56MftzNRJXMaoNYWpxxX-WZMkvdCVgkiatCkxld_QpGGLo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51485"/>
            <a:ext cx="3456384" cy="2548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5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 b="20817"/>
          <a:stretch>
            <a:fillRect/>
          </a:stretch>
        </p:blipFill>
        <p:spPr bwMode="auto">
          <a:xfrm>
            <a:off x="3640200" y="309816"/>
            <a:ext cx="5532752" cy="4127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7504" y="1143000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Значну роль відіграє аранжування творів, які виконуються оркестром до 20 виконавців.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4198249"/>
            <a:ext cx="48245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endParaRPr lang="ru-RU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Велику</a:t>
            </a:r>
            <a:r>
              <a:rPr lang="ru-RU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популярність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здобули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біг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-бенди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під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керуванням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b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</a:b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Д.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Еллінгтона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, Б.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Гудмена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, Т.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Дорсі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та </a:t>
            </a:r>
            <a:r>
              <a:rPr lang="ru-RU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ін</a:t>
            </a:r>
            <a:r>
              <a:rPr lang="ru-RU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7504" y="0"/>
            <a:ext cx="3888432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54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Біг-бенд</a:t>
            </a:r>
            <a:endParaRPr lang="ru-RU" sz="54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pic>
        <p:nvPicPr>
          <p:cNvPr id="15364" name="Picture 4" descr="https://encrypted-tbn3.gstatic.com/images?q=tbn:ANd9GcTlJsZso4QPSDO1IS2YdAFvZxhl0GH2xCjL4ZAzy7fmKrhR_2kBqFzeNW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9" y="2279494"/>
            <a:ext cx="3089287" cy="2629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encrypted-tbn0.gstatic.com/images?q=tbn:ANd9GcQ5_5Fk8g55VSZL9W3AlmvyRIp1OJbckIRO7m4Rfguw7rhcfMt6SSqZgD6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892122"/>
            <a:ext cx="2956632" cy="1918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Викуся\AppData\Local\Microsoft\Windows\Temporary Internet Files\Content.IE5\CKV6DYCN\MC90019627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8164" flipH="1">
            <a:off x="7522898" y="5440013"/>
            <a:ext cx="1427387" cy="134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51322">
            <a:off x="3870140" y="5437609"/>
            <a:ext cx="3345303" cy="130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07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Picture 5" descr="3duke_elling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344" y="4371249"/>
            <a:ext cx="2799496" cy="2320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9" name="Picture 11" descr="ellingto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4119149"/>
            <a:ext cx="1867537" cy="257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4429124" y="500042"/>
            <a:ext cx="4214842" cy="12858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800" b="1" kern="1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ДЮК ЕЛІНГТОН</a:t>
            </a:r>
          </a:p>
          <a:p>
            <a:pPr algn="ctr">
              <a:defRPr/>
            </a:pPr>
            <a:r>
              <a:rPr lang="uk-UA" sz="4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(1899 </a:t>
            </a:r>
            <a:r>
              <a:rPr lang="uk-UA" sz="4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̶</a:t>
            </a:r>
            <a:r>
              <a:rPr lang="uk-UA" sz="48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1974)</a:t>
            </a:r>
            <a:endParaRPr lang="ru-RU" sz="4800" b="1" kern="1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2" y="1785926"/>
            <a:ext cx="53640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err="1">
                <a:solidFill>
                  <a:schemeClr val="bg1"/>
                </a:solidFill>
                <a:latin typeface="+mj-lt"/>
              </a:rPr>
              <a:t>Бендлідер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 , композитор , піаніст і аранжувальник Дюк </a:t>
            </a:r>
            <a:r>
              <a:rPr lang="uk-UA" dirty="0" err="1">
                <a:solidFill>
                  <a:schemeClr val="bg1"/>
                </a:solidFill>
                <a:latin typeface="+mj-lt"/>
              </a:rPr>
              <a:t>Еллінгтон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 грав у різних стилях , в їх числі: оркестровий джаз , свінг , прогресивний біг- </a:t>
            </a:r>
            <a:r>
              <a:rPr lang="uk-UA" dirty="0" err="1">
                <a:solidFill>
                  <a:schemeClr val="bg1"/>
                </a:solidFill>
                <a:latin typeface="+mj-lt"/>
              </a:rPr>
              <a:t>бенд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 , стандартний джаз , крім того він записував музику для кінофільмів. </a:t>
            </a:r>
            <a:r>
              <a:rPr lang="uk-UA" dirty="0" err="1">
                <a:solidFill>
                  <a:schemeClr val="bg1"/>
                </a:solidFill>
                <a:latin typeface="+mj-lt"/>
              </a:rPr>
              <a:t>Еллінгтон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 увійшов в історію джазу як найзначніший композитор , а також як </a:t>
            </a:r>
            <a:r>
              <a:rPr lang="uk-UA" dirty="0" err="1">
                <a:solidFill>
                  <a:schemeClr val="bg1"/>
                </a:solidFill>
                <a:latin typeface="+mj-lt"/>
              </a:rPr>
              <a:t>бендлідера</a:t>
            </a:r>
            <a:r>
              <a:rPr lang="uk-UA" dirty="0">
                <a:solidFill>
                  <a:schemeClr val="bg1"/>
                </a:solidFill>
                <a:latin typeface="+mj-lt"/>
              </a:rPr>
              <a:t> , який очолював свою велику групу майже 50 років. </a:t>
            </a:r>
          </a:p>
        </p:txBody>
      </p:sp>
      <p:pic>
        <p:nvPicPr>
          <p:cNvPr id="16386" name="Picture 2" descr="https://encrypted-tbn2.gstatic.com/images?q=tbn:ANd9GcR0uUHUXmXZI8T6EPX3NnzZep-shMpP57HAQuy8J_YK2ulBD_QIgHGPfBP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89736"/>
            <a:ext cx="3527472" cy="1816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encrypted-tbn3.gstatic.com/images?q=tbn:ANd9GcRJxZt5u5T6EVvsQ80-P5DPDi7mcxZe7Yqgdub0TCRSagSsPeIhVLmR-i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4" y="25726"/>
            <a:ext cx="3724668" cy="4345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Untitled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571875"/>
            <a:ext cx="2071687" cy="2989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384550" cy="2538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9"/>
          <p:cNvSpPr>
            <a:spLocks noChangeArrowheads="1" noChangeShapeType="1" noTextEdit="1"/>
          </p:cNvSpPr>
          <p:nvPr/>
        </p:nvSpPr>
        <p:spPr bwMode="auto">
          <a:xfrm>
            <a:off x="4392928" y="500042"/>
            <a:ext cx="4465322" cy="12858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800" b="1" kern="10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ДЖОРДЖ ГЕРШВІН</a:t>
            </a:r>
          </a:p>
          <a:p>
            <a:pPr algn="ctr">
              <a:defRPr/>
            </a:pPr>
            <a:r>
              <a:rPr lang="uk-UA" sz="4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(1893 </a:t>
            </a:r>
            <a:r>
              <a:rPr lang="uk-UA" sz="4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̶</a:t>
            </a:r>
            <a:r>
              <a:rPr lang="uk-UA" sz="4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1937)</a:t>
            </a:r>
            <a:r>
              <a:rPr lang="ru-RU" sz="48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4800" b="1" kern="1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179388" y="5786454"/>
            <a:ext cx="4892678" cy="4286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000" b="1" kern="1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«</a:t>
            </a:r>
            <a:r>
              <a:rPr lang="ru-RU" sz="4000" b="1" kern="1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Рапсодія</a:t>
            </a:r>
            <a:r>
              <a:rPr lang="ru-RU" sz="4000" b="1" kern="1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 в </a:t>
            </a:r>
            <a:r>
              <a:rPr lang="ru-RU" sz="4000" b="1" kern="10" dirty="0" err="1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блюзових</a:t>
            </a:r>
            <a:r>
              <a:rPr lang="ru-RU" sz="4000" b="1" kern="10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/>
              </a:rPr>
              <a:t> тонах»</a:t>
            </a:r>
            <a:endParaRPr lang="ru-RU" sz="4000" b="1" kern="10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8" y="3571876"/>
            <a:ext cx="62648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uk-UA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 основу своєї музики поклав негритянську народну музику джазового характеру, поєднуючи її з прийомами європейської симфонічної музики.</a:t>
            </a:r>
            <a:endParaRPr lang="uk-UA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7188" y="2857500"/>
            <a:ext cx="8501062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Times New Roman" pitchFamily="18" charset="0"/>
              </a:rPr>
              <a:t>СТВОРИВ НОВИЙ МУЗИЧНИЙ ЖАНР 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Calibri"/>
              </a:rPr>
              <a:t>̶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cs typeface="Times New Roman" pitchFamily="18" charset="0"/>
              </a:rPr>
              <a:t>  СИМФОДЖАЗ</a:t>
            </a:r>
            <a:r>
              <a:rPr lang="uk-UA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Times New Roman" pitchFamily="18" charset="0"/>
              </a:rPr>
              <a:t>.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0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63272" cy="864096"/>
          </a:xfrm>
        </p:spPr>
        <p:txBody>
          <a:bodyPr>
            <a:normAutofit/>
          </a:bodyPr>
          <a:lstStyle/>
          <a:p>
            <a:r>
              <a:rPr lang="uk-UA" sz="4800" dirty="0" smtClean="0">
                <a:ln w="6350">
                  <a:solidFill>
                    <a:srgbClr val="7030A0"/>
                  </a:solidFill>
                </a:ln>
                <a:solidFill>
                  <a:srgbClr val="0000CC"/>
                </a:solidFill>
              </a:rPr>
              <a:t>Джаз в НОВОМУ СВІТІ</a:t>
            </a:r>
            <a:endParaRPr lang="ru-RU" sz="4800" dirty="0">
              <a:ln w="6350">
                <a:solidFill>
                  <a:srgbClr val="7030A0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3" name="Picture 2" descr="http://ppt4web.ru/images/111/13736/640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9375" l="0" r="100000">
                        <a14:foregroundMark x1="30625" y1="96458" x2="30625" y2="96458"/>
                        <a14:foregroundMark x1="51563" y1="96250" x2="51563" y2="96250"/>
                        <a14:foregroundMark x1="61250" y1="97292" x2="61250" y2="97292"/>
                        <a14:foregroundMark x1="36094" y1="12917" x2="36094" y2="12917"/>
                        <a14:foregroundMark x1="27813" y1="12917" x2="27813" y2="12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1" t="12991" r="1497" b="-1775"/>
          <a:stretch/>
        </p:blipFill>
        <p:spPr bwMode="auto">
          <a:xfrm>
            <a:off x="0" y="1052736"/>
            <a:ext cx="9144000" cy="5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ershv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1571625"/>
            <a:ext cx="2775223" cy="3171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Луи Армстронг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357313"/>
            <a:ext cx="2555875" cy="33185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Дюк Эллингто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4"/>
          <a:stretch>
            <a:fillRect/>
          </a:stretch>
        </p:blipFill>
        <p:spPr bwMode="auto">
          <a:xfrm>
            <a:off x="3500438" y="3429000"/>
            <a:ext cx="258328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286500" y="4572000"/>
            <a:ext cx="2627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 err="1">
                <a:ln w="1905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Луї</a:t>
            </a:r>
            <a:r>
              <a:rPr lang="ru-RU" sz="2400" b="1" dirty="0">
                <a:ln w="1905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n w="1905"/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Армстронг</a:t>
            </a:r>
            <a:endParaRPr lang="ru-RU" sz="2400" b="1" dirty="0">
              <a:ln w="1905"/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203848" y="2786058"/>
            <a:ext cx="27363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Дюк</a:t>
            </a:r>
            <a:r>
              <a:rPr lang="ru-RU" sz="2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Еллінгтон</a:t>
            </a:r>
            <a:endParaRPr lang="ru-RU" sz="24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79512" y="4714884"/>
            <a:ext cx="3024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 Джордж </a:t>
            </a:r>
            <a:r>
              <a:rPr lang="ru-RU" sz="24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Гершвін</a:t>
            </a:r>
            <a:endParaRPr lang="ru-RU" sz="2400" b="1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ДЖАЗОВІ КОМПОЗИТОРИ</a:t>
            </a:r>
          </a:p>
        </p:txBody>
      </p:sp>
    </p:spTree>
    <p:extLst>
      <p:ext uri="{BB962C8B-B14F-4D97-AF65-F5344CB8AC3E}">
        <p14:creationId xmlns:p14="http://schemas.microsoft.com/office/powerpoint/2010/main" val="387844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Элла Фитцжеральд. Краткая биография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214422"/>
            <a:ext cx="3143297" cy="2481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571500" y="4714875"/>
            <a:ext cx="26431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solidFill>
                  <a:srgbClr val="0000CC"/>
                </a:solidFill>
                <a:latin typeface="+mj-lt"/>
              </a:rPr>
              <a:t>Бенні</a:t>
            </a:r>
            <a:r>
              <a:rPr lang="ru-RU" sz="24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+mj-lt"/>
              </a:rPr>
              <a:t>Гудмен</a:t>
            </a:r>
            <a:r>
              <a:rPr lang="ru-RU" sz="2400" b="1" i="1" dirty="0">
                <a:solidFill>
                  <a:srgbClr val="0000CC"/>
                </a:solidFill>
                <a:latin typeface="+mj-lt"/>
              </a:rPr>
              <a:t>                            </a:t>
            </a:r>
          </a:p>
        </p:txBody>
      </p:sp>
      <p:pic>
        <p:nvPicPr>
          <p:cNvPr id="16388" name="Picture 4" descr="Бенни Гудмен"/>
          <p:cNvPicPr>
            <a:picLocks noChangeAspect="1" noChangeArrowheads="1"/>
          </p:cNvPicPr>
          <p:nvPr/>
        </p:nvPicPr>
        <p:blipFill>
          <a:blip r:embed="rId5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143125"/>
            <a:ext cx="2286000" cy="2786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786438" y="3857625"/>
            <a:ext cx="32500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Елла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Фіцджеральд</a:t>
            </a:r>
            <a:endParaRPr lang="ru-RU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ДЖАЗОВІ ВИКОНАВЦІ</a:t>
            </a:r>
          </a:p>
        </p:txBody>
      </p:sp>
      <p:pic>
        <p:nvPicPr>
          <p:cNvPr id="9" name="Picture 2" descr="http://www.peoples.ru/art/music/national/mahalia_jackson/jackson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1500174"/>
            <a:ext cx="2065208" cy="3028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214678" y="4643446"/>
            <a:ext cx="2786082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Махалія</a:t>
            </a:r>
            <a:r>
              <a:rPr lang="ru-RU" sz="2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Джексон (</a:t>
            </a:r>
            <a:r>
              <a:rPr lang="ru-RU" sz="2400" b="1" dirty="0" err="1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спіричуелз</a:t>
            </a:r>
            <a:r>
              <a:rPr lang="ru-RU" sz="2400" b="1" dirty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)</a:t>
            </a: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14282" y="5577646"/>
            <a:ext cx="850109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285750" indent="-285750" algn="ct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До класики світового джазу ввійшли такі прославлені імена, як Луї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Армстронг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,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Махалія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Джексон, Елла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Фіцжеральд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,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Бенні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Гудмен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, Чарлі Паркер,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Бессі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Сміт, Біллі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Холлідей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, </a:t>
            </a:r>
            <a:r>
              <a:rPr lang="uk-UA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Глен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Міллер.</a:t>
            </a:r>
            <a:endParaRPr lang="uk-UA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1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5" cy="2002234"/>
          </a:xfrm>
          <a:ln w="28575">
            <a:noFill/>
          </a:ln>
        </p:spPr>
        <p:txBody>
          <a:bodyPr>
            <a:normAutofit/>
          </a:bodyPr>
          <a:lstStyle/>
          <a:p>
            <a:r>
              <a:rPr lang="ru-RU" sz="4800" dirty="0">
                <a:ln w="6350">
                  <a:solidFill>
                    <a:srgbClr val="7030A0"/>
                  </a:solidFill>
                </a:ln>
                <a:solidFill>
                  <a:srgbClr val="0000CC"/>
                </a:solidFill>
              </a:rPr>
              <a:t>ОСНОВНІ РИСИ </a:t>
            </a:r>
            <a:br>
              <a:rPr lang="ru-RU" sz="4800" dirty="0">
                <a:ln w="6350">
                  <a:solidFill>
                    <a:srgbClr val="7030A0"/>
                  </a:solidFill>
                </a:ln>
                <a:solidFill>
                  <a:srgbClr val="0000CC"/>
                </a:solidFill>
              </a:rPr>
            </a:br>
            <a:r>
              <a:rPr lang="ru-RU" sz="4800" dirty="0">
                <a:ln w="6350">
                  <a:solidFill>
                    <a:srgbClr val="7030A0"/>
                  </a:solidFill>
                </a:ln>
                <a:solidFill>
                  <a:srgbClr val="0000CC"/>
                </a:solidFill>
              </a:rPr>
              <a:t>ДЖАЗОВОЇ МУЗИКИ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2690336"/>
            <a:ext cx="56521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верховенство ритму;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імпровізація;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розмовні інтонації;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переважання мідних духових інструментів: </a:t>
            </a:r>
          </a:p>
          <a:p>
            <a:r>
              <a:rPr lang="uk-UA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труби, саксофона, тромбона</a:t>
            </a:r>
            <a:endParaRPr lang="uk-U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DD01006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813690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Викуся\AppData\Local\Microsoft\Windows\Temporary Internet Files\Content.IE5\GJ7OVI24\MC90023079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0" y="2996951"/>
            <a:ext cx="3456384" cy="36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C:\Users\Викуся\AppData\Local\Microsoft\Windows\Temporary Internet Files\Content.IE5\CKV6DYCN\MC90043011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670090" cy="22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6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5"/>
            <a:ext cx="7272808" cy="2376109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0000CC"/>
                </a:solidFill>
              </a:rPr>
              <a:t>Джаз</a:t>
            </a:r>
            <a:r>
              <a:rPr lang="uk-UA" sz="6000" dirty="0" smtClean="0">
                <a:solidFill>
                  <a:srgbClr val="0000CC"/>
                </a:solidFill>
              </a:rPr>
              <a:t/>
            </a:r>
            <a:br>
              <a:rPr lang="uk-UA" sz="6000" dirty="0" smtClean="0">
                <a:solidFill>
                  <a:srgbClr val="0000CC"/>
                </a:solidFill>
              </a:rPr>
            </a:br>
            <a:r>
              <a:rPr lang="uk-UA" sz="6000" dirty="0" smtClean="0">
                <a:solidFill>
                  <a:srgbClr val="0000CC"/>
                </a:solidFill>
              </a:rPr>
              <a:t>музика </a:t>
            </a:r>
            <a:r>
              <a:rPr lang="uk-UA" sz="6000" dirty="0">
                <a:solidFill>
                  <a:srgbClr val="0000CC"/>
                </a:solidFill>
              </a:rPr>
              <a:t>для душі </a:t>
            </a:r>
            <a:r>
              <a:rPr lang="uk-UA" sz="6000" dirty="0" smtClean="0">
                <a:solidFill>
                  <a:srgbClr val="0000CC"/>
                </a:solidFill>
              </a:rPr>
              <a:t>..</a:t>
            </a:r>
            <a:endParaRPr lang="uk-UA" sz="6000" dirty="0">
              <a:solidFill>
                <a:srgbClr val="0000CC"/>
              </a:solidFill>
            </a:endParaRPr>
          </a:p>
        </p:txBody>
      </p:sp>
      <p:pic>
        <p:nvPicPr>
          <p:cNvPr id="3" name="Picture 4" descr="C:\Users\Викуся\AppData\Local\Microsoft\Windows\Temporary Internet Files\Content.IE5\GJ7OVI24\MP900442348[1]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3" b="100000" l="465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4"/>
          <a:stretch/>
        </p:blipFill>
        <p:spPr bwMode="auto">
          <a:xfrm rot="187598">
            <a:off x="4296820" y="-4610"/>
            <a:ext cx="5070976" cy="686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Викуся\AppData\Local\Microsoft\Windows\Temporary Internet Files\Content.IE5\GJ7OVI24\MC900239087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008">
            <a:off x="347454" y="334527"/>
            <a:ext cx="1823314" cy="180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:\Users\Викуся\AppData\Local\Microsoft\Windows\Temporary Internet Files\Content.IE5\TKW13E0O\MC90024002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2474">
            <a:off x="5346132" y="329862"/>
            <a:ext cx="1745590" cy="180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0.gstatic.com/images?q=tbn:ANd9GcQ9ZXY2X3jGfpaAAlV01yQfT_tJZZJfPTD6V2RvnsQbyEnSOVWBMN8Dt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895" l="0" r="100000">
                        <a14:foregroundMark x1="13821" y1="50526" x2="13821" y2="50526"/>
                        <a14:foregroundMark x1="81301" y1="53684" x2="81301" y2="53684"/>
                        <a14:foregroundMark x1="79675" y1="31579" x2="79675" y2="31579"/>
                        <a14:foregroundMark x1="27642" y1="25263" x2="27642" y2="2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36" y="3604602"/>
            <a:ext cx="3992644" cy="308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6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1143000"/>
          </a:xfrm>
        </p:spPr>
        <p:txBody>
          <a:bodyPr>
            <a:normAutofit/>
          </a:bodyPr>
          <a:lstStyle/>
          <a:p>
            <a:r>
              <a:rPr lang="uk-UA" sz="5400" dirty="0">
                <a:solidFill>
                  <a:srgbClr val="0000CC"/>
                </a:solidFill>
              </a:rPr>
              <a:t>З</a:t>
            </a:r>
            <a:r>
              <a:rPr lang="uk-UA" sz="5400" dirty="0" smtClean="0">
                <a:solidFill>
                  <a:srgbClr val="0000CC"/>
                </a:solidFill>
              </a:rPr>
              <a:t> історії …</a:t>
            </a:r>
            <a:endParaRPr lang="uk-UA" sz="5400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443841"/>
            <a:ext cx="86764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>
                <a:solidFill>
                  <a:schemeClr val="bg1"/>
                </a:solidFill>
                <a:latin typeface="+mj-lt"/>
              </a:rPr>
              <a:t>Джаз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-форма </a:t>
            </a:r>
            <a:r>
              <a:rPr lang="uk-UA" dirty="0" smtClean="0">
                <a:solidFill>
                  <a:schemeClr val="bg1"/>
                </a:solidFill>
                <a:latin typeface="+mj-lt"/>
              </a:rPr>
              <a:t>музичного мистецтва, що виникла наприкінці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XIX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-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початку 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XX </a:t>
            </a:r>
            <a:r>
              <a:rPr lang="uk-UA" dirty="0" smtClean="0">
                <a:solidFill>
                  <a:schemeClr val="bg1"/>
                </a:solidFill>
                <a:latin typeface="+mj-lt"/>
              </a:rPr>
              <a:t>століття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в США в </a:t>
            </a:r>
            <a:r>
              <a:rPr lang="uk-UA" dirty="0" smtClean="0">
                <a:solidFill>
                  <a:schemeClr val="bg1"/>
                </a:solidFill>
                <a:latin typeface="+mj-lt"/>
              </a:rPr>
              <a:t>результаті синтезу африканської та європейської культур і отримала згодом повсюдне поширення. Характерними рисами музичної мови джазу спочатку стали імпровізація, поліритмія, заснована на синкопованих ритмах, і унікальний комплекс прийомів виконання ритмічної фактури - свінг. Подальший розвиток джазу відбувався за рахунок освоєння джазовими музикантами і композиторами нових ритмічних і гармонійних моделей.</a:t>
            </a:r>
            <a:endParaRPr lang="uk-U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https://encrypted-tbn0.gstatic.com/images?q=tbn:ANd9GcQzYzTyax97bkClNVdXA8OcHp_prr16-eNNwXQFVf0K3ulWKWK0gReG8i8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70041"/>
            <a:ext cx="3528392" cy="2549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0.gstatic.com/images?q=tbn:ANd9GcQ12gDTQ35cS3FfNFh93GVAqDLPqMtExw6zyRqRV30TgM_8j-wIgHAL5c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93049">
            <a:off x="2066260" y="-192237"/>
            <a:ext cx="967165" cy="193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R7uBo8S1LptvB-bOLyi_esJjgWMn6N8s7nKWFCxx--72W6j_TnGiuOnS1CQ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32656"/>
            <a:ext cx="331236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encrypted-tbn2.gstatic.com/images?q=tbn:ANd9GcQXdsi_8Zxt7a1EF7Eh5-mcUlMr6ltEogja9xOLruDSrw6hQ4ryrYPzBmD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381" l="0" r="100000">
                        <a14:backgroundMark x1="65333" y1="41593" x2="65333" y2="41593"/>
                        <a14:backgroundMark x1="43333" y1="16814" x2="43333" y2="16814"/>
                        <a14:backgroundMark x1="88000" y1="8850" x2="88000" y2="8850"/>
                        <a14:backgroundMark x1="88000" y1="24779" x2="88000" y2="24779"/>
                        <a14:backgroundMark x1="69333" y1="8850" x2="69333" y2="8850"/>
                        <a14:backgroundMark x1="49333" y1="10619" x2="49333" y2="10619"/>
                        <a14:backgroundMark x1="49333" y1="25664" x2="49333" y2="2566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282">
            <a:off x="7750589" y="105028"/>
            <a:ext cx="1428750" cy="107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116632"/>
            <a:ext cx="6264696" cy="1604208"/>
          </a:xfrm>
        </p:spPr>
        <p:txBody>
          <a:bodyPr>
            <a:normAutofit/>
          </a:bodyPr>
          <a:lstStyle/>
          <a:p>
            <a:r>
              <a:rPr lang="uk-UA" sz="6000" dirty="0">
                <a:solidFill>
                  <a:srgbClr val="0000CC"/>
                </a:solidFill>
              </a:rPr>
              <a:t>К</a:t>
            </a:r>
            <a:r>
              <a:rPr lang="uk-UA" sz="6000" dirty="0" smtClean="0">
                <a:solidFill>
                  <a:srgbClr val="0000CC"/>
                </a:solidFill>
              </a:rPr>
              <a:t>оріння джазу</a:t>
            </a:r>
            <a:endParaRPr lang="uk-UA" sz="6000" dirty="0">
              <a:solidFill>
                <a:srgbClr val="0000C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720840"/>
            <a:ext cx="48245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chemeClr val="bg1"/>
                </a:solidFill>
                <a:latin typeface="+mj-lt"/>
              </a:rPr>
              <a:t>Джаз виник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як поєднання декількох музичних культур і національних традицій. Спочатку він прибув з африканських земель. Для будь якої африканської музики характерний дуже складний ритм, музика завжди супроводжується танцями, які представляють собою швидке притупування і плескання. На цій основі в кінці 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XIX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століття склався ще один музичний жанр регтайм. Згодом ритми </a:t>
            </a:r>
            <a:r>
              <a:rPr lang="uk-UA" sz="2000" b="1" dirty="0" smtClean="0">
                <a:solidFill>
                  <a:srgbClr val="0000CC"/>
                </a:solidFill>
                <a:latin typeface="+mj-lt"/>
              </a:rPr>
              <a:t>регтайму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 в поєднанні з елементами </a:t>
            </a:r>
            <a:r>
              <a:rPr lang="uk-UA" sz="2000" b="1" dirty="0" smtClean="0">
                <a:solidFill>
                  <a:srgbClr val="0000CC"/>
                </a:solidFill>
                <a:latin typeface="+mj-lt"/>
              </a:rPr>
              <a:t>блюзу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 дали </a:t>
            </a:r>
            <a:r>
              <a:rPr lang="uk-UA" sz="2000" b="1" dirty="0" smtClean="0">
                <a:solidFill>
                  <a:schemeClr val="bg1"/>
                </a:solidFill>
                <a:latin typeface="+mj-lt"/>
              </a:rPr>
              <a:t>початок новому музичному напрямку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 — джазу.</a:t>
            </a:r>
          </a:p>
        </p:txBody>
      </p:sp>
      <p:sp>
        <p:nvSpPr>
          <p:cNvPr id="7" name="Круглая лента лицом вверх 6"/>
          <p:cNvSpPr/>
          <p:nvPr/>
        </p:nvSpPr>
        <p:spPr>
          <a:xfrm>
            <a:off x="323528" y="5661248"/>
            <a:ext cx="3888432" cy="936104"/>
          </a:xfrm>
          <a:prstGeom prst="ellipseRibbon2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latin typeface="+mj-lt"/>
              </a:rPr>
              <a:t>ДЖАЗ</a:t>
            </a:r>
            <a:endParaRPr lang="ru-RU" sz="3600" b="1" dirty="0">
              <a:latin typeface="+mj-lt"/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365488" y="4274270"/>
            <a:ext cx="1800200" cy="1366410"/>
          </a:xfrm>
          <a:prstGeom prst="downArrowCallout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+mj-lt"/>
              </a:rPr>
              <a:t>музична культура африканців</a:t>
            </a:r>
            <a:endParaRPr lang="uk-UA" b="1" dirty="0">
              <a:latin typeface="+mj-lt"/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2466648" y="4297110"/>
            <a:ext cx="1728192" cy="1366410"/>
          </a:xfrm>
          <a:prstGeom prst="downArrowCallout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+mj-lt"/>
              </a:rPr>
              <a:t>європейська музична культура</a:t>
            </a:r>
            <a:endParaRPr lang="uk-UA" b="1" dirty="0">
              <a:latin typeface="+mj-lt"/>
            </a:endParaRPr>
          </a:p>
        </p:txBody>
      </p:sp>
      <p:pic>
        <p:nvPicPr>
          <p:cNvPr id="11" name="Picture 4" descr="https://encrypted-tbn3.gstatic.com/images?q=tbn:ANd9GcSP2FsqGGRd9ZJPoRavEd65wEy9P5eFkoWqmMVR9y00uQnsBXzs5If0X5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62" y="116632"/>
            <a:ext cx="2267252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encrypted-tbn3.gstatic.com/images?q=tbn:ANd9GcTMmfv4xf1uJ3lanNEFMCXlVyGIjMm5Na-8pbJPx9PJfkrkUpKwmbkR5E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588" y="1796808"/>
            <a:ext cx="3178293" cy="2394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1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4680520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v"/>
              <a:defRPr/>
            </a:pPr>
            <a:r>
              <a:rPr lang="uk-UA" sz="2400" dirty="0" smtClean="0">
                <a:solidFill>
                  <a:schemeClr val="bg1"/>
                </a:solidFill>
                <a:latin typeface="+mj-lt"/>
              </a:rPr>
              <a:t> Колискою джазу був </a:t>
            </a:r>
          </a:p>
          <a:p>
            <a:pPr>
              <a:lnSpc>
                <a:spcPct val="90000"/>
              </a:lnSpc>
              <a:defRPr/>
            </a:pPr>
            <a:r>
              <a:rPr lang="uk-UA" sz="2400" dirty="0" smtClean="0">
                <a:solidFill>
                  <a:schemeClr val="bg1"/>
                </a:solidFill>
                <a:latin typeface="+mj-lt"/>
              </a:rPr>
              <a:t>американський Південь і </a:t>
            </a:r>
          </a:p>
          <a:p>
            <a:pPr>
              <a:lnSpc>
                <a:spcPct val="90000"/>
              </a:lnSpc>
              <a:defRPr/>
            </a:pPr>
            <a:r>
              <a:rPr lang="uk-UA" sz="2400" dirty="0" smtClean="0">
                <a:solidFill>
                  <a:schemeClr val="bg1"/>
                </a:solidFill>
                <a:latin typeface="+mj-lt"/>
              </a:rPr>
              <a:t>передусім </a:t>
            </a:r>
            <a:r>
              <a:rPr lang="uk-UA" sz="2400" b="1" dirty="0" smtClean="0">
                <a:solidFill>
                  <a:schemeClr val="bg1"/>
                </a:solidFill>
                <a:latin typeface="+mj-lt"/>
              </a:rPr>
              <a:t>Новий Орлеан</a:t>
            </a:r>
            <a:r>
              <a:rPr lang="uk-UA" sz="2400" dirty="0" smtClean="0">
                <a:solidFill>
                  <a:schemeClr val="bg1"/>
                </a:solidFill>
                <a:latin typeface="+mj-lt"/>
              </a:rPr>
              <a:t>. </a:t>
            </a:r>
          </a:p>
          <a:p>
            <a:pPr>
              <a:lnSpc>
                <a:spcPct val="90000"/>
              </a:lnSpc>
              <a:defRPr/>
            </a:pPr>
            <a:r>
              <a:rPr lang="uk-UA" sz="2400" b="1" dirty="0" smtClean="0">
                <a:solidFill>
                  <a:schemeClr val="bg1"/>
                </a:solidFill>
                <a:latin typeface="+mj-lt"/>
              </a:rPr>
              <a:t>26 лютого 1917 року </a:t>
            </a:r>
            <a:r>
              <a:rPr lang="uk-UA" sz="2400" dirty="0" smtClean="0">
                <a:solidFill>
                  <a:schemeClr val="bg1"/>
                </a:solidFill>
                <a:latin typeface="+mj-lt"/>
              </a:rPr>
              <a:t>в нью-йоркській студії фірми " 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Victor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" </a:t>
            </a:r>
            <a:r>
              <a:rPr lang="uk-UA" sz="2400" dirty="0" smtClean="0">
                <a:solidFill>
                  <a:schemeClr val="bg1"/>
                </a:solidFill>
                <a:latin typeface="+mj-lt"/>
              </a:rPr>
              <a:t>п'ять білих музикантів з Нового Орлеана записали першу джазову грамплатівку. Значення цього факту важко переоцінити: до появи у світ цієї пластинки джаз залишався маргінальним явищем, музичним фольклором, а після - впродовж декількох тижнів приголомшив усю Америку. Запис належав 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легендарному 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"</a:t>
            </a:r>
            <a:r>
              <a:rPr lang="en-US" sz="2400" dirty="0">
                <a:solidFill>
                  <a:schemeClr val="bg1"/>
                </a:solidFill>
                <a:latin typeface="+mj-lt"/>
              </a:rPr>
              <a:t>Original Dixieland Jazz Band".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52121" y="1196752"/>
            <a:ext cx="324036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endParaRPr lang="uk-UA" altLang="ru-RU" dirty="0">
              <a:solidFill>
                <a:schemeClr val="bg1"/>
              </a:solidFill>
              <a:latin typeface="Book Antiqua" pitchFamily="18" charset="0"/>
            </a:endParaRPr>
          </a:p>
          <a:p>
            <a:endParaRPr lang="uk-UA" altLang="ru-RU" dirty="0" smtClean="0">
              <a:solidFill>
                <a:schemeClr val="bg1"/>
              </a:solidFill>
              <a:latin typeface="Book Antiqua" pitchFamily="18" charset="0"/>
            </a:endParaRPr>
          </a:p>
          <a:p>
            <a:endParaRPr lang="uk-UA" altLang="ru-RU" dirty="0">
              <a:solidFill>
                <a:schemeClr val="bg1"/>
              </a:solidFill>
              <a:latin typeface="Book Antiqua" pitchFamily="18" charset="0"/>
            </a:endParaRPr>
          </a:p>
          <a:p>
            <a:pPr algn="ctr"/>
            <a:r>
              <a:rPr lang="uk-UA" altLang="ru-RU" dirty="0" smtClean="0">
                <a:solidFill>
                  <a:schemeClr val="bg1"/>
                </a:solidFill>
                <a:latin typeface="Book Antiqua" pitchFamily="18" charset="0"/>
              </a:rPr>
              <a:t>Джаз-бенд під управлінням </a:t>
            </a:r>
          </a:p>
          <a:p>
            <a:pPr algn="ctr"/>
            <a:r>
              <a:rPr lang="uk-UA" altLang="ru-RU" dirty="0" smtClean="0">
                <a:solidFill>
                  <a:schemeClr val="bg1"/>
                </a:solidFill>
                <a:latin typeface="Book Antiqua" pitchFamily="18" charset="0"/>
              </a:rPr>
              <a:t>  «Кінга» Олівера, </a:t>
            </a:r>
          </a:p>
          <a:p>
            <a:pPr algn="ctr"/>
            <a:r>
              <a:rPr lang="uk-UA" altLang="ru-RU" dirty="0" smtClean="0">
                <a:solidFill>
                  <a:schemeClr val="bg1"/>
                </a:solidFill>
                <a:latin typeface="Book Antiqua" pitchFamily="18" charset="0"/>
              </a:rPr>
              <a:t>  відомого джазового </a:t>
            </a:r>
          </a:p>
          <a:p>
            <a:pPr algn="ctr"/>
            <a:r>
              <a:rPr lang="uk-UA" altLang="ru-RU" dirty="0" smtClean="0">
                <a:solidFill>
                  <a:schemeClr val="bg1"/>
                </a:solidFill>
                <a:latin typeface="Book Antiqua" pitchFamily="18" charset="0"/>
              </a:rPr>
              <a:t>музиканта початку ХХ століття</a:t>
            </a:r>
            <a:endParaRPr lang="uk-UA" altLang="ru-RU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6" name="Picture 4" descr="{61036BC8-A928-4493-9197-571A94AE044B}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62" y="3720457"/>
            <a:ext cx="4017461" cy="2876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ОРКЕСТР ДЖО ОЛИВЕРА CREOLE JAZZ B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4239"/>
            <a:ext cx="3122921" cy="2197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1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15816" y="188640"/>
            <a:ext cx="49685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4800" b="1" dirty="0" smtClean="0">
                <a:ln w="1905">
                  <a:solidFill>
                    <a:srgbClr val="7030A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Стилі </a:t>
            </a:r>
            <a:r>
              <a:rPr lang="uk-UA" sz="4800" b="1" dirty="0">
                <a:ln w="1905">
                  <a:solidFill>
                    <a:srgbClr val="7030A0"/>
                  </a:solidFill>
                </a:ln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джазу </a:t>
            </a:r>
            <a:endParaRPr lang="ru-RU" sz="4800" b="1" dirty="0">
              <a:ln w="1905">
                <a:solidFill>
                  <a:srgbClr val="7030A0"/>
                </a:solidFill>
              </a:ln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5616" y="1700808"/>
            <a:ext cx="7456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algn="just">
              <a:buFont typeface="Wingdings" panose="05000000000000000000" pitchFamily="2" charset="2"/>
              <a:buChar char="Ø"/>
              <a:defRPr/>
            </a:pPr>
            <a:endParaRPr lang="ru-RU" sz="24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  <a:p>
            <a:pPr marL="442913" indent="-442913" algn="just">
              <a:buFont typeface="Wingdings" panose="05000000000000000000" pitchFamily="2" charset="2"/>
              <a:buChar char="Ø"/>
              <a:defRPr/>
            </a:pPr>
            <a:r>
              <a:rPr lang="ru-RU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Н</a:t>
            </a:r>
            <a:r>
              <a:rPr lang="uk-UA" sz="2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ово</a:t>
            </a:r>
            <a:r>
              <a:rPr lang="uk-UA" sz="2400" b="1" dirty="0" err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-</a:t>
            </a:r>
            <a:r>
              <a:rPr lang="uk-UA" sz="2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орлеанський</a:t>
            </a:r>
            <a:r>
              <a:rPr lang="uk-UA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стиль (колективна імпровізація). </a:t>
            </a:r>
          </a:p>
          <a:p>
            <a:pPr marL="442913" indent="-442913" algn="just">
              <a:buFont typeface="Wingdings" panose="05000000000000000000" pitchFamily="2" charset="2"/>
              <a:buChar char="Ø"/>
              <a:defRPr/>
            </a:pPr>
            <a:r>
              <a:rPr lang="uk-UA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Диксиленд  (колективи білих музикантів). </a:t>
            </a:r>
          </a:p>
          <a:p>
            <a:pPr marL="442913" indent="-442913" algn="just">
              <a:buFont typeface="Wingdings" panose="05000000000000000000" pitchFamily="2" charset="2"/>
              <a:buChar char="Ø"/>
              <a:defRPr/>
            </a:pPr>
            <a:r>
              <a:rPr lang="uk-UA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Чиказький джазовий стиль (сольні імпровізації).</a:t>
            </a:r>
          </a:p>
          <a:p>
            <a:pPr marL="442913" indent="-442913">
              <a:buFont typeface="Wingdings" panose="05000000000000000000" pitchFamily="2" charset="2"/>
              <a:buChar char="Ø"/>
              <a:defRPr/>
            </a:pPr>
            <a:r>
              <a:rPr lang="uk-UA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Свінг (пов’язаний із діяльністю великих оркестрів  </a:t>
            </a:r>
            <a:r>
              <a:rPr lang="uk-UA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  <a:cs typeface="Calibri"/>
              </a:rPr>
              <a:t>̶</a:t>
            </a:r>
            <a:r>
              <a:rPr lang="uk-UA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 біг-бендів).</a:t>
            </a:r>
          </a:p>
          <a:p>
            <a:pPr marL="442913" indent="-442913">
              <a:buFont typeface="Wingdings" panose="05000000000000000000" pitchFamily="2" charset="2"/>
              <a:buChar char="Ø"/>
              <a:defRPr/>
            </a:pPr>
            <a:r>
              <a:rPr lang="uk-UA" sz="2400" b="1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Бі-боп</a:t>
            </a:r>
            <a:r>
              <a:rPr lang="uk-UA" sz="24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(модерн). </a:t>
            </a:r>
            <a:endParaRPr lang="uk-UA" sz="24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  <p:pic>
        <p:nvPicPr>
          <p:cNvPr id="4098" name="Picture 2" descr="https://encrypted-tbn0.gstatic.com/images?q=tbn:ANd9GcRPUlY75GX6xFRpQThxxrdveqnqyn8KQNU1Gmb9URifd4T6pWJTGcO4Vhd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4285">
            <a:off x="7312632" y="137394"/>
            <a:ext cx="2101142" cy="1764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encrypted-tbn2.gstatic.com/images?q=tbn:ANd9GcTah03oV_LSsbGRXRSZYyC7GK_Loz4aVRcpLvnJJJfM7MLGNMoSVLPKIr3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52" y="4509120"/>
            <a:ext cx="2875639" cy="2129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ncrypted-tbn0.gstatic.com/images?q=tbn:ANd9GcRrdhUY7M29zcNyXDOKupv9fCEjZp-7M_AY7spVoQXnLmgJAfKhrkdN1N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077">
            <a:off x="169151" y="263475"/>
            <a:ext cx="2889525" cy="1558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encrypted-tbn0.gstatic.com/images?q=tbn:ANd9GcTM1w9F5KZkcdv8rSGkRVFulvrdFCmaAnAqRkKSFmuCVEX1FWRurkNywb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0" y="5229200"/>
            <a:ext cx="2681842" cy="1502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66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j0336924"/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rot="688404">
            <a:off x="7426793" y="368993"/>
            <a:ext cx="1564525" cy="16194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9"/>
          <p:cNvSpPr txBox="1">
            <a:spLocks noChangeArrowheads="1"/>
          </p:cNvSpPr>
          <p:nvPr/>
        </p:nvSpPr>
        <p:spPr>
          <a:xfrm>
            <a:off x="3025314" y="571480"/>
            <a:ext cx="4618519" cy="1214446"/>
          </a:xfrm>
          <a:prstGeom prst="rect">
            <a:avLst/>
          </a:prstGeom>
        </p:spPr>
        <p:txBody>
          <a:bodyPr anchor="ctr">
            <a:normAutofit fontScale="85000"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uk-UA" sz="5400" b="1" dirty="0" smtClean="0">
                <a:ln w="6350">
                  <a:noFill/>
                </a:ln>
                <a:solidFill>
                  <a:srgbClr val="0000CC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Витоки джазу:</a:t>
            </a:r>
            <a:endParaRPr lang="uk-UA" sz="5400" b="1" dirty="0">
              <a:ln w="6350">
                <a:noFill/>
              </a:ln>
              <a:solidFill>
                <a:srgbClr val="0000CC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964777" y="1509189"/>
            <a:ext cx="4999711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  <a:defRPr/>
            </a:pPr>
            <a:endParaRPr lang="uk-UA" sz="3200" b="1" dirty="0" smtClean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ea typeface="Times New Roman" pitchFamily="18" charset="0"/>
            </a:endParaRPr>
          </a:p>
          <a:p>
            <a:pPr marL="457200" indent="-45720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  <a:defRPr/>
            </a:pPr>
            <a:r>
              <a:rPr lang="uk-UA" sz="32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Спірічуел </a:t>
            </a: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– духовні 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пісні-молитви афроамериканців.</a:t>
            </a:r>
            <a:endParaRPr lang="ru-RU" sz="105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  <a:defRPr/>
            </a:pPr>
            <a:r>
              <a:rPr lang="uk-UA" sz="3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Блюз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 – сумні, ліричні пісні афроамериканців, що жили уздовж берегів ріки Міссісіпі. У блюзах </a:t>
            </a:r>
            <a:r>
              <a:rPr lang="uk-UA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туга поєднана 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/>
            </a:r>
            <a:b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з веселощами розпачу, безвір'я.</a:t>
            </a:r>
            <a:endParaRPr lang="ru-RU" sz="105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  <a:p>
            <a:pPr marL="45720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  <a:defRPr/>
            </a:pPr>
            <a:r>
              <a:rPr lang="uk-UA" sz="32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Регтайм </a:t>
            </a: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– танцювальна мелодія, дуже ритмічна, </a:t>
            </a:r>
            <a:b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</a:br>
            <a:r>
              <a:rPr lang="uk-UA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ea typeface="Times New Roman" pitchFamily="18" charset="0"/>
              </a:rPr>
              <a:t>з характерним синкопованим ритмом. Як говорять про них дослідники джазу: «Це спроби негрів зіграти польки й кадрилі на свій манер».</a:t>
            </a:r>
            <a:endParaRPr lang="uk-UA" sz="28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pic>
        <p:nvPicPr>
          <p:cNvPr id="2052" name="Picture 4" descr="http://25.media.tumblr.com/tumblr_lvwshfeoWH1qe444eo1_128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98" r="99802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8746">
            <a:off x="-216318" y="2769037"/>
            <a:ext cx="4413941" cy="3537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wallpapershunt.com/user-content/uploads/wall/o/9/The-Spirit-Of-Jazz-Wallpap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203849" cy="2492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3600400" cy="114300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00CC"/>
                </a:solidFill>
              </a:rPr>
              <a:t>Спірічуел</a:t>
            </a:r>
            <a:endParaRPr lang="ru-RU" sz="4800" dirty="0">
              <a:solidFill>
                <a:srgbClr val="0000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42907" y="2219672"/>
            <a:ext cx="4536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+mj-lt"/>
              </a:rPr>
              <a:t>Співає </a:t>
            </a:r>
            <a:r>
              <a:rPr lang="ru-RU" sz="2400" dirty="0">
                <a:solidFill>
                  <a:schemeClr val="bg1"/>
                </a:solidFill>
                <a:latin typeface="+mj-lt"/>
              </a:rPr>
              <a:t>Міхел Джексон (США)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690336"/>
            <a:ext cx="712879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endParaRPr lang="ru-RU" dirty="0">
              <a:solidFill>
                <a:schemeClr val="bg1"/>
              </a:solidFill>
              <a:latin typeface="+mj-lt"/>
            </a:endParaRPr>
          </a:p>
          <a:p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endParaRPr lang="ru-RU" dirty="0">
              <a:solidFill>
                <a:schemeClr val="bg1"/>
              </a:solidFill>
              <a:latin typeface="+mj-lt"/>
            </a:endParaRPr>
          </a:p>
          <a:p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endParaRPr lang="ru-RU" dirty="0">
              <a:solidFill>
                <a:schemeClr val="bg1"/>
              </a:solidFill>
              <a:latin typeface="+mj-lt"/>
            </a:endParaRPr>
          </a:p>
          <a:p>
            <a:endParaRPr lang="ru-RU" dirty="0" smtClean="0">
              <a:solidFill>
                <a:schemeClr val="bg1"/>
              </a:solidFill>
              <a:latin typeface="+mj-lt"/>
            </a:endParaRPr>
          </a:p>
          <a:p>
            <a:endParaRPr lang="ru-RU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000" b="1" dirty="0" smtClean="0">
                <a:solidFill>
                  <a:schemeClr val="bg1"/>
                </a:solidFill>
                <a:latin typeface="+mj-lt"/>
              </a:rPr>
              <a:t>Спірічуел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 - жанр общинного релігійного співу, духовний </a:t>
            </a:r>
          </a:p>
          <a:p>
            <a:r>
              <a:rPr lang="uk-UA" sz="2000" dirty="0" smtClean="0">
                <a:solidFill>
                  <a:schemeClr val="bg1"/>
                </a:solidFill>
                <a:latin typeface="+mj-lt"/>
              </a:rPr>
              <a:t>хорової гімн, є унікальним явищем афро-американської </a:t>
            </a:r>
          </a:p>
          <a:p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музичної </a:t>
            </a:r>
            <a:r>
              <a:rPr lang="uk-UA" sz="2000" dirty="0">
                <a:solidFill>
                  <a:schemeClr val="bg1"/>
                </a:solidFill>
                <a:latin typeface="+mj-lt"/>
              </a:rPr>
              <a:t>культури.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Пісні Північно-Американських </a:t>
            </a:r>
            <a:r>
              <a:rPr lang="uk-UA" sz="2000" dirty="0">
                <a:solidFill>
                  <a:schemeClr val="bg1"/>
                </a:solidFill>
                <a:latin typeface="+mj-lt"/>
              </a:rPr>
              <a:t>негрів релігійного змісту. Їх співали хором ще раби плантацій, наслідуючи духовним гімнам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білих переселенців</a:t>
            </a:r>
            <a:r>
              <a:rPr lang="uk-UA" sz="2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7170" name="Picture 2" descr="https://encrypted-tbn0.gstatic.com/images?q=tbn:ANd9GcTwhBZsA0CpVo5WBtiekgq5sGCzVPOiPDBCkmNl9GEf1XiRl7ztxmAW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448272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encrypted-tbn0.gstatic.com/images?q=tbn:ANd9GcR1T6JLWbR8_HnzsUMW6A2QpRBUntWQ4-1gVuPA_wurJSgUZJW0af2sFFcy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83905"/>
            <a:ext cx="4299610" cy="144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Фицджеральд (портрет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3326682"/>
            <a:ext cx="1803899" cy="334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encrypted-tbn2.gstatic.com/images?q=tbn:ANd9GcSxCI1E-9RPOt1qTOchoFspRwriNDdqwTXwR3oTizhu6_CwuAsvKhLes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659" y="136299"/>
            <a:ext cx="2357131" cy="1621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chael Jackson - Billie Jean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25987" y="1758007"/>
            <a:ext cx="1041659" cy="104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88640"/>
            <a:ext cx="6120680" cy="2376264"/>
          </a:xfrm>
        </p:spPr>
        <p:txBody>
          <a:bodyPr>
            <a:normAutofit/>
          </a:bodyPr>
          <a:lstStyle/>
          <a:p>
            <a:r>
              <a:rPr lang="uk-UA" sz="4400" dirty="0" smtClean="0">
                <a:solidFill>
                  <a:srgbClr val="0000CC"/>
                </a:solidFill>
              </a:rPr>
              <a:t>Перша Леді Пісень</a:t>
            </a:r>
            <a:r>
              <a:rPr lang="uk-UA" sz="4400" dirty="0">
                <a:solidFill>
                  <a:srgbClr val="0000CC"/>
                </a:solidFill>
              </a:rPr>
              <a:t/>
            </a:r>
            <a:br>
              <a:rPr lang="uk-UA" sz="4400" dirty="0">
                <a:solidFill>
                  <a:srgbClr val="0000CC"/>
                </a:solidFill>
              </a:rPr>
            </a:br>
            <a:r>
              <a:rPr lang="uk-UA" sz="4800" dirty="0">
                <a:solidFill>
                  <a:srgbClr val="0000CC"/>
                </a:solidFill>
              </a:rPr>
              <a:t>Елла </a:t>
            </a:r>
            <a:r>
              <a:rPr lang="uk-UA" sz="4800" dirty="0" err="1" smtClean="0">
                <a:solidFill>
                  <a:srgbClr val="0000CC"/>
                </a:solidFill>
              </a:rPr>
              <a:t>Фітцжеральд</a:t>
            </a:r>
            <a:r>
              <a:rPr lang="uk-UA" sz="4400" dirty="0" smtClean="0">
                <a:solidFill>
                  <a:srgbClr val="0000CC"/>
                </a:solidFill>
              </a:rPr>
              <a:t/>
            </a:r>
            <a:br>
              <a:rPr lang="uk-UA" sz="4400" dirty="0" smtClean="0">
                <a:solidFill>
                  <a:srgbClr val="0000CC"/>
                </a:solidFill>
              </a:rPr>
            </a:br>
            <a:endParaRPr lang="ru-RU" sz="4400" dirty="0">
              <a:solidFill>
                <a:srgbClr val="0000C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9832" y="2136339"/>
            <a:ext cx="5904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chemeClr val="bg1"/>
                </a:solidFill>
                <a:latin typeface="+mj-lt"/>
              </a:rPr>
              <a:t>Її 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вокал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по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праву вважається 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самим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витонченим у всій історії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 джазу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.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Наділена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природою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чудовим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голосом із 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широким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діапазоном, Елла могла переспівати 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кого </a:t>
            </a:r>
            <a:r>
              <a:rPr lang="uk-UA" sz="2000" dirty="0" smtClean="0">
                <a:solidFill>
                  <a:schemeClr val="bg1"/>
                </a:solidFill>
                <a:latin typeface="+mj-lt"/>
              </a:rPr>
              <a:t>завгодно. Вона була неперевершеною скат-співачкою. Основоположниця джазовий вокальний спіручели</a:t>
            </a:r>
            <a:r>
              <a:rPr lang="ru-RU" sz="20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194" name="Picture 2" descr="jazz singer Ella Fitzgera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226456"/>
            <a:ext cx="2904258" cy="639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7832" y="4097859"/>
            <a:ext cx="1813049" cy="2487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5856" y="4562027"/>
            <a:ext cx="1726996" cy="20442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0082" y="4273963"/>
            <a:ext cx="1404156" cy="2134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63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3000">
        <p14:prism isInverted="1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940</Words>
  <Application>Microsoft Office PowerPoint</Application>
  <PresentationFormat>Экран (4:3)</PresentationFormat>
  <Paragraphs>144</Paragraphs>
  <Slides>23</Slides>
  <Notes>3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Презентация PowerPoint</vt:lpstr>
      <vt:lpstr>Джаз в НОВОМУ СВІТІ</vt:lpstr>
      <vt:lpstr>З історії …</vt:lpstr>
      <vt:lpstr>Коріння джазу</vt:lpstr>
      <vt:lpstr>Презентация PowerPoint</vt:lpstr>
      <vt:lpstr>Презентация PowerPoint</vt:lpstr>
      <vt:lpstr>Презентация PowerPoint</vt:lpstr>
      <vt:lpstr>Спірічуел</vt:lpstr>
      <vt:lpstr>Перша Леді Пісень Елла Фітцжеральд </vt:lpstr>
      <vt:lpstr>БЛЮЗ</vt:lpstr>
      <vt:lpstr>Регтайм</vt:lpstr>
      <vt:lpstr>Напрями джазу</vt:lpstr>
      <vt:lpstr>Презентация PowerPoint</vt:lpstr>
      <vt:lpstr>Розвиток джазу</vt:lpstr>
      <vt:lpstr> Луї Армстронг  1901 ̶ 1971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ОСНОВНІ РИСИ  ДЖАЗОВОЇ МУЗИКИ</vt:lpstr>
      <vt:lpstr>Джаз музика для душі ..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Викуся</cp:lastModifiedBy>
  <cp:revision>51</cp:revision>
  <dcterms:created xsi:type="dcterms:W3CDTF">2012-06-03T18:46:07Z</dcterms:created>
  <dcterms:modified xsi:type="dcterms:W3CDTF">2014-04-24T14:58:08Z</dcterms:modified>
</cp:coreProperties>
</file>