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6678-8613-4FF6-B22E-396E8D9057B1}" type="datetimeFigureOut">
              <a:rPr lang="uk-UA" smtClean="0"/>
              <a:t>20.12.2012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72BE-20D7-4531-A316-E1C6DE999E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6678-8613-4FF6-B22E-396E8D9057B1}" type="datetimeFigureOut">
              <a:rPr lang="uk-UA" smtClean="0"/>
              <a:t>20.12.2012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72BE-20D7-4531-A316-E1C6DE999E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6678-8613-4FF6-B22E-396E8D9057B1}" type="datetimeFigureOut">
              <a:rPr lang="uk-UA" smtClean="0"/>
              <a:t>20.12.2012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72BE-20D7-4531-A316-E1C6DE999E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6678-8613-4FF6-B22E-396E8D9057B1}" type="datetimeFigureOut">
              <a:rPr lang="uk-UA" smtClean="0"/>
              <a:t>20.12.2012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72BE-20D7-4531-A316-E1C6DE999E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6678-8613-4FF6-B22E-396E8D9057B1}" type="datetimeFigureOut">
              <a:rPr lang="uk-UA" smtClean="0"/>
              <a:t>20.12.2012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72BE-20D7-4531-A316-E1C6DE999E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6678-8613-4FF6-B22E-396E8D9057B1}" type="datetimeFigureOut">
              <a:rPr lang="uk-UA" smtClean="0"/>
              <a:t>20.12.2012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72BE-20D7-4531-A316-E1C6DE999E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6678-8613-4FF6-B22E-396E8D9057B1}" type="datetimeFigureOut">
              <a:rPr lang="uk-UA" smtClean="0"/>
              <a:t>20.12.2012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72BE-20D7-4531-A316-E1C6DE999E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6678-8613-4FF6-B22E-396E8D9057B1}" type="datetimeFigureOut">
              <a:rPr lang="uk-UA" smtClean="0"/>
              <a:t>20.12.2012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72BE-20D7-4531-A316-E1C6DE999E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6678-8613-4FF6-B22E-396E8D9057B1}" type="datetimeFigureOut">
              <a:rPr lang="uk-UA" smtClean="0"/>
              <a:t>20.12.2012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72BE-20D7-4531-A316-E1C6DE999E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6678-8613-4FF6-B22E-396E8D9057B1}" type="datetimeFigureOut">
              <a:rPr lang="uk-UA" smtClean="0"/>
              <a:t>20.12.2012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72BE-20D7-4531-A316-E1C6DE999E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6678-8613-4FF6-B22E-396E8D9057B1}" type="datetimeFigureOut">
              <a:rPr lang="uk-UA" smtClean="0"/>
              <a:t>20.12.2012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72BE-20D7-4531-A316-E1C6DE999E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6678-8613-4FF6-B22E-396E8D9057B1}" type="datetimeFigureOut">
              <a:rPr lang="uk-UA" smtClean="0"/>
              <a:t>20.12.2012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72BE-20D7-4531-A316-E1C6DE999E1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ovoshy-opt.ru/u/24/b8c77e312683be9f500f62e91b1172/-/%D0%BA%D0%B0%D0%B2%D1%8B%D1%87%D0%BA%D0%B8.png"/>
          <p:cNvPicPr>
            <a:picLocks noChangeAspect="1" noChangeArrowheads="1"/>
          </p:cNvPicPr>
          <p:nvPr/>
        </p:nvPicPr>
        <p:blipFill>
          <a:blip r:embed="rId2" cstate="print">
            <a:lum bright="12000" contrast="-10000"/>
          </a:blip>
          <a:srcRect/>
          <a:stretch>
            <a:fillRect/>
          </a:stretch>
        </p:blipFill>
        <p:spPr bwMode="auto">
          <a:xfrm rot="11911631">
            <a:off x="8493570" y="5865164"/>
            <a:ext cx="422277" cy="277453"/>
          </a:xfrm>
          <a:prstGeom prst="rect">
            <a:avLst/>
          </a:prstGeom>
          <a:noFill/>
        </p:spPr>
      </p:pic>
      <p:pic>
        <p:nvPicPr>
          <p:cNvPr id="1028" name="Picture 4" descr="http://i.ovoshy-opt.ru/u/24/b8c77e312683be9f500f62e91b1172/-/%D0%BA%D0%B0%D0%B2%D1%8B%D1%87%D0%BA%D0%B8.png"/>
          <p:cNvPicPr>
            <a:picLocks noChangeAspect="1" noChangeArrowheads="1"/>
          </p:cNvPicPr>
          <p:nvPr/>
        </p:nvPicPr>
        <p:blipFill>
          <a:blip r:embed="rId3" cstate="print">
            <a:lum bright="12000" contrast="-10000"/>
          </a:blip>
          <a:srcRect/>
          <a:stretch>
            <a:fillRect/>
          </a:stretch>
        </p:blipFill>
        <p:spPr bwMode="auto">
          <a:xfrm rot="1085362">
            <a:off x="5164366" y="3155780"/>
            <a:ext cx="1142546" cy="7506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3356992"/>
            <a:ext cx="4824536" cy="324036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-171400"/>
            <a:ext cx="79208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Анна Ахматова</a:t>
            </a:r>
            <a:endParaRPr lang="uk-UA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3645024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Забудут?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— вот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чем удивили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!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Меня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забывали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сто раз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Сто раз 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лежала в могиле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Где, может быть, я и сейчас.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 Муза 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глохла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 слепла,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земле истлевала зерном,</a:t>
            </a:r>
            <a:r>
              <a:rPr lang="ru-RU" i="1" dirty="0">
                <a:latin typeface="Century Gothic" pitchFamily="34" charset="0"/>
              </a:rPr>
              <a:t/>
            </a:r>
            <a:br>
              <a:rPr lang="ru-RU" i="1" dirty="0">
                <a:latin typeface="Century Gothic" pitchFamily="34" charset="0"/>
              </a:rPr>
            </a:br>
            <a:r>
              <a:rPr lang="ru-RU" b="1" dirty="0" smtClean="0">
                <a:latin typeface="Century Gothic" pitchFamily="34" charset="0"/>
              </a:rPr>
              <a:t>Чтоб </a:t>
            </a:r>
            <a:r>
              <a:rPr lang="ru-RU" b="1" dirty="0">
                <a:latin typeface="Century Gothic" pitchFamily="34" charset="0"/>
              </a:rPr>
              <a:t>после, как Феникс из пепла,</a:t>
            </a:r>
            <a:br>
              <a:rPr lang="ru-RU" b="1" dirty="0">
                <a:latin typeface="Century Gothic" pitchFamily="34" charset="0"/>
              </a:rPr>
            </a:br>
            <a:r>
              <a:rPr lang="ru-RU" b="1" dirty="0">
                <a:latin typeface="Century Gothic" pitchFamily="34" charset="0"/>
              </a:rPr>
              <a:t>В эфире восстать голубом.</a:t>
            </a:r>
          </a:p>
          <a:p>
            <a:endParaRPr lang="uk-UA" dirty="0"/>
          </a:p>
        </p:txBody>
      </p:sp>
      <p:pic>
        <p:nvPicPr>
          <p:cNvPr id="1026" name="Picture 2" descr="http://facte.ru/wp-content/uploads/2012/08/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4536504" cy="29033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2160" y="602128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февраля 1957. Ленинград.</a:t>
            </a:r>
            <a:endParaRPr lang="uk-U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412776"/>
            <a:ext cx="619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Segoe Print" pitchFamily="2" charset="0"/>
              </a:rPr>
              <a:t>23 червня 1889, Одеса —  5 березня 1966</a:t>
            </a:r>
            <a:endParaRPr lang="uk-UA" sz="2000" dirty="0"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448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Російська поетеса, родом з України.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Лауреат міжнародної літературної премії «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Етна-Таорміна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(Італія, 1962).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Почесний доктор літератури Оксфордського університету (Велика Британія).</a:t>
            </a: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51720" y="2492896"/>
            <a:ext cx="4752528" cy="2952328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 descr="http://i.ovoshy-opt.ru/u/24/b8c77e312683be9f500f62e91b1172/-/%D0%BA%D0%B0%D0%B2%D1%8B%D1%87%D0%BA%D0%B8.png"/>
          <p:cNvPicPr>
            <a:picLocks noChangeAspect="1" noChangeArrowheads="1"/>
          </p:cNvPicPr>
          <p:nvPr/>
        </p:nvPicPr>
        <p:blipFill>
          <a:blip r:embed="rId2" cstate="print">
            <a:lum bright="58000" contrast="-10000"/>
          </a:blip>
          <a:srcRect/>
          <a:stretch>
            <a:fillRect/>
          </a:stretch>
        </p:blipFill>
        <p:spPr bwMode="auto">
          <a:xfrm rot="1562436">
            <a:off x="4275432" y="2797149"/>
            <a:ext cx="495300" cy="4036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79208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Дякую за увагу</a:t>
            </a:r>
            <a:endParaRPr lang="uk-UA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2924944"/>
            <a:ext cx="23796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- Что делаешь?</a:t>
            </a:r>
            <a:br>
              <a:rPr lang="ru-RU" sz="2000" dirty="0"/>
            </a:br>
            <a:r>
              <a:rPr lang="ru-RU" sz="2000" dirty="0"/>
              <a:t>- Читаю Ахматову. </a:t>
            </a:r>
            <a:br>
              <a:rPr lang="ru-RU" sz="2000" dirty="0"/>
            </a:br>
            <a:r>
              <a:rPr lang="ru-RU" sz="2000" dirty="0"/>
              <a:t>- Ты что, влюбился? </a:t>
            </a:r>
            <a:br>
              <a:rPr lang="ru-RU" sz="2000" dirty="0"/>
            </a:br>
            <a:r>
              <a:rPr lang="ru-RU" sz="2000" dirty="0"/>
              <a:t>- Ага.</a:t>
            </a:r>
            <a:br>
              <a:rPr lang="ru-RU" sz="2000" dirty="0"/>
            </a:br>
            <a:r>
              <a:rPr lang="ru-RU" sz="2000" dirty="0"/>
              <a:t>- В кого?</a:t>
            </a:r>
            <a:br>
              <a:rPr lang="ru-RU" sz="2000" dirty="0"/>
            </a:br>
            <a:r>
              <a:rPr lang="ru-RU" sz="2000" dirty="0"/>
              <a:t>- В Ахматову.</a:t>
            </a:r>
            <a:endParaRPr lang="uk-UA" sz="2000" dirty="0"/>
          </a:p>
        </p:txBody>
      </p:sp>
      <p:pic>
        <p:nvPicPr>
          <p:cNvPr id="22530" name="Picture 2" descr="http://savepic.org/2475985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852936"/>
            <a:ext cx="1368152" cy="1865662"/>
          </a:xfrm>
          <a:prstGeom prst="rect">
            <a:avLst/>
          </a:prstGeom>
          <a:noFill/>
        </p:spPr>
      </p:pic>
      <p:pic>
        <p:nvPicPr>
          <p:cNvPr id="6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0801">
            <a:off x="2305914" y="4506900"/>
            <a:ext cx="1049575" cy="419830"/>
          </a:xfrm>
          <a:prstGeom prst="rect">
            <a:avLst/>
          </a:prstGeom>
          <a:noFill/>
        </p:spPr>
      </p:pic>
      <p:pic>
        <p:nvPicPr>
          <p:cNvPr id="7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52264">
            <a:off x="2951627" y="4666018"/>
            <a:ext cx="1049575" cy="419830"/>
          </a:xfrm>
          <a:prstGeom prst="rect">
            <a:avLst/>
          </a:prstGeom>
          <a:noFill/>
        </p:spPr>
      </p:pic>
      <p:pic>
        <p:nvPicPr>
          <p:cNvPr id="8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68341">
            <a:off x="3529805" y="4653742"/>
            <a:ext cx="1049575" cy="419830"/>
          </a:xfrm>
          <a:prstGeom prst="rect">
            <a:avLst/>
          </a:prstGeom>
          <a:noFill/>
        </p:spPr>
      </p:pic>
      <p:pic>
        <p:nvPicPr>
          <p:cNvPr id="10" name="Picture 5" descr="C:\Users\Max\Pictures\штучки для фотошопа\17ac82d1e3c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517232"/>
            <a:ext cx="3667125" cy="190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26690" y="6273225"/>
            <a:ext cx="3517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Adobe Fangsong Std R" pitchFamily="18" charset="-128"/>
              </a:rPr>
              <a:t>Роботу виконав учень 11-Б класу</a:t>
            </a:r>
          </a:p>
          <a:p>
            <a:r>
              <a:rPr lang="uk-UA" sz="16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Adobe Fangsong Std R" pitchFamily="18" charset="-128"/>
              </a:rPr>
              <a:t>Пантелеєв</a:t>
            </a: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Adobe Fangsong Std R" pitchFamily="18" charset="-128"/>
              </a:rPr>
              <a:t> Максим</a:t>
            </a:r>
            <a:endParaRPr lang="uk-UA" sz="16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Adobe Fangsong Std R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048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Пусть когда-нибудь имя мое </a:t>
            </a:r>
          </a:p>
          <a:p>
            <a:r>
              <a:rPr lang="ru-RU" dirty="0" smtClean="0">
                <a:latin typeface="Segoe Print" pitchFamily="2" charset="0"/>
              </a:rPr>
              <a:t>Прочитают в учебнике дети...</a:t>
            </a:r>
            <a:endParaRPr lang="uk-UA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64681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«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Полумонахиня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полублудниця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», «красуня - відлюдниця-спокусниця» - все про неї, про велику поетесу ХХ століття - Анну Ахматову. Її поезія перевернула світ, вона стала новатором у стилі опису любові.</a:t>
            </a:r>
          </a:p>
          <a:p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 Народилася Анна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Горенко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(Ахматова - псевдонім) 11 (23) червня 1889 року, в передмісті Одеси, Великий Фонтан, в сім'ї відставного інженера - механіка Андрія Антоновича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Горенко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 та його дружини Інни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Еразмівни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 Коли маленькій Ані був рік, вона з сім'єю переїхала в Царське село, де прожила до шістнадцяти років. Життя в селі залишило багато приємних спогадів, це і зелена пишність парків, вигін для коней, іподром, старий вокзал і щось інше, що увійшло згодом у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“Царьсько-сільську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оду". З раннього віку Аня була дуже уважною і чуйною дитиною. Ахматова дуже пишалася що встигла народитися в XIX столітті і застати епоху Пушкіна. </a:t>
            </a:r>
          </a:p>
          <a:p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8" name="Picture 2" descr="http://m.ruvr.ru/data/2010/08/11/1236621656/3RIA-070690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536504" cy="259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88640"/>
            <a:ext cx="4680520" cy="273630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Біографія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4340" name="Picture 4" descr="9888d6f402ea10712019161dde5079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080681" cy="878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У віці п'яти років вивчила російську абетку і французьку мову. А. Ахматова почала писати дуже рано - років в одинадцять-дванадцять, але згодом вона називала свої перші досліди «безпорадними віршами». Перші ж її видані збірники з'явилися своєрідною антологією любові: любов зраджена, вірна і любовні зради, зустрічі і розлуки, радість і відчуття смутку, самотності, відчаю - то, що близько і зрозуміло кожному</a:t>
            </a:r>
            <a:endParaRPr lang="uk-UA" sz="17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uk-UA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Поетеса вважала, що її мати була нащадком татарського 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хана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Ахмата, на якому закінчилося ярмо Орди на Русі, саме тому взяла собі за псевдонім      прізвище прабабці з материнської лінії.</a:t>
            </a:r>
          </a:p>
          <a:p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Після розлучення батьків, у 1905 році, батько вийшов у відставку і виїхав на постійне місце проживання в Петербург, а мати з дітьми перебралася на південь, до Євпаторії. Старша сестра Інна, у двадцятирічному віці, в померла в цьому ж році, від туберкульозу. </a:t>
            </a:r>
          </a:p>
          <a:p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Після переїзду до Києва, там Анна Ахматова вступила на юридичне відділення Київських вищих жіночих курсів, з яких перевелася на Вищі історико-літературні курси 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Раєва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в Смольний інститут Петербурга. </a:t>
            </a:r>
          </a:p>
          <a:p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У 1910 Анна Ахматова в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ийшла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заміж за поета Миколу 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Гумільова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Того ж року відвідала Париж, потім — Італію. Дебютувала в літературі збірником поезій «Вечір», проте славу поетесі принесла книга «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Четки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» (1914).</a:t>
            </a:r>
            <a:endParaRPr lang="uk-UA" sz="17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5365" name="Picture 5" descr="C:\Users\Max\Pictures\штучки для фотошопа\17ac82d1e3c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381328"/>
            <a:ext cx="3667125" cy="190500"/>
          </a:xfrm>
          <a:prstGeom prst="rect">
            <a:avLst/>
          </a:prstGeom>
          <a:noFill/>
        </p:spPr>
      </p:pic>
      <p:pic>
        <p:nvPicPr>
          <p:cNvPr id="10" name="Рисунок 9" descr="495_6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543179" cy="2376264"/>
          </a:xfrm>
          <a:prstGeom prst="rect">
            <a:avLst/>
          </a:prstGeom>
        </p:spPr>
      </p:pic>
      <p:pic>
        <p:nvPicPr>
          <p:cNvPr id="11" name="Рисунок 10" descr="Anna1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60648"/>
            <a:ext cx="1575772" cy="23762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9512" y="188640"/>
            <a:ext cx="3312368" cy="252028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x\Pictures\штучки для фотошопа\01.png"/>
          <p:cNvPicPr>
            <a:picLocks noChangeAspect="1" noChangeArrowheads="1"/>
          </p:cNvPicPr>
          <p:nvPr/>
        </p:nvPicPr>
        <p:blipFill>
          <a:blip r:embed="rId2" cstate="print">
            <a:lum bright="50000" contrast="-86000"/>
          </a:blip>
          <a:srcRect/>
          <a:stretch>
            <a:fillRect/>
          </a:stretch>
        </p:blipFill>
        <p:spPr bwMode="auto">
          <a:xfrm rot="10254695">
            <a:off x="-99265" y="-106881"/>
            <a:ext cx="3802846" cy="315463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476672"/>
            <a:ext cx="2555776" cy="148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Ахматова і акмеїзм</a:t>
            </a:r>
            <a:endParaRPr lang="uk-U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88640"/>
            <a:ext cx="63001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 smtClean="0">
                <a:latin typeface="Century Gothic" pitchFamily="34" charset="0"/>
              </a:rPr>
              <a:t>Акмеїзм об'єднав поетів, різних за своєю творчістю і літературними долями. Але спільне, що об'єднувало їх, - пошуки виходу з кризи символізму. Прагнучи звільнити поезію від ірраціонального, містичного, акмеїсти сприймали світ - видимий, звучний, чутний; вони культивували в поезії </a:t>
            </a:r>
            <a:r>
              <a:rPr lang="uk-UA" sz="1700" dirty="0" err="1" smtClean="0">
                <a:latin typeface="Century Gothic" pitchFamily="34" charset="0"/>
              </a:rPr>
              <a:t>адамизм</a:t>
            </a:r>
            <a:r>
              <a:rPr lang="uk-UA" sz="1700" dirty="0" smtClean="0">
                <a:latin typeface="Century Gothic" pitchFamily="34" charset="0"/>
              </a:rPr>
              <a:t> - мужній, твердий і ясний погляд на життя. </a:t>
            </a:r>
            <a:r>
              <a:rPr lang="uk-UA" sz="1700" i="1" dirty="0" smtClean="0">
                <a:latin typeface="Century Gothic" pitchFamily="34" charset="0"/>
              </a:rPr>
              <a:t>«Геть від символізму, хай живе жива троянда!» </a:t>
            </a:r>
            <a:r>
              <a:rPr lang="uk-UA" sz="1700" dirty="0" smtClean="0">
                <a:latin typeface="Century Gothic" pitchFamily="34" charset="0"/>
              </a:rPr>
              <a:t>- Вигукував О. </a:t>
            </a:r>
            <a:r>
              <a:rPr lang="uk-UA" sz="1700" dirty="0" err="1" smtClean="0">
                <a:latin typeface="Century Gothic" pitchFamily="34" charset="0"/>
              </a:rPr>
              <a:t>Мандельштам</a:t>
            </a:r>
            <a:r>
              <a:rPr lang="uk-UA" sz="1700" dirty="0" smtClean="0">
                <a:latin typeface="Century Gothic" pitchFamily="34" charset="0"/>
              </a:rPr>
              <a:t>.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49128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Всі риси акмеїзму знайшли своє втілення у творчості Анни Ахматової. Але, будучи акмеїстом в свою ранню творчість, Ахматова значно виходила за межі одного літературної течії. Її поезія не вкладається у вузькі рамки одного поняття, вона набагато ширше й глибше за своїм змістом і значніше за тематикою.</a:t>
            </a:r>
          </a:p>
          <a:p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Що ж «революційного» було в появі Анни Ахматової? До неї історія знала багатьох </a:t>
            </a:r>
            <a:r>
              <a:rPr lang="uk-UA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жонок-поетес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але тільки їй вдалося стати жіночим голосом свого часу, жінкою-поетом вічного, загальнолюдського значення. </a:t>
            </a:r>
            <a:r>
              <a:rPr lang="uk-UA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Ахматова вперше в російській та світовій літературі представила у своїй творчості всеосяжну ліричну героїню - жінку.</a:t>
            </a:r>
          </a:p>
          <a:p>
            <a:endParaRPr lang="uk-UA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Її лірична героїня - вічна всесвітня жінка, не побутова, негайна, але буттєва, вічна. Вона постає у віршах Ахматової у всіх відображеннях і іпостасях. Це і юна дівчина в очікуванні кохання (збірки «Вечір», «Молюся віконному променю», «Два вірші» і т. п.), це і зріла жінка, спокушена й спокушає, поглинена складної любов'ю («Прогулянка», </a:t>
            </a:r>
            <a:r>
              <a:rPr lang="uk-UA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'«Сум'яття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»і т. д.), це і невірна дружина, яка стверджує правоту своєї« злочинної »любові і готова, на будь-які муки і розплату за миті пристрасті («Сіроокий король», «Чоловік бив мене візерунчастим ..,», «Я плакала і каялася ...»).</a:t>
            </a:r>
            <a:endParaRPr lang="uk-UA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77281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її лірика</a:t>
            </a:r>
            <a:endParaRPr lang="uk-UA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Однак - і в цьому своєрідність </a:t>
            </a:r>
            <a:r>
              <a:rPr lang="uk-U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Ахматової-поета</a:t>
            </a: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- її лірична героїня не збігається з особистістю автора, а є своєрідною маскою, яка представляє ту чи іншу грань жіночої долі, жіночої душі. Ахматова не переживала тих ситуації, які представлені в її поезії, вона втілила їх силою поетичної уяви. Вона не була бродячою циркачкою («Мене покинув в </a:t>
            </a:r>
            <a:r>
              <a:rPr lang="uk-U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новолуння</a:t>
            </a: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») або селянкою («Пісенька»), отруйниці («Стисла руки під темною вуаллю») або «</a:t>
            </a:r>
            <a:r>
              <a:rPr lang="uk-U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бражніцей</a:t>
            </a: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блудницею» («Я з тобою не стану </a:t>
            </a:r>
            <a:r>
              <a:rPr lang="uk-U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пить</a:t>
            </a: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вино»). Просто Ахматова, завдяки своєму особливому дару, зуміла у віршах показати всі втілення російської (і світової) жінки.</a:t>
            </a:r>
          </a:p>
          <a:p>
            <a:endParaRPr lang="uk-UA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Пізніше лірична героїня Ахматової постає в незвичайному для жіночої поезії ракурсі поета і громадянина. Якщо основою жіночої поезії завжди вважалася любов, то Ахматова показала трагічний шлях жінки-поета. Цей трагізм був заявлений нею у вірші «Музі» (1911 р.), в якому йдеться про несумісність жіночого щастя і долі творця. Ця тема не тільки одного вірша - вона є однією з головних у всій творчості Ахматової.</a:t>
            </a:r>
          </a:p>
          <a:p>
            <a:endParaRPr lang="uk-UA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Трагізм </a:t>
            </a:r>
            <a:r>
              <a:rPr lang="uk-U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ахматовської</a:t>
            </a: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ліричної героїні поглиблюється постійним мотивом нерозуміння, неприйняття ліричним адресатом-чоловіком жінки-поета: «Ти говорив про літо і про те, що бути поетом жінці - безглуздість ...» («Останній раз ми зустрілися тоді ...»). Чоловік не може винести сили та переваги жінки-поета; він не визнає її права на творче рівноправність і рівнозначність. У Ахматової чоловік-коханий не виносить «терпкою печалі» її поетичної душі. Відрізняє її любовну лірику також найглибший психологізм. Ахматової вдалося розкрити найзаповітніші глибини жіночого серця, жіночу душу, її внутрішній світ - </a:t>
            </a:r>
            <a:r>
              <a:rPr lang="uk-U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світ</a:t>
            </a: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переживань, станів і настроїв. І все ж </a:t>
            </a:r>
            <a:r>
              <a:rPr lang="uk-U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Ахметівська</a:t>
            </a: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любовна поезія - передусім лірика любовного розриву. Майже завжди - в різних варіантах - це остання зустріч, останнє пояснення, своєрідний ліричний «п'ятий акт» любовної драми. Можна сказати, що всі варіанти любовної розв'язки знайшли своє втілення в </a:t>
            </a:r>
            <a:r>
              <a:rPr lang="uk-U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ахматовській</a:t>
            </a: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поезії.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91294">
            <a:off x="8283725" y="6301669"/>
            <a:ext cx="843289" cy="337316"/>
          </a:xfrm>
          <a:prstGeom prst="rect">
            <a:avLst/>
          </a:prstGeom>
          <a:noFill/>
        </p:spPr>
      </p:pic>
      <p:pic>
        <p:nvPicPr>
          <p:cNvPr id="5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3158">
            <a:off x="7486239" y="6461478"/>
            <a:ext cx="915850" cy="366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260648"/>
            <a:ext cx="4104456" cy="55446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434" name="Picture 2" descr="http://vds-09.aurora.com.ua/images/a/af/T23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784741" cy="52565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27984" y="1988840"/>
            <a:ext cx="4716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Segoe Print" pitchFamily="2" charset="0"/>
              </a:rPr>
              <a:t>Всеохоплююча лірична героїня, буттєвий початок творчості, глибока релігійна основа дозволили Ахматової стати великим національним поетом. Всі </a:t>
            </a:r>
            <a:r>
              <a:rPr lang="uk-UA" sz="1600" dirty="0" err="1" smtClean="0">
                <a:latin typeface="Segoe Print" pitchFamily="2" charset="0"/>
              </a:rPr>
              <a:t>ахматовські</a:t>
            </a:r>
            <a:r>
              <a:rPr lang="uk-UA" sz="1600" dirty="0" smtClean="0">
                <a:latin typeface="Segoe Print" pitchFamily="2" charset="0"/>
              </a:rPr>
              <a:t> книги раннього періоду творчості - періоду акмеїзму («Вечір», «</a:t>
            </a:r>
            <a:r>
              <a:rPr lang="uk-UA" sz="1600" dirty="0" err="1" smtClean="0">
                <a:latin typeface="Segoe Print" pitchFamily="2" charset="0"/>
              </a:rPr>
              <a:t>Четки</a:t>
            </a:r>
            <a:r>
              <a:rPr lang="uk-UA" sz="1600" dirty="0" smtClean="0">
                <a:latin typeface="Segoe Print" pitchFamily="2" charset="0"/>
              </a:rPr>
              <a:t>», «Біла зграя», «Подорожник») - це звернення до драматичної і піднесеною долю жінки, це щоденник її поетичної душі.</a:t>
            </a:r>
            <a:endParaRPr lang="uk-UA" sz="1600" dirty="0">
              <a:latin typeface="Segoe Print" pitchFamily="2" charset="0"/>
            </a:endParaRPr>
          </a:p>
        </p:txBody>
      </p:sp>
      <p:pic>
        <p:nvPicPr>
          <p:cNvPr id="18440" name="Picture 8" descr="http://img-fotki.yandex.ru/get/6203/52732579.ba/0_97914_ee25060a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28933">
            <a:off x="-90074" y="4175193"/>
            <a:ext cx="3753042" cy="2409454"/>
          </a:xfrm>
          <a:prstGeom prst="rect">
            <a:avLst/>
          </a:prstGeom>
          <a:noFill/>
        </p:spPr>
      </p:pic>
      <p:pic>
        <p:nvPicPr>
          <p:cNvPr id="10" name="Picture 3" descr="C:\Users\Max\Pictures\штучки для фотошопа\019worship_elle00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1752194" cy="1314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alpha val="81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C:\Users\Max\Pictures\штучки для фотошопа\1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04664"/>
            <a:ext cx="1800200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>
                <a:alpha val="81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427984" y="1988840"/>
            <a:ext cx="4644008" cy="2592288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utjyhgr.png"/>
          <p:cNvPicPr>
            <a:picLocks noChangeAspect="1"/>
          </p:cNvPicPr>
          <p:nvPr/>
        </p:nvPicPr>
        <p:blipFill>
          <a:blip r:embed="rId6" cstate="print">
            <a:lum contrast="-48000"/>
          </a:blip>
          <a:stretch>
            <a:fillRect/>
          </a:stretch>
        </p:blipFill>
        <p:spPr>
          <a:xfrm rot="19172863">
            <a:off x="7112267" y="4262322"/>
            <a:ext cx="1646769" cy="11122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Цікаві факти</a:t>
            </a:r>
            <a:endParaRPr lang="uk-U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7">
              <a:buFont typeface="Arial" pitchFamily="34" charset="0"/>
              <a:buChar char="•"/>
            </a:pP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її честь названі вулиці в Калінінграді, Одесі, Києві.</a:t>
            </a:r>
          </a:p>
          <a:p>
            <a:pPr lvl="7">
              <a:buFont typeface="Arial" pitchFamily="34" charset="0"/>
              <a:buChar char="•"/>
            </a:pP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25 червня кожного року в селі Комарове проходять 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Ахматовські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вечори-зустрічі, вечори пам'яті, приурочені до дня народження Ганни Андріївни.</a:t>
            </a:r>
          </a:p>
          <a:p>
            <a:pPr lvl="7">
              <a:buFont typeface="Arial" pitchFamily="34" charset="0"/>
              <a:buChar char="•"/>
            </a:pP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Вона була свідком двох світових війн, протягом кожної з яких вона зазнавала неповторний творчий підйом.</a:t>
            </a:r>
          </a:p>
          <a:p>
            <a:pPr lvl="7">
              <a:buFont typeface="Arial" pitchFamily="34" charset="0"/>
              <a:buChar char="•"/>
            </a:pP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Батько заборонив їй підписувати свої творіння прізвищем 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Горенко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тому вважав творчість дріб'язковим заняття. Тоді Ганна взяла дівоче прізвище своєї прабабусі - Ахматова.</a:t>
            </a:r>
          </a:p>
          <a:p>
            <a:pPr lvl="7">
              <a:buFont typeface="Arial" pitchFamily="34" charset="0"/>
              <a:buChar char="•"/>
            </a:pP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Ахматова все життя вела щоденник, який був виявлений тільки через сім років після смерті.</a:t>
            </a:r>
          </a:p>
          <a:p>
            <a:pPr lvl="7">
              <a:buFont typeface="Arial" pitchFamily="34" charset="0"/>
              <a:buChar char="•"/>
            </a:pP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Перед тим, як лягти в санаторій, в якому вона померла, вона написала: "Шкода, що там немає Біблії". Вона передчувала свою смерть.</a:t>
            </a:r>
          </a:p>
          <a:p>
            <a:pPr lvl="7">
              <a:buFont typeface="Arial" pitchFamily="34" charset="0"/>
              <a:buChar char="•"/>
            </a:pP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Після арешту сина, Льва 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Гумільова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Ахматова з іншими матерями ходила до сумно відомої в'язниці «Хрести». Якось одна з жінок дізналася Ахматову і запитала: "А ЦЕ ви зможете описати?". Після чого Ахматова сіла за написання  "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Реквієм“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7">
              <a:buFont typeface="Arial" pitchFamily="34" charset="0"/>
              <a:buChar char="•"/>
            </a:pP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Після смерті син зрозумів всі страждання матері і взяв активну участь у будівництві пам'ятника. Можна було спостерігати, як сивочолий доктор з учнями бродив по місту в пошуках матеріалу для будівництва пам'ятника матері.</a:t>
            </a:r>
          </a:p>
        </p:txBody>
      </p:sp>
      <p:pic>
        <p:nvPicPr>
          <p:cNvPr id="19462" name="Picture 6" descr="http://img1.liveinternet.ru/images/attach/c/5/88/590/88590547_annaah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808312" cy="35017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2060848"/>
            <a:ext cx="2952328" cy="367240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5" descr="C:\Users\Max\Pictures\штучки для фотошопа\17ac82d1e3c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77272"/>
            <a:ext cx="2987824" cy="155212"/>
          </a:xfrm>
          <a:prstGeom prst="rect">
            <a:avLst/>
          </a:prstGeom>
          <a:noFill/>
        </p:spPr>
      </p:pic>
      <p:pic>
        <p:nvPicPr>
          <p:cNvPr id="13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4"/>
            <a:ext cx="1049575" cy="419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://i.ovoshy-opt.ru/u/24/b8c77e312683be9f500f62e91b1172/-/%D0%BA%D0%B0%D0%B2%D1%8B%D1%87%D0%BA%D0%B8.png"/>
          <p:cNvPicPr>
            <a:picLocks noChangeAspect="1" noChangeArrowheads="1"/>
          </p:cNvPicPr>
          <p:nvPr/>
        </p:nvPicPr>
        <p:blipFill>
          <a:blip r:embed="rId2" cstate="print">
            <a:lum bright="12000" contrast="-10000"/>
          </a:blip>
          <a:srcRect/>
          <a:stretch>
            <a:fillRect/>
          </a:stretch>
        </p:blipFill>
        <p:spPr bwMode="auto">
          <a:xfrm rot="2468922">
            <a:off x="5040034" y="3885285"/>
            <a:ext cx="388295" cy="255125"/>
          </a:xfrm>
          <a:prstGeom prst="rect">
            <a:avLst/>
          </a:prstGeom>
          <a:noFill/>
        </p:spPr>
      </p:pic>
      <p:pic>
        <p:nvPicPr>
          <p:cNvPr id="24" name="Picture 4" descr="http://i.ovoshy-opt.ru/u/24/b8c77e312683be9f500f62e91b1172/-/%D0%BA%D0%B0%D0%B2%D1%8B%D1%87%D0%BA%D0%B8.png"/>
          <p:cNvPicPr>
            <a:picLocks noChangeAspect="1" noChangeArrowheads="1"/>
          </p:cNvPicPr>
          <p:nvPr/>
        </p:nvPicPr>
        <p:blipFill>
          <a:blip r:embed="rId3" cstate="print">
            <a:lum bright="12000" contrast="-10000"/>
          </a:blip>
          <a:srcRect/>
          <a:stretch>
            <a:fillRect/>
          </a:stretch>
        </p:blipFill>
        <p:spPr bwMode="auto">
          <a:xfrm rot="2468922">
            <a:off x="3849680" y="4623713"/>
            <a:ext cx="752834" cy="494642"/>
          </a:xfrm>
          <a:prstGeom prst="rect">
            <a:avLst/>
          </a:prstGeom>
          <a:noFill/>
        </p:spPr>
      </p:pic>
      <p:pic>
        <p:nvPicPr>
          <p:cNvPr id="23" name="Picture 4" descr="http://i.ovoshy-opt.ru/u/24/b8c77e312683be9f500f62e91b1172/-/%D0%BA%D0%B0%D0%B2%D1%8B%D1%87%D0%BA%D0%B8.png"/>
          <p:cNvPicPr>
            <a:picLocks noChangeAspect="1" noChangeArrowheads="1"/>
          </p:cNvPicPr>
          <p:nvPr/>
        </p:nvPicPr>
        <p:blipFill>
          <a:blip r:embed="rId4" cstate="print">
            <a:lum bright="12000" contrast="-10000"/>
          </a:blip>
          <a:srcRect/>
          <a:stretch>
            <a:fillRect/>
          </a:stretch>
        </p:blipFill>
        <p:spPr bwMode="auto">
          <a:xfrm rot="21244980">
            <a:off x="4832020" y="1347886"/>
            <a:ext cx="569209" cy="373993"/>
          </a:xfrm>
          <a:prstGeom prst="rect">
            <a:avLst/>
          </a:prstGeom>
          <a:noFill/>
        </p:spPr>
      </p:pic>
      <p:pic>
        <p:nvPicPr>
          <p:cNvPr id="25" name="Picture 4" descr="http://i.ovoshy-opt.ru/u/24/b8c77e312683be9f500f62e91b1172/-/%D0%BA%D0%B0%D0%B2%D1%8B%D1%87%D0%BA%D0%B8.png"/>
          <p:cNvPicPr>
            <a:picLocks noChangeAspect="1" noChangeArrowheads="1"/>
          </p:cNvPicPr>
          <p:nvPr/>
        </p:nvPicPr>
        <p:blipFill>
          <a:blip r:embed="rId5" cstate="print">
            <a:lum bright="12000" contrast="-10000"/>
          </a:blip>
          <a:srcRect/>
          <a:stretch>
            <a:fillRect/>
          </a:stretch>
        </p:blipFill>
        <p:spPr bwMode="auto">
          <a:xfrm rot="261682">
            <a:off x="191766" y="3523600"/>
            <a:ext cx="607321" cy="345375"/>
          </a:xfrm>
          <a:prstGeom prst="rect">
            <a:avLst/>
          </a:prstGeom>
          <a:noFill/>
        </p:spPr>
      </p:pic>
      <p:pic>
        <p:nvPicPr>
          <p:cNvPr id="22" name="Picture 4" descr="http://i.ovoshy-opt.ru/u/24/b8c77e312683be9f500f62e91b1172/-/%D0%BA%D0%B0%D0%B2%D1%8B%D1%87%D0%BA%D0%B8.png"/>
          <p:cNvPicPr>
            <a:picLocks noChangeAspect="1" noChangeArrowheads="1"/>
          </p:cNvPicPr>
          <p:nvPr/>
        </p:nvPicPr>
        <p:blipFill>
          <a:blip r:embed="rId6" cstate="print">
            <a:lum bright="12000" contrast="-10000"/>
          </a:blip>
          <a:srcRect/>
          <a:stretch>
            <a:fillRect/>
          </a:stretch>
        </p:blipFill>
        <p:spPr bwMode="auto">
          <a:xfrm rot="1085362">
            <a:off x="315861" y="664400"/>
            <a:ext cx="832451" cy="54695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Ariston" pitchFamily="66" charset="0"/>
              </a:rPr>
              <a:t>Поезія Анни Ахматової</a:t>
            </a:r>
            <a:endParaRPr lang="uk-UA" sz="4800" b="1" dirty="0">
              <a:latin typeface="Ariston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80728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Так много камней брошено в меня,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Что ни один из них </a:t>
            </a:r>
            <a:r>
              <a:rPr lang="ru-RU" sz="1600" b="1" dirty="0"/>
              <a:t>уже не страшен</a:t>
            </a:r>
            <a:r>
              <a:rPr lang="ru-RU" sz="1600" dirty="0"/>
              <a:t>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/>
              <a:t>И стройной башней стала западня,</a:t>
            </a:r>
            <a:br>
              <a:rPr lang="ru-RU" sz="1600" i="1" dirty="0"/>
            </a:br>
            <a:r>
              <a:rPr lang="ru-RU" sz="1600" i="1" dirty="0"/>
              <a:t>Высокою среди высоких башен.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Строителей ее </a:t>
            </a:r>
            <a:r>
              <a:rPr lang="ru-RU" sz="1600" b="1" dirty="0"/>
              <a:t>благодарю,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Пусть их забота и печаль </a:t>
            </a:r>
            <a:r>
              <a:rPr lang="ru-RU" sz="1600" i="1" dirty="0"/>
              <a:t>минует</a:t>
            </a:r>
            <a:r>
              <a:rPr lang="ru-RU" sz="1600" dirty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Отсюда раньше вижу я зарю,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/>
              <a:t>Здесь солнца луч последний торжествует.</a:t>
            </a:r>
            <a:endParaRPr lang="uk-U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1484784"/>
            <a:ext cx="40831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У меня есть улыбка 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одна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:   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Так, движенье чуть видное губ.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Для тебя я ее берегу -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Ведь она мне любовью дана.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Все равно, что ты наглый и злой,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Все равно, что ты любишь других.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Предо мной золотой аналой,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</a:b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И со мной сероглазый жених</a:t>
            </a:r>
            <a:endParaRPr lang="uk-UA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573016"/>
            <a:ext cx="3598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повторяй — душа твоя богата -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Того, что было сказано когда-то,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Но, может быть, поэзия сама -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Одна великолепная цитата.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4797152"/>
            <a:ext cx="47387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dobe Fangsong Std R" pitchFamily="18" charset="-128"/>
                <a:ea typeface="Adobe Fangsong Std R" pitchFamily="18" charset="-128"/>
              </a:rPr>
              <a:t>Я улыбаться </a:t>
            </a:r>
            <a:r>
              <a:rPr lang="ru-RU" sz="1400" i="1" dirty="0">
                <a:latin typeface="Adobe Fangsong Std R" pitchFamily="18" charset="-128"/>
                <a:ea typeface="Adobe Fangsong Std R" pitchFamily="18" charset="-128"/>
              </a:rPr>
              <a:t>перестала,   </a:t>
            </a:r>
            <a: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  <a:t/>
            </a:r>
            <a:b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</a:br>
            <a:r>
              <a:rPr lang="ru-RU" sz="1400" dirty="0">
                <a:latin typeface="Adobe Fangsong Std R" pitchFamily="18" charset="-128"/>
                <a:ea typeface="Adobe Fangsong Std R" pitchFamily="18" charset="-128"/>
              </a:rPr>
              <a:t>Морозный ветер губы студит,</a:t>
            </a:r>
            <a: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  <a:t/>
            </a:r>
            <a:b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</a:br>
            <a:r>
              <a:rPr lang="ru-RU" sz="1400" dirty="0">
                <a:latin typeface="Adobe Fangsong Std R" pitchFamily="18" charset="-128"/>
                <a:ea typeface="Adobe Fangsong Std R" pitchFamily="18" charset="-128"/>
              </a:rPr>
              <a:t>Одной надеждой</a:t>
            </a:r>
            <a:r>
              <a:rPr lang="ru-RU" sz="1400" b="1" dirty="0">
                <a:latin typeface="Adobe Fangsong Std R" pitchFamily="18" charset="-128"/>
                <a:ea typeface="Adobe Fangsong Std R" pitchFamily="18" charset="-128"/>
              </a:rPr>
              <a:t> меньше стало,</a:t>
            </a:r>
            <a: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  <a:t/>
            </a:r>
            <a:b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</a:br>
            <a:r>
              <a:rPr lang="ru-RU" sz="1400" dirty="0">
                <a:latin typeface="Adobe Fangsong Std R" pitchFamily="18" charset="-128"/>
                <a:ea typeface="Adobe Fangsong Std R" pitchFamily="18" charset="-128"/>
              </a:rPr>
              <a:t>Одною песней </a:t>
            </a:r>
            <a:r>
              <a:rPr lang="ru-RU" sz="1400" b="1" dirty="0">
                <a:latin typeface="Adobe Fangsong Std R" pitchFamily="18" charset="-128"/>
                <a:ea typeface="Adobe Fangsong Std R" pitchFamily="18" charset="-128"/>
              </a:rPr>
              <a:t>больше будет.</a:t>
            </a:r>
            <a: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  <a:t/>
            </a:r>
            <a:b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</a:br>
            <a:r>
              <a:rPr lang="ru-RU" sz="1400" dirty="0">
                <a:latin typeface="Adobe Fangsong Std R" pitchFamily="18" charset="-128"/>
                <a:ea typeface="Adobe Fangsong Std R" pitchFamily="18" charset="-128"/>
              </a:rPr>
              <a:t>И эту песню я невольно</a:t>
            </a:r>
            <a: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  <a:t/>
            </a:r>
            <a:b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</a:br>
            <a:r>
              <a:rPr lang="ru-RU" sz="1400" i="1" dirty="0">
                <a:latin typeface="Adobe Fangsong Std R" pitchFamily="18" charset="-128"/>
                <a:ea typeface="Adobe Fangsong Std R" pitchFamily="18" charset="-128"/>
              </a:rPr>
              <a:t>Отдам на смех и поруганье,</a:t>
            </a:r>
            <a: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  <a:t/>
            </a:r>
            <a:b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</a:br>
            <a:r>
              <a:rPr lang="ru-RU" sz="1400" dirty="0">
                <a:latin typeface="Adobe Fangsong Std R" pitchFamily="18" charset="-128"/>
                <a:ea typeface="Adobe Fangsong Std R" pitchFamily="18" charset="-128"/>
              </a:rPr>
              <a:t>Затем, что </a:t>
            </a:r>
            <a:r>
              <a:rPr lang="ru-RU" sz="1400" i="1" dirty="0">
                <a:latin typeface="Adobe Fangsong Std R" pitchFamily="18" charset="-128"/>
                <a:ea typeface="Adobe Fangsong Std R" pitchFamily="18" charset="-128"/>
              </a:rPr>
              <a:t>нестерпимо больно</a:t>
            </a:r>
            <a: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  <a:t/>
            </a:r>
            <a:br>
              <a:rPr lang="ru-RU" sz="1400" dirty="0" smtClean="0">
                <a:latin typeface="Adobe Fangsong Std R" pitchFamily="18" charset="-128"/>
                <a:ea typeface="Adobe Fangsong Std R" pitchFamily="18" charset="-128"/>
              </a:rPr>
            </a:br>
            <a:r>
              <a:rPr lang="ru-RU" sz="1400" b="1" dirty="0">
                <a:latin typeface="Adobe Fangsong Std R" pitchFamily="18" charset="-128"/>
                <a:ea typeface="Adobe Fangsong Std R" pitchFamily="18" charset="-128"/>
              </a:rPr>
              <a:t>Душе любовное молчанье.</a:t>
            </a:r>
            <a:endParaRPr lang="uk-UA" sz="1400" dirty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20483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31470">
            <a:off x="6843301" y="771131"/>
            <a:ext cx="1049575" cy="419830"/>
          </a:xfrm>
          <a:prstGeom prst="rect">
            <a:avLst/>
          </a:prstGeom>
          <a:noFill/>
        </p:spPr>
      </p:pic>
      <p:pic>
        <p:nvPicPr>
          <p:cNvPr id="14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91294">
            <a:off x="7473462" y="272590"/>
            <a:ext cx="1049575" cy="419830"/>
          </a:xfrm>
          <a:prstGeom prst="rect">
            <a:avLst/>
          </a:prstGeom>
          <a:noFill/>
        </p:spPr>
      </p:pic>
      <p:pic>
        <p:nvPicPr>
          <p:cNvPr id="15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68277">
            <a:off x="291859" y="5776233"/>
            <a:ext cx="1049575" cy="419830"/>
          </a:xfrm>
          <a:prstGeom prst="rect">
            <a:avLst/>
          </a:prstGeom>
          <a:noFill/>
        </p:spPr>
      </p:pic>
      <p:pic>
        <p:nvPicPr>
          <p:cNvPr id="16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138678">
            <a:off x="858036" y="6341709"/>
            <a:ext cx="1049575" cy="419830"/>
          </a:xfrm>
          <a:prstGeom prst="rect">
            <a:avLst/>
          </a:prstGeom>
          <a:noFill/>
        </p:spPr>
      </p:pic>
      <p:pic>
        <p:nvPicPr>
          <p:cNvPr id="19" name="Рисунок 18" descr="n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09647">
            <a:off x="1172029" y="4908109"/>
            <a:ext cx="2326185" cy="19290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32040" y="3933056"/>
            <a:ext cx="3244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+mj-lt"/>
                <a:ea typeface="Adobe Fangsong Std R" pitchFamily="18" charset="-128"/>
              </a:rPr>
              <a:t>Ни отчаянья, ни стыда</a:t>
            </a:r>
            <a:br>
              <a:rPr lang="ru-RU" dirty="0" smtClean="0">
                <a:latin typeface="+mj-lt"/>
                <a:ea typeface="Adobe Fangsong Std R" pitchFamily="18" charset="-128"/>
              </a:rPr>
            </a:br>
            <a:r>
              <a:rPr lang="ru-RU" dirty="0" smtClean="0">
                <a:latin typeface="+mj-lt"/>
                <a:ea typeface="Adobe Fangsong Std R" pitchFamily="18" charset="-128"/>
              </a:rPr>
              <a:t>Ни теперь, ни потом, ни тогда.</a:t>
            </a:r>
            <a:endParaRPr lang="uk-UA" dirty="0" smtClean="0">
              <a:latin typeface="+mj-lt"/>
              <a:ea typeface="Adobe Fangsong Std R" pitchFamily="18" charset="-128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i.ovoshy-opt.ru/u/24/b8c77e312683be9f500f62e91b1172/-/%D0%BA%D0%B0%D0%B2%D1%8B%D1%87%D0%BA%D0%B8.png"/>
          <p:cNvPicPr>
            <a:picLocks noChangeAspect="1" noChangeArrowheads="1"/>
          </p:cNvPicPr>
          <p:nvPr/>
        </p:nvPicPr>
        <p:blipFill>
          <a:blip r:embed="rId2" cstate="print">
            <a:lum bright="12000" contrast="-10000"/>
          </a:blip>
          <a:srcRect/>
          <a:stretch>
            <a:fillRect/>
          </a:stretch>
        </p:blipFill>
        <p:spPr bwMode="auto">
          <a:xfrm rot="1562436">
            <a:off x="375337" y="832404"/>
            <a:ext cx="810231" cy="7514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196752"/>
            <a:ext cx="4536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Мне голос был. Он звал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утешно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Он говорил: "Иди сюда,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Оставь свой край глухой и грешный,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Оставь Россию навсегда 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Я кровь от рук твоих отмою,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Из сердца выну черный стыд,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Я новым именем покрою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Боль поражений и обид."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Но равнодушно и спокойно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Руками я замкнула слух,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 Чтоб этой речью недостойной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Не осквернился скорбный дух.  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uk-UA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1508" name="Picture 4" descr="http://imageswebdezines.com/b/prokofeva_ostrov_kapitanov/ris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8285"/>
            <a:ext cx="3168352" cy="6519715"/>
          </a:xfrm>
          <a:prstGeom prst="rect">
            <a:avLst/>
          </a:prstGeom>
          <a:noFill/>
        </p:spPr>
      </p:pic>
      <p:pic>
        <p:nvPicPr>
          <p:cNvPr id="10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1470">
            <a:off x="4323023" y="4947596"/>
            <a:ext cx="1049575" cy="419830"/>
          </a:xfrm>
          <a:prstGeom prst="rect">
            <a:avLst/>
          </a:prstGeom>
          <a:noFill/>
        </p:spPr>
      </p:pic>
      <p:pic>
        <p:nvPicPr>
          <p:cNvPr id="11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20175">
            <a:off x="3936344" y="5683503"/>
            <a:ext cx="917625" cy="367050"/>
          </a:xfrm>
          <a:prstGeom prst="rect">
            <a:avLst/>
          </a:prstGeom>
          <a:noFill/>
        </p:spPr>
      </p:pic>
      <p:pic>
        <p:nvPicPr>
          <p:cNvPr id="12" name="Picture 3" descr="http://s019.radikal.ru/i620/1206/18/a53fa87140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33401">
            <a:off x="4458169" y="5637826"/>
            <a:ext cx="798083" cy="319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1256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</dc:creator>
  <cp:lastModifiedBy>Max</cp:lastModifiedBy>
  <cp:revision>25</cp:revision>
  <dcterms:created xsi:type="dcterms:W3CDTF">2012-12-20T13:25:20Z</dcterms:created>
  <dcterms:modified xsi:type="dcterms:W3CDTF">2012-12-20T17:28:55Z</dcterms:modified>
</cp:coreProperties>
</file>