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2E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Пам'ять школярів</c:v>
                </c:pt>
              </c:strCache>
            </c:strRef>
          </c:tx>
          <c:dLbls>
            <c:dLbl>
              <c:idx val="0"/>
              <c:layout>
                <c:manualLayout>
                  <c:x val="-2.3182426467431773E-2"/>
                  <c:y val="0.10605091931143772"/>
                </c:manualLayout>
              </c:layout>
              <c:showPercent val="1"/>
            </c:dLbl>
            <c:dLbl>
              <c:idx val="1"/>
              <c:layout>
                <c:manualLayout>
                  <c:x val="-0.10165531101210751"/>
                  <c:y val="7.6956104089342184E-2"/>
                </c:manualLayout>
              </c:layout>
              <c:showPercent val="1"/>
            </c:dLbl>
            <c:dLbl>
              <c:idx val="2"/>
              <c:layout>
                <c:manualLayout>
                  <c:x val="-4.2801901609420295E-2"/>
                  <c:y val="-0.24938075387163661"/>
                </c:manualLayout>
              </c:layout>
              <c:showPercent val="1"/>
            </c:dLbl>
            <c:dLbl>
              <c:idx val="3"/>
              <c:layout>
                <c:manualLayout>
                  <c:x val="0.11303007700878911"/>
                  <c:y val="7.826068598289293E-2"/>
                </c:manualLayout>
              </c:layout>
              <c:showPercent val="1"/>
            </c:dLbl>
            <c:dLbl>
              <c:idx val="4"/>
              <c:layout>
                <c:manualLayout>
                  <c:x val="-3.0356272968720594E-3"/>
                  <c:y val="1.206250610984924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 i="1">
                    <a:solidFill>
                      <a:srgbClr val="07332E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Відмінна</c:v>
                </c:pt>
                <c:pt idx="1">
                  <c:v>Дуже добра</c:v>
                </c:pt>
                <c:pt idx="2">
                  <c:v>Добра</c:v>
                </c:pt>
                <c:pt idx="3">
                  <c:v>Задовільна</c:v>
                </c:pt>
                <c:pt idx="4">
                  <c:v>Слабка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17</c:v>
                </c:pt>
                <c:pt idx="2">
                  <c:v>53.7</c:v>
                </c:pt>
                <c:pt idx="3">
                  <c:v>24.4</c:v>
                </c:pt>
                <c:pt idx="4">
                  <c:v>1.2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 b="1" i="1">
                <a:solidFill>
                  <a:srgbClr val="07332E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1">
                <a:solidFill>
                  <a:srgbClr val="07332E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i="1">
                <a:solidFill>
                  <a:srgbClr val="07332E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 i="1">
                <a:solidFill>
                  <a:srgbClr val="07332E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1" i="1">
                <a:solidFill>
                  <a:srgbClr val="07332E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512939030278724"/>
          <c:y val="0.17147141396529128"/>
          <c:w val="0.36676657831076315"/>
          <c:h val="0.6768768556448867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52FB-28D9-459F-BA2E-7724C14102D4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026E-31C0-41E1-B6FE-E3697066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1026E-31C0-41E1-B6FE-E36970660A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1740-2858-4787-8FB2-3B010DD0A75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54E2-0B67-4FD1-B021-2728C8E3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la\Desktop\wellcomeneur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2671780"/>
          </a:xfrm>
        </p:spPr>
        <p:txBody>
          <a:bodyPr>
            <a:noAutofit/>
          </a:bodyPr>
          <a:lstStyle/>
          <a:p>
            <a:r>
              <a:rPr lang="uk-UA" sz="69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Індивідуальні особливості пам’яті</a:t>
            </a:r>
            <a:endParaRPr lang="uk-UA" sz="690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643182"/>
            <a:ext cx="5286412" cy="4214818"/>
          </a:xfrm>
          <a:solidFill>
            <a:schemeClr val="accent5">
              <a:lumMod val="50000"/>
              <a:alpha val="73725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endParaRPr lang="uk-UA" sz="2800" i="1" dirty="0" smtClean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Роботу підготувала:</a:t>
            </a: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Учениця 9-Б класу</a:t>
            </a: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Шуміліна Олександра</a:t>
            </a: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 курсового проекту</a:t>
            </a: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Вчитель біології</a:t>
            </a:r>
          </a:p>
          <a:p>
            <a:r>
              <a:rPr lang="uk-UA" sz="2800" i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Каргіна Тетяна Петрівна</a:t>
            </a:r>
            <a:endParaRPr lang="ru-RU" sz="2800" i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Забування</a:t>
            </a:r>
            <a:endParaRPr lang="ru-RU" sz="72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135732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Це процес згасання тимчасових нервових зв’язків.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Буває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часткове</a:t>
            </a:r>
            <a:r>
              <a:rPr lang="uk-UA" b="1" i="1" dirty="0" smtClean="0">
                <a:solidFill>
                  <a:srgbClr val="07332E"/>
                </a:solidFill>
              </a:rPr>
              <a:t> та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повне</a:t>
            </a:r>
            <a:r>
              <a:rPr lang="uk-UA" b="1" i="1" dirty="0" smtClean="0">
                <a:solidFill>
                  <a:srgbClr val="07332E"/>
                </a:solidFill>
              </a:rPr>
              <a:t>. </a:t>
            </a:r>
          </a:p>
          <a:p>
            <a:pPr algn="ctr">
              <a:buNone/>
            </a:pPr>
            <a:endParaRPr lang="ru-RU" i="1" dirty="0"/>
          </a:p>
        </p:txBody>
      </p:sp>
      <p:pic>
        <p:nvPicPr>
          <p:cNvPr id="3074" name="Picture 2" descr="C:\Users\Alla\Desktop\brain-with-puzzle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715040" cy="4345545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000108"/>
          </a:xfrm>
        </p:spPr>
        <p:txBody>
          <a:bodyPr>
            <a:noAutofit/>
          </a:bodyPr>
          <a:lstStyle/>
          <a:p>
            <a:pPr algn="r"/>
            <a:r>
              <a:rPr lang="uk-UA" sz="60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Дослідження</a:t>
            </a:r>
            <a:endParaRPr lang="ru-RU" sz="60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2714620"/>
          <a:ext cx="642938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7146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800" b="1" i="1" dirty="0" smtClean="0">
                <a:solidFill>
                  <a:srgbClr val="07332E"/>
                </a:solidFill>
              </a:rPr>
              <a:t>Пам’ять школярів </a:t>
            </a:r>
            <a:endParaRPr lang="ru-RU" sz="4800" b="1" i="1" dirty="0" smtClean="0">
              <a:solidFill>
                <a:srgbClr val="07332E"/>
              </a:solidFill>
            </a:endParaRPr>
          </a:p>
        </p:txBody>
      </p:sp>
      <p:pic>
        <p:nvPicPr>
          <p:cNvPr id="7170" name="Picture 2" descr="C:\Users\Alla\Desktop\neironi_mozga.jpg"/>
          <p:cNvPicPr>
            <a:picLocks noChangeAspect="1" noChangeArrowheads="1"/>
          </p:cNvPicPr>
          <p:nvPr/>
        </p:nvPicPr>
        <p:blipFill>
          <a:blip r:embed="rId4" cstate="print"/>
          <a:srcRect l="6813" t="6541" r="31867" b="8429"/>
          <a:stretch>
            <a:fillRect/>
          </a:stretch>
        </p:blipFill>
        <p:spPr bwMode="auto">
          <a:xfrm>
            <a:off x="142844" y="214290"/>
            <a:ext cx="3544424" cy="3071834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24" cy="1571612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uk-UA" sz="48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Рекомендації щодо покращення пам’яті</a:t>
            </a:r>
            <a:endParaRPr lang="ru-RU" sz="48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571612"/>
            <a:ext cx="4429124" cy="714428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07332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Читайте цікаві книги</a:t>
            </a:r>
            <a:endParaRPr lang="ru-RU" sz="3200" b="1" i="1" dirty="0" smtClean="0">
              <a:solidFill>
                <a:srgbClr val="07332E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:\Users\Alla\Desktop\чтение.jpg"/>
          <p:cNvPicPr>
            <a:picLocks noChangeAspect="1" noChangeArrowheads="1"/>
          </p:cNvPicPr>
          <p:nvPr/>
        </p:nvPicPr>
        <p:blipFill>
          <a:blip r:embed="rId2"/>
          <a:srcRect t="12968"/>
          <a:stretch>
            <a:fillRect/>
          </a:stretch>
        </p:blipFill>
        <p:spPr bwMode="auto">
          <a:xfrm>
            <a:off x="214282" y="2357430"/>
            <a:ext cx="3873099" cy="2428892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2857496"/>
            <a:ext cx="4227709" cy="1237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 smtClean="0">
                <a:solidFill>
                  <a:srgbClr val="07332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Гарно висипайтеся</a:t>
            </a:r>
            <a:endParaRPr lang="ru-RU" sz="3200" b="1" i="1" dirty="0" smtClean="0">
              <a:solidFill>
                <a:srgbClr val="07332E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3" descr="C:\Users\Alla\Desktop\1326976313_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29066"/>
            <a:ext cx="4548712" cy="2643206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5408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3200" b="1" i="1" dirty="0" smtClean="0">
                <a:solidFill>
                  <a:srgbClr val="07332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Грайте в комп'ютерні ігри.</a:t>
            </a:r>
          </a:p>
        </p:txBody>
      </p:sp>
      <p:pic>
        <p:nvPicPr>
          <p:cNvPr id="9221" name="Picture 5" descr="C:\Users\Alla\Desktop\nuzhen-li-rebenku-kompyuter.jpg"/>
          <p:cNvPicPr>
            <a:picLocks noChangeAspect="1" noChangeArrowheads="1"/>
          </p:cNvPicPr>
          <p:nvPr/>
        </p:nvPicPr>
        <p:blipFill>
          <a:blip r:embed="rId2"/>
          <a:srcRect l="7485"/>
          <a:stretch>
            <a:fillRect/>
          </a:stretch>
        </p:blipFill>
        <p:spPr bwMode="auto">
          <a:xfrm>
            <a:off x="428596" y="714356"/>
            <a:ext cx="3714776" cy="2268553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929190" y="1785926"/>
            <a:ext cx="38576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i="1" dirty="0" smtClean="0">
                <a:solidFill>
                  <a:srgbClr val="07332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Вивчайте іноземні мови.</a:t>
            </a:r>
          </a:p>
        </p:txBody>
      </p:sp>
      <p:pic>
        <p:nvPicPr>
          <p:cNvPr id="9223" name="Picture 7" descr="C:\Users\Alla\Desktop\softserve-language-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586680" cy="1891159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42844" y="3571876"/>
            <a:ext cx="4668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07332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Попрацюйте з числами</a:t>
            </a:r>
            <a:endParaRPr lang="ru-RU" sz="3200" b="1" i="1" dirty="0" smtClean="0">
              <a:solidFill>
                <a:srgbClr val="07332E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9224" name="Picture 8" descr="C:\Users\Alla\Desktop\d96e5e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444610" cy="2299323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Цікавий факт</a:t>
            </a:r>
            <a:endParaRPr lang="ru-RU" sz="60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164307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100" b="1" i="1" dirty="0" smtClean="0">
                <a:solidFill>
                  <a:srgbClr val="07332E"/>
                </a:solidFill>
              </a:rPr>
              <a:t>На вигляд Авреліан Хейман виглядає як типовий середньостатистичний студент Даремського університету у Великобританії. Однак феноменальна пам’ять 20-річного хлопця здатна змагатися з будь-яким інформаційним носієм, оскільки ця молода людина міцно пам’ятає майже всі події, що відбувалися в його житті.</a:t>
            </a:r>
            <a:endParaRPr lang="ru-RU" sz="2100" b="1" i="1" dirty="0" smtClean="0">
              <a:solidFill>
                <a:srgbClr val="07332E"/>
              </a:solidFill>
            </a:endParaRPr>
          </a:p>
          <a:p>
            <a:pPr algn="ctr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C:\Users\Tanufffka\Desktop\2__upload_iblock_aa3_aa349ac7e442647a394f8db3f6065e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643734" cy="4421258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Джерела</a:t>
            </a:r>
            <a:endParaRPr lang="ru-RU" sz="72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500562" cy="58578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300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Використана література: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1.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М.Гализо</a:t>
            </a:r>
            <a:r>
              <a:rPr lang="ru-RU" sz="1800" b="1" i="1" dirty="0" smtClean="0">
                <a:solidFill>
                  <a:srgbClr val="07332E"/>
                </a:solidFill>
              </a:rPr>
              <a:t> И.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Домашенко</a:t>
            </a:r>
            <a:r>
              <a:rPr lang="ru-RU" sz="1800" b="1" i="1" dirty="0" smtClean="0">
                <a:solidFill>
                  <a:srgbClr val="07332E"/>
                </a:solidFill>
              </a:rPr>
              <a:t>. Атлас по психологи. – М., 1980.</a:t>
            </a:r>
          </a:p>
          <a:p>
            <a:pPr>
              <a:buNone/>
            </a:pPr>
            <a:endParaRPr lang="ru-RU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7332E"/>
                </a:solidFill>
              </a:rPr>
              <a:t>2.  Ю.Орлов. Восхождение к индивидуальности. – М., 1991.</a:t>
            </a:r>
          </a:p>
          <a:p>
            <a:pPr>
              <a:buNone/>
            </a:pPr>
            <a:endParaRPr lang="ru-RU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7332E"/>
                </a:solidFill>
              </a:rPr>
              <a:t>3.  Г.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Костюк</a:t>
            </a:r>
            <a:r>
              <a:rPr lang="ru-RU" sz="1800" b="1" i="1" dirty="0" smtClean="0">
                <a:solidFill>
                  <a:srgbClr val="07332E"/>
                </a:solidFill>
              </a:rPr>
              <a:t>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Вікова</a:t>
            </a:r>
            <a:r>
              <a:rPr lang="ru-RU" sz="1800" b="1" i="1" dirty="0" smtClean="0">
                <a:solidFill>
                  <a:srgbClr val="07332E"/>
                </a:solidFill>
              </a:rPr>
              <a:t>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психологія</a:t>
            </a:r>
            <a:r>
              <a:rPr lang="ru-RU" sz="1800" b="1" i="1" dirty="0" smtClean="0">
                <a:solidFill>
                  <a:srgbClr val="07332E"/>
                </a:solidFill>
              </a:rPr>
              <a:t>. – К., 1976.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4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Л.Выготский</a:t>
            </a:r>
            <a:r>
              <a:rPr lang="ru-RU" sz="1800" b="1" i="1" dirty="0" smtClean="0">
                <a:solidFill>
                  <a:srgbClr val="07332E"/>
                </a:solidFill>
              </a:rPr>
              <a:t>. Педагогическая психология. – М., 1991.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5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Л.Макселона</a:t>
            </a:r>
            <a:r>
              <a:rPr lang="ru-RU" sz="1800" b="1" i="1" dirty="0" smtClean="0">
                <a:solidFill>
                  <a:srgbClr val="07332E"/>
                </a:solidFill>
              </a:rPr>
              <a:t>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Психологія</a:t>
            </a:r>
            <a:r>
              <a:rPr lang="ru-RU" sz="1800" b="1" i="1" dirty="0" smtClean="0">
                <a:solidFill>
                  <a:srgbClr val="07332E"/>
                </a:solidFill>
              </a:rPr>
              <a:t>. – Л., 1998.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6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В.Критецький</a:t>
            </a:r>
            <a:r>
              <a:rPr lang="ru-RU" sz="1800" b="1" i="1" dirty="0" smtClean="0">
                <a:solidFill>
                  <a:srgbClr val="07332E"/>
                </a:solidFill>
              </a:rPr>
              <a:t>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Психологія</a:t>
            </a:r>
            <a:r>
              <a:rPr lang="ru-RU" sz="1800" b="1" i="1" dirty="0" smtClean="0">
                <a:solidFill>
                  <a:srgbClr val="07332E"/>
                </a:solidFill>
              </a:rPr>
              <a:t>. – К., 1978.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7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Р.Немов</a:t>
            </a:r>
            <a:r>
              <a:rPr lang="ru-RU" sz="1800" b="1" i="1" dirty="0" smtClean="0">
                <a:solidFill>
                  <a:srgbClr val="07332E"/>
                </a:solidFill>
              </a:rPr>
              <a:t>. Психология. – М., 1990.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8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В.Богословський</a:t>
            </a:r>
            <a:r>
              <a:rPr lang="ru-RU" sz="1800" b="1" i="1" dirty="0" smtClean="0">
                <a:solidFill>
                  <a:srgbClr val="07332E"/>
                </a:solidFill>
              </a:rPr>
              <a:t>. Общая психология. – М., 1981.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9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Л.Гримак</a:t>
            </a:r>
            <a:r>
              <a:rPr lang="ru-RU" sz="1800" b="1" i="1" dirty="0" smtClean="0">
                <a:solidFill>
                  <a:srgbClr val="07332E"/>
                </a:solidFill>
              </a:rPr>
              <a:t>. Резервы человеческой психики. – М., 1989.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10</a:t>
            </a:r>
            <a:r>
              <a:rPr lang="ru-RU" sz="1800" b="1" i="1" dirty="0" smtClean="0">
                <a:solidFill>
                  <a:srgbClr val="07332E"/>
                </a:solidFill>
              </a:rPr>
              <a:t>.  О.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Дусавицький</a:t>
            </a:r>
            <a:r>
              <a:rPr lang="ru-RU" sz="1800" b="1" i="1" dirty="0" smtClean="0">
                <a:solidFill>
                  <a:srgbClr val="07332E"/>
                </a:solidFill>
              </a:rPr>
              <a:t>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Розвиток</a:t>
            </a:r>
            <a:r>
              <a:rPr lang="ru-RU" sz="1800" b="1" i="1" dirty="0" smtClean="0">
                <a:solidFill>
                  <a:srgbClr val="07332E"/>
                </a:solidFill>
              </a:rPr>
              <a:t>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особистості</a:t>
            </a:r>
            <a:r>
              <a:rPr lang="ru-RU" sz="1800" b="1" i="1" dirty="0" smtClean="0">
                <a:solidFill>
                  <a:srgbClr val="07332E"/>
                </a:solidFill>
              </a:rPr>
              <a:t> в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навчальній</a:t>
            </a:r>
            <a:r>
              <a:rPr lang="ru-RU" sz="1800" b="1" i="1" dirty="0" smtClean="0">
                <a:solidFill>
                  <a:srgbClr val="07332E"/>
                </a:solidFill>
              </a:rPr>
              <a:t>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діяльності</a:t>
            </a:r>
            <a:r>
              <a:rPr lang="ru-RU" sz="1800" b="1" i="1" dirty="0" smtClean="0">
                <a:solidFill>
                  <a:srgbClr val="07332E"/>
                </a:solidFill>
              </a:rPr>
              <a:t>. – К., 1996.</a:t>
            </a:r>
          </a:p>
          <a:p>
            <a:pPr>
              <a:buNone/>
            </a:pPr>
            <a:endParaRPr lang="uk-UA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rgbClr val="07332E"/>
                </a:solidFill>
              </a:rPr>
              <a:t>11</a:t>
            </a:r>
            <a:r>
              <a:rPr lang="ru-RU" sz="1800" b="1" i="1" dirty="0" smtClean="0">
                <a:solidFill>
                  <a:srgbClr val="07332E"/>
                </a:solidFill>
              </a:rPr>
              <a:t>.  Общая психология. Под ред. А.В. Петровского. – М., 1986. - Гл.13.</a:t>
            </a:r>
          </a:p>
          <a:p>
            <a:pPr>
              <a:buNone/>
            </a:pPr>
            <a:endParaRPr lang="ru-RU" sz="1800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7332E"/>
                </a:solidFill>
              </a:rPr>
              <a:t>1</a:t>
            </a:r>
            <a:r>
              <a:rPr lang="uk-UA" sz="1800" b="1" i="1" dirty="0" smtClean="0">
                <a:solidFill>
                  <a:srgbClr val="07332E"/>
                </a:solidFill>
              </a:rPr>
              <a:t>2</a:t>
            </a:r>
            <a:r>
              <a:rPr lang="ru-RU" sz="1800" b="1" i="1" dirty="0" smtClean="0">
                <a:solidFill>
                  <a:srgbClr val="07332E"/>
                </a:solidFill>
              </a:rPr>
              <a:t>. 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Загальна</a:t>
            </a:r>
            <a:r>
              <a:rPr lang="ru-RU" sz="1800" b="1" i="1" dirty="0" smtClean="0">
                <a:solidFill>
                  <a:srgbClr val="07332E"/>
                </a:solidFill>
              </a:rPr>
              <a:t>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психологія</a:t>
            </a:r>
            <a:r>
              <a:rPr lang="ru-RU" sz="1800" b="1" i="1" dirty="0" smtClean="0">
                <a:solidFill>
                  <a:srgbClr val="07332E"/>
                </a:solidFill>
              </a:rPr>
              <a:t>. </a:t>
            </a:r>
            <a:r>
              <a:rPr lang="ru-RU" sz="1800" b="1" i="1" dirty="0" err="1" smtClean="0">
                <a:solidFill>
                  <a:srgbClr val="07332E"/>
                </a:solidFill>
              </a:rPr>
              <a:t>Під</a:t>
            </a:r>
            <a:r>
              <a:rPr lang="ru-RU" sz="1800" b="1" i="1" dirty="0" smtClean="0">
                <a:solidFill>
                  <a:srgbClr val="07332E"/>
                </a:solidFill>
              </a:rPr>
              <a:t> ред. Максименка С.Д. – К., 2000.</a:t>
            </a:r>
          </a:p>
          <a:p>
            <a:pPr>
              <a:buNone/>
            </a:pPr>
            <a:endParaRPr lang="ru-RU" sz="1700" b="1" i="1" dirty="0" smtClean="0">
              <a:solidFill>
                <a:srgbClr val="07332E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929190" y="1000108"/>
            <a:ext cx="4214810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Використані</a:t>
            </a:r>
            <a:r>
              <a:rPr kumimoji="0" lang="uk-UA" sz="2300" b="1" i="1" u="none" strike="noStrike" kern="1200" cap="none" spc="0" normalizeH="0" noProof="0" dirty="0" smtClean="0">
                <a:ln>
                  <a:noFill/>
                </a:ln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сайти:</a:t>
            </a:r>
            <a:endParaRPr lang="uk-UA" sz="2300" b="1" i="1" dirty="0" smtClean="0">
              <a:solidFill>
                <a:srgbClr val="073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1. http://uk.wikipedia.org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2. http://mirfactov.com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3. http://www.interesno.dn.ua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4. http://individual.su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5. http://mibius.com.ua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endParaRPr lang="uk-UA" sz="1600" b="1" i="1" dirty="0" smtClean="0">
              <a:solidFill>
                <a:srgbClr val="07332E"/>
              </a:solidFill>
            </a:endParaRPr>
          </a:p>
          <a:p>
            <a:r>
              <a:rPr lang="uk-UA" sz="1600" b="1" i="1" dirty="0" smtClean="0">
                <a:solidFill>
                  <a:srgbClr val="07332E"/>
                </a:solidFill>
              </a:rPr>
              <a:t>6. http://www.twirpx.com</a:t>
            </a:r>
            <a:endParaRPr lang="ru-RU" sz="1600" b="1" i="1" dirty="0" smtClean="0">
              <a:solidFill>
                <a:srgbClr val="07332E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300" b="1" i="1" u="none" strike="noStrike" kern="1200" cap="none" spc="0" normalizeH="0" noProof="0" dirty="0" smtClean="0">
              <a:ln>
                <a:noFill/>
              </a:ln>
              <a:solidFill>
                <a:srgbClr val="073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300" b="1" i="1" baseline="0" dirty="0" smtClean="0">
              <a:solidFill>
                <a:srgbClr val="073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300" b="1" i="1" u="none" strike="noStrike" kern="1200" cap="none" spc="0" normalizeH="0" baseline="0" noProof="0" dirty="0" smtClean="0">
              <a:ln>
                <a:noFill/>
              </a:ln>
              <a:solidFill>
                <a:srgbClr val="073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1" i="1" u="none" strike="noStrike" kern="1200" cap="none" spc="0" normalizeH="0" baseline="0" noProof="0" dirty="0" smtClean="0">
              <a:ln>
                <a:noFill/>
              </a:ln>
              <a:solidFill>
                <a:srgbClr val="0733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uk-UA" sz="88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Дякую за увагу!</a:t>
            </a:r>
            <a:endParaRPr lang="ru-RU" sz="88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61a233278183cc32fda8492fff767e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928934"/>
            <a:ext cx="2786082" cy="278608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2857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6900" b="1" cap="all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Об’єкт:</a:t>
            </a: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400" b="1" i="1" dirty="0" smtClean="0">
                <a:solidFill>
                  <a:srgbClr val="07332E"/>
                </a:solidFill>
              </a:rPr>
              <a:t>діти шкільного віку</a:t>
            </a:r>
          </a:p>
          <a:p>
            <a:pPr algn="ctr">
              <a:buNone/>
            </a:pPr>
            <a:endParaRPr lang="uk-UA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78632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sz="6900" b="1" cap="all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Суб’єкт:</a:t>
            </a:r>
            <a:r>
              <a:rPr lang="uk-UA" sz="7200" b="1" cap="all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7200" b="1" cap="all" dirty="0" smtClean="0">
                <a:ln w="1905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7200" b="1" cap="all" dirty="0" smtClean="0">
                <a:ln w="1905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uk-UA" sz="4400" b="1" i="1" dirty="0" smtClean="0">
                <a:solidFill>
                  <a:srgbClr val="07332E"/>
                </a:solidFill>
              </a:rPr>
              <a:t>пам’ять людини</a:t>
            </a:r>
          </a:p>
        </p:txBody>
      </p:sp>
      <p:pic>
        <p:nvPicPr>
          <p:cNvPr id="5122" name="Picture 2" descr="C:\Users\Alla\Desktop\mamory14.jpg"/>
          <p:cNvPicPr>
            <a:picLocks noChangeAspect="1" noChangeArrowheads="1"/>
          </p:cNvPicPr>
          <p:nvPr/>
        </p:nvPicPr>
        <p:blipFill>
          <a:blip r:embed="rId2" cstate="print"/>
          <a:srcRect l="8929" r="8929"/>
          <a:stretch>
            <a:fillRect/>
          </a:stretch>
        </p:blipFill>
        <p:spPr bwMode="auto">
          <a:xfrm>
            <a:off x="714348" y="2643182"/>
            <a:ext cx="3252980" cy="3960150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Users\Alla\Desktop\1346095932_schoolchild-5-15.jpg"/>
          <p:cNvPicPr>
            <a:picLocks noChangeAspect="1" noChangeArrowheads="1"/>
          </p:cNvPicPr>
          <p:nvPr/>
        </p:nvPicPr>
        <p:blipFill>
          <a:blip r:embed="rId3"/>
          <a:srcRect l="9333" t="9330" r="3666" b="4898"/>
          <a:stretch>
            <a:fillRect/>
          </a:stretch>
        </p:blipFill>
        <p:spPr bwMode="auto">
          <a:xfrm>
            <a:off x="5214942" y="357166"/>
            <a:ext cx="2914128" cy="4320949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69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Мета роботи</a:t>
            </a:r>
            <a:endParaRPr lang="ru-RU" sz="6900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2928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b="1" i="1" dirty="0" smtClean="0">
                <a:solidFill>
                  <a:srgbClr val="07332E"/>
                </a:solidFill>
              </a:rPr>
              <a:t>Розширити кругозір.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 Зрозуміти основні поняття, процеси та принципи пам’яті.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 Дослідити пам’ять школярів.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 Знайти способи покращення пам’яті.</a:t>
            </a:r>
          </a:p>
          <a:p>
            <a:endParaRPr lang="uk-UA" b="1" dirty="0" smtClean="0">
              <a:solidFill>
                <a:srgbClr val="07332E"/>
              </a:solidFill>
            </a:endParaRPr>
          </a:p>
          <a:p>
            <a:pPr>
              <a:buNone/>
            </a:pPr>
            <a:endParaRPr lang="ru-RU" b="1" dirty="0">
              <a:solidFill>
                <a:srgbClr val="07332E"/>
              </a:solidFill>
            </a:endParaRPr>
          </a:p>
        </p:txBody>
      </p:sp>
      <p:pic>
        <p:nvPicPr>
          <p:cNvPr id="4" name="Picture 2" descr="C:\Users\Alla\Desktop\mem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7215238" cy="2403327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69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Зміст</a:t>
            </a:r>
            <a:endParaRPr lang="ru-RU" sz="6900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88" cy="5429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Пам’ять людини.</a:t>
            </a:r>
          </a:p>
          <a:p>
            <a:pPr marL="514350" indent="-514350"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Процеси пам’яті.</a:t>
            </a:r>
          </a:p>
          <a:p>
            <a:pPr marL="514350" indent="-514350"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Дослідження пам’яті школярів.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Рекомендації щодо покращення пам’яті.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Цікавий факт.</a:t>
            </a:r>
            <a:endParaRPr lang="ru-RU" b="1" i="1" dirty="0" smtClean="0">
              <a:solidFill>
                <a:srgbClr val="07332E"/>
              </a:solidFill>
            </a:endParaRPr>
          </a:p>
          <a:p>
            <a:pPr marL="514350" indent="-514350">
              <a:buAutoNum type="arabicPeriod"/>
            </a:pPr>
            <a:r>
              <a:rPr lang="uk-UA" b="1" i="1" dirty="0" smtClean="0">
                <a:solidFill>
                  <a:srgbClr val="07332E"/>
                </a:solidFill>
              </a:rPr>
              <a:t>Джерела.</a:t>
            </a:r>
            <a:endParaRPr lang="uk-UA" b="1" i="1" dirty="0" smtClean="0">
              <a:solidFill>
                <a:srgbClr val="07332E"/>
              </a:solidFill>
            </a:endParaRPr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69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Пам’ять людини</a:t>
            </a:r>
            <a:endParaRPr lang="ru-RU" sz="69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643074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Це психічний пізнавальний процес, який полягає у фіксації, збереженні та відтворенні попереднього досвіду.</a:t>
            </a:r>
            <a:endParaRPr lang="ru-RU" b="1" i="1" dirty="0">
              <a:solidFill>
                <a:srgbClr val="07332E"/>
              </a:solidFill>
            </a:endParaRPr>
          </a:p>
        </p:txBody>
      </p:sp>
      <p:pic>
        <p:nvPicPr>
          <p:cNvPr id="1027" name="Picture 3" descr="C:\Users\Alla\Desktop\NewsEventsThump_634634810249897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500858" cy="3900514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9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Процеси пам’яті</a:t>
            </a:r>
            <a:endParaRPr lang="ru-RU" sz="690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4143372" cy="41434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rgbClr val="07332E"/>
                </a:solidFill>
              </a:rPr>
              <a:t>Запам’ятовування</a:t>
            </a:r>
          </a:p>
          <a:p>
            <a:pPr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Збереження</a:t>
            </a:r>
          </a:p>
          <a:p>
            <a:pPr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Відтворення </a:t>
            </a:r>
          </a:p>
          <a:p>
            <a:pPr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7332E"/>
                </a:solidFill>
              </a:rPr>
              <a:t>Забування</a:t>
            </a:r>
            <a:endParaRPr lang="ru-RU" b="1" i="1" dirty="0">
              <a:solidFill>
                <a:srgbClr val="07332E"/>
              </a:solidFill>
            </a:endParaRPr>
          </a:p>
        </p:txBody>
      </p:sp>
      <p:pic>
        <p:nvPicPr>
          <p:cNvPr id="1026" name="Picture 2" descr="C:\Users\Alla\Desktop\istock_000005164183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572032" cy="4572032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Запам’ятовування</a:t>
            </a:r>
            <a:endParaRPr lang="ru-RU" sz="600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857388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Це процес утворення і закріплення тимчасових нервових зв’язків у головному мозку.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Буває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мимовільним</a:t>
            </a:r>
            <a:r>
              <a:rPr lang="uk-UA" b="1" i="1" dirty="0" smtClean="0">
                <a:solidFill>
                  <a:srgbClr val="07332E"/>
                </a:solidFill>
              </a:rPr>
              <a:t> і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довільним</a:t>
            </a:r>
            <a:r>
              <a:rPr lang="uk-UA" b="1" i="1" dirty="0" smtClean="0">
                <a:solidFill>
                  <a:srgbClr val="07332E"/>
                </a:solidFill>
              </a:rPr>
              <a:t>.</a:t>
            </a:r>
            <a:endParaRPr lang="ru-RU" b="1" i="1" dirty="0">
              <a:solidFill>
                <a:srgbClr val="07332E"/>
              </a:solidFill>
            </a:endParaRPr>
          </a:p>
        </p:txBody>
      </p:sp>
      <p:pic>
        <p:nvPicPr>
          <p:cNvPr id="1026" name="Picture 2" descr="C:\Users\Alla\Desktop\kak_uluchshit_pamy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532859" cy="3866535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Збереження</a:t>
            </a:r>
            <a:endParaRPr lang="ru-RU" sz="600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91440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07332E"/>
                </a:solidFill>
              </a:rPr>
              <a:t>Це утримання в корі головного мозку інформації, яку людина попередньо запам'ятала.</a:t>
            </a:r>
            <a:endParaRPr lang="ru-RU" b="1" i="1" dirty="0" smtClean="0">
              <a:solidFill>
                <a:srgbClr val="07332E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Alla\Desktop\zapominanie-slov-336px-336px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2357430"/>
            <a:ext cx="7000924" cy="4109176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відтворення</a:t>
            </a:r>
            <a:endParaRPr lang="ru-RU" sz="6000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rgbClr val="07332E"/>
                </a:solidFill>
              </a:rPr>
              <a:t>Це процес активізації раніше утворених нервових зв’язків у корі великих півкуль головного мозку.</a:t>
            </a:r>
            <a:endParaRPr lang="ru-RU" sz="2800" b="1" i="1" dirty="0">
              <a:solidFill>
                <a:srgbClr val="0733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214554"/>
            <a:ext cx="271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Впізнавання</a:t>
            </a:r>
            <a:r>
              <a:rPr lang="uk-UA" sz="3200" b="1" cap="all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28599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43000">
                      <a:schemeClr val="accent2">
                        <a:lumMod val="40000"/>
                        <a:lumOff val="60000"/>
                      </a:schemeClr>
                    </a:gs>
                    <a:gs pos="48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3399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згадування </a:t>
            </a:r>
            <a:endParaRPr lang="ru-RU" sz="2800" b="1" cap="all" dirty="0" smtClean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43000">
                    <a:schemeClr val="accent2">
                      <a:lumMod val="40000"/>
                      <a:lumOff val="60000"/>
                    </a:schemeClr>
                  </a:gs>
                  <a:gs pos="4800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3399"/>
                  </a:gs>
                </a:gsLst>
                <a:lin ang="54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643182"/>
            <a:ext cx="3214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7332E"/>
                </a:solidFill>
              </a:rPr>
              <a:t>це</a:t>
            </a:r>
            <a:r>
              <a:rPr lang="uk-UA" sz="2400" b="1" i="1" dirty="0" smtClean="0">
                <a:solidFill>
                  <a:srgbClr val="07332E"/>
                </a:solidFill>
              </a:rPr>
              <a:t> </a:t>
            </a:r>
            <a:r>
              <a:rPr lang="uk-UA" b="1" i="1" dirty="0" smtClean="0">
                <a:solidFill>
                  <a:srgbClr val="07332E"/>
                </a:solidFill>
              </a:rPr>
              <a:t>відтворення, що виникає при повторному сприйманні предметів.</a:t>
            </a:r>
          </a:p>
          <a:p>
            <a:pPr algn="ctr"/>
            <a:r>
              <a:rPr lang="uk-UA" b="1" i="1" dirty="0" smtClean="0">
                <a:solidFill>
                  <a:srgbClr val="07332E"/>
                </a:solidFill>
              </a:rPr>
              <a:t>Буває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повним</a:t>
            </a:r>
            <a:r>
              <a:rPr lang="uk-UA" b="1" i="1" dirty="0" smtClean="0">
                <a:solidFill>
                  <a:srgbClr val="07332E"/>
                </a:solidFill>
              </a:rPr>
              <a:t> і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неповним</a:t>
            </a:r>
            <a:r>
              <a:rPr lang="uk-UA" b="1" i="1" dirty="0" smtClean="0">
                <a:solidFill>
                  <a:srgbClr val="07332E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271462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7332E"/>
                </a:solidFill>
              </a:rPr>
              <a:t>це відтворення, що відбувається без повторного сприйняття предметів.</a:t>
            </a:r>
          </a:p>
          <a:p>
            <a:pPr algn="ctr"/>
            <a:r>
              <a:rPr lang="uk-UA" b="1" i="1" dirty="0" smtClean="0">
                <a:solidFill>
                  <a:srgbClr val="07332E"/>
                </a:solidFill>
              </a:rPr>
              <a:t>Буває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довільне</a:t>
            </a:r>
            <a:r>
              <a:rPr lang="uk-UA" b="1" i="1" dirty="0" smtClean="0">
                <a:solidFill>
                  <a:srgbClr val="07332E"/>
                </a:solidFill>
              </a:rPr>
              <a:t> і </a:t>
            </a:r>
            <a:r>
              <a:rPr lang="uk-UA" b="1" i="1" dirty="0" smtClean="0">
                <a:solidFill>
                  <a:srgbClr val="073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мимовільне</a:t>
            </a:r>
            <a:r>
              <a:rPr lang="uk-UA" b="1" i="1" dirty="0" smtClean="0">
                <a:solidFill>
                  <a:srgbClr val="07332E"/>
                </a:solidFill>
              </a:rPr>
              <a:t>.</a:t>
            </a:r>
            <a:endParaRPr lang="ru-RU" b="1" i="1" dirty="0" smtClean="0">
              <a:solidFill>
                <a:srgbClr val="07332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214554"/>
            <a:ext cx="3071834" cy="171451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2214554"/>
            <a:ext cx="3500462" cy="171451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верх 16"/>
          <p:cNvSpPr/>
          <p:nvPr/>
        </p:nvSpPr>
        <p:spPr>
          <a:xfrm rot="13500000">
            <a:off x="3678503" y="1748256"/>
            <a:ext cx="1199866" cy="1202723"/>
          </a:xfrm>
          <a:prstGeom prst="leftUpArrow">
            <a:avLst>
              <a:gd name="adj1" fmla="val 14952"/>
              <a:gd name="adj2" fmla="val 25000"/>
              <a:gd name="adj3" fmla="val 253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lla\Desktop\uzna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70132"/>
            <a:ext cx="3500462" cy="2335464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C:\Users\Alla\Desktop\0003161958TT-1920x1440.jpg"/>
          <p:cNvPicPr>
            <a:picLocks noChangeAspect="1" noChangeArrowheads="1"/>
          </p:cNvPicPr>
          <p:nvPr/>
        </p:nvPicPr>
        <p:blipFill>
          <a:blip r:embed="rId3" cstate="print"/>
          <a:srcRect l="4883" t="8462" r="26749" b="7322"/>
          <a:stretch>
            <a:fillRect/>
          </a:stretch>
        </p:blipFill>
        <p:spPr bwMode="auto">
          <a:xfrm>
            <a:off x="5143504" y="4214818"/>
            <a:ext cx="3500462" cy="2405930"/>
          </a:xfrm>
          <a:prstGeom prst="roundRect">
            <a:avLst>
              <a:gd name="adj" fmla="val 16445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дуванчи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478</Words>
  <Application>Microsoft Office PowerPoint</Application>
  <PresentationFormat>Экран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Одуванчик</vt:lpstr>
      <vt:lpstr>Індивідуальні особливості пам’яті</vt:lpstr>
      <vt:lpstr>Слайд 2</vt:lpstr>
      <vt:lpstr>Мета роботи</vt:lpstr>
      <vt:lpstr>Зміст</vt:lpstr>
      <vt:lpstr>Пам’ять людини</vt:lpstr>
      <vt:lpstr>Процеси пам’яті</vt:lpstr>
      <vt:lpstr>Запам’ятовування</vt:lpstr>
      <vt:lpstr>Збереження</vt:lpstr>
      <vt:lpstr>відтворення</vt:lpstr>
      <vt:lpstr>Забування</vt:lpstr>
      <vt:lpstr>Дослідження</vt:lpstr>
      <vt:lpstr>Рекомендації щодо покращення пам’яті</vt:lpstr>
      <vt:lpstr>Слайд 13</vt:lpstr>
      <vt:lpstr>Цікавий факт</vt:lpstr>
      <vt:lpstr>Джерела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Індивідуальні особливості пам’яті</dc:title>
  <dc:creator>Alla</dc:creator>
  <cp:lastModifiedBy>Alla</cp:lastModifiedBy>
  <cp:revision>54</cp:revision>
  <dcterms:created xsi:type="dcterms:W3CDTF">2013-03-02T19:21:02Z</dcterms:created>
  <dcterms:modified xsi:type="dcterms:W3CDTF">2013-04-14T09:53:48Z</dcterms:modified>
</cp:coreProperties>
</file>