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68" r:id="rId6"/>
    <p:sldId id="285" r:id="rId7"/>
    <p:sldId id="286" r:id="rId8"/>
    <p:sldId id="269" r:id="rId9"/>
    <p:sldId id="272" r:id="rId10"/>
    <p:sldId id="271" r:id="rId11"/>
    <p:sldId id="287" r:id="rId12"/>
    <p:sldId id="264" r:id="rId13"/>
    <p:sldId id="267" r:id="rId14"/>
    <p:sldId id="258" r:id="rId15"/>
    <p:sldId id="259" r:id="rId16"/>
    <p:sldId id="262" r:id="rId17"/>
    <p:sldId id="274" r:id="rId18"/>
    <p:sldId id="275" r:id="rId19"/>
    <p:sldId id="276" r:id="rId20"/>
    <p:sldId id="263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6" autoAdjust="0"/>
    <p:restoredTop sz="94660"/>
  </p:normalViewPr>
  <p:slideViewPr>
    <p:cSldViewPr>
      <p:cViewPr varScale="1">
        <p:scale>
          <a:sx n="45" d="100"/>
          <a:sy n="45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EDEB3-E228-464A-80BD-A18E25E1FAF9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50D7-6ECC-4401-91AB-DFC03784C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18E-052A-4F98-B4D0-A318A6766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8E5F-ACE3-4C6A-B0AD-C12C7A76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FDCC-4157-4425-9AB9-E4DB5323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8737-D555-4C5A-80E9-2A8026A7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D71A-A76D-48D3-9D5C-81260F7D5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C23E-0BE6-43A5-B9EC-EDB5E0D4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CD9F-6EC0-41E6-A1B6-FCF6AE12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CD9F-52AB-46C6-9198-EF8D8CA7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981-BFCE-4919-860D-01B7BB65C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091D-CDEF-4F1A-BCDB-E6AA03D5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E5CA-C385-4808-B6EA-DBD19287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341C2C-5F44-4090-83D0-D1B87D050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011.radikal.ru/i318/1207/9d/d7d318dfe6f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76872"/>
            <a:ext cx="5976664" cy="45811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531908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Альбер </a:t>
            </a:r>
            <a:endParaRPr lang="uk-UA" sz="8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Schoolbook" pitchFamily="18" charset="0"/>
              </a:rPr>
              <a:t>Камю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6064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Презентація </a:t>
            </a:r>
          </a:p>
          <a:p>
            <a:pPr algn="ctr"/>
            <a:r>
              <a:rPr lang="uk-UA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тему: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2535" name="Picture 7" descr="C:\Users\СВЕТА\Desktop\quil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7197"/>
          <a:stretch>
            <a:fillRect/>
          </a:stretch>
        </p:blipFill>
        <p:spPr bwMode="auto">
          <a:xfrm>
            <a:off x="0" y="980728"/>
            <a:ext cx="2736405" cy="44587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19866"/>
          <a:stretch>
            <a:fillRect/>
          </a:stretch>
        </p:blipFill>
        <p:spPr bwMode="auto">
          <a:xfrm>
            <a:off x="5004048" y="260648"/>
            <a:ext cx="3600400" cy="610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67544" y="3212976"/>
            <a:ext cx="41044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1957 р. Камю </a:t>
            </a:r>
            <a:r>
              <a:rPr lang="ru-RU" sz="2600" b="1" dirty="0" err="1">
                <a:solidFill>
                  <a:srgbClr val="002060"/>
                </a:solidFill>
              </a:rPr>
              <a:t>був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нагороджений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Нобелівською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премією</a:t>
            </a:r>
            <a:r>
              <a:rPr lang="ru-RU" sz="2600" b="1" dirty="0">
                <a:solidFill>
                  <a:srgbClr val="002060"/>
                </a:solidFill>
              </a:rPr>
              <a:t> «за </a:t>
            </a:r>
            <a:r>
              <a:rPr lang="ru-RU" sz="2600" b="1" dirty="0" err="1">
                <a:solidFill>
                  <a:srgbClr val="002060"/>
                </a:solidFill>
              </a:rPr>
              <a:t>величезний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внесок</a:t>
            </a:r>
            <a:r>
              <a:rPr lang="ru-RU" sz="2600" b="1" dirty="0">
                <a:solidFill>
                  <a:srgbClr val="002060"/>
                </a:solidFill>
              </a:rPr>
              <a:t> у </a:t>
            </a:r>
            <a:r>
              <a:rPr lang="ru-RU" sz="2600" b="1" dirty="0" err="1">
                <a:solidFill>
                  <a:srgbClr val="002060"/>
                </a:solidFill>
              </a:rPr>
              <a:t>літературу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у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якій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висвітлив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значення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людської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совісті</a:t>
            </a:r>
            <a:r>
              <a:rPr lang="ru-RU" sz="2600" b="1" dirty="0" smtClean="0">
                <a:solidFill>
                  <a:srgbClr val="002060"/>
                </a:solidFill>
              </a:rPr>
              <a:t>».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static.diary.ru/userdir/5/6/2/5/5625/119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597038" cy="279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548680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 </a:t>
            </a:r>
            <a:r>
              <a:rPr lang="ru-RU" sz="2400" b="1" dirty="0" err="1" smtClean="0">
                <a:solidFill>
                  <a:srgbClr val="002060"/>
                </a:solidFill>
              </a:rPr>
              <a:t>січня</a:t>
            </a:r>
            <a:r>
              <a:rPr lang="ru-RU" sz="2400" b="1" dirty="0" smtClean="0">
                <a:solidFill>
                  <a:srgbClr val="002060"/>
                </a:solidFill>
              </a:rPr>
              <a:t> 1960 року письменник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потрапив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автомобільну</a:t>
            </a:r>
            <a:r>
              <a:rPr lang="ru-RU" sz="2400" b="1" dirty="0" smtClean="0">
                <a:solidFill>
                  <a:srgbClr val="002060"/>
                </a:solidFill>
              </a:rPr>
              <a:t> катастрофу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міста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</a:rPr>
              <a:t>Санс</a:t>
            </a:r>
            <a:r>
              <a:rPr lang="ru-RU" sz="2400" b="1" dirty="0" smtClean="0">
                <a:solidFill>
                  <a:srgbClr val="002060"/>
                </a:solidFill>
              </a:rPr>
              <a:t>. Помер у </a:t>
            </a:r>
            <a:r>
              <a:rPr lang="ru-RU" sz="2400" b="1" dirty="0" err="1" smtClean="0">
                <a:solidFill>
                  <a:srgbClr val="002060"/>
                </a:solidFill>
              </a:rPr>
              <a:t>невеличкому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містечку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Вілльблевен</a:t>
            </a:r>
            <a:r>
              <a:rPr lang="ru-RU" sz="2400" b="1" dirty="0" smtClean="0">
                <a:solidFill>
                  <a:srgbClr val="002060"/>
                </a:solidFill>
              </a:rPr>
              <a:t>..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sphotos-h.ak.fbcdn.net/hphotos-ak-ash4/311160_278727368808051_51296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96855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Файл:20041113-002 Lourmarin Tombstone Albert Ca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515544" cy="263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Місце катастрофи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0912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Похований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місті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Лурмарен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районі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Люберон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півдні</a:t>
            </a:r>
            <a:r>
              <a:rPr lang="ru-RU" sz="2800" b="1" dirty="0" smtClean="0">
                <a:solidFill>
                  <a:srgbClr val="002060"/>
                </a:solidFill>
              </a:rPr>
              <a:t> Франції.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7"/>
            <a:ext cx="9144000" cy="61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5013176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</a:schemeClr>
                </a:solidFill>
                <a:latin typeface="Segoe Script" pitchFamily="34" charset="0"/>
              </a:rPr>
              <a:t>Albert Camus</a:t>
            </a:r>
            <a:endParaRPr lang="ru-RU" sz="6600" b="1" dirty="0" smtClean="0">
              <a:solidFill>
                <a:schemeClr val="tx1">
                  <a:lumMod val="9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072063" y="548680"/>
            <a:ext cx="4071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Людина </a:t>
            </a:r>
            <a:r>
              <a:rPr lang="ru-RU" sz="2000" b="1" dirty="0" err="1">
                <a:solidFill>
                  <a:srgbClr val="002060"/>
                </a:solidFill>
              </a:rPr>
              <a:t>відчуває</a:t>
            </a:r>
            <a:r>
              <a:rPr lang="ru-RU" sz="2000" b="1" dirty="0">
                <a:solidFill>
                  <a:srgbClr val="002060"/>
                </a:solidFill>
              </a:rPr>
              <a:t> себе </a:t>
            </a:r>
            <a:r>
              <a:rPr lang="ru-RU" sz="2000" b="1" dirty="0" err="1">
                <a:solidFill>
                  <a:srgbClr val="002060"/>
                </a:solidFill>
              </a:rPr>
              <a:t>самотньою</a:t>
            </a:r>
            <a:r>
              <a:rPr lang="ru-RU" sz="2000" b="1" dirty="0">
                <a:solidFill>
                  <a:srgbClr val="002060"/>
                </a:solidFill>
              </a:rPr>
              <a:t>, коли вона оточена </a:t>
            </a:r>
            <a:r>
              <a:rPr lang="ru-RU" sz="2000" b="1" dirty="0" err="1">
                <a:solidFill>
                  <a:srgbClr val="002060"/>
                </a:solidFill>
              </a:rPr>
              <a:t>боягузами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***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Жод</a:t>
            </a:r>
            <a:r>
              <a:rPr lang="uk-UA" sz="2000" b="1" dirty="0" err="1">
                <a:solidFill>
                  <a:srgbClr val="002060"/>
                </a:solidFill>
              </a:rPr>
              <a:t>ен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геніальний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твір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ніколи</a:t>
            </a:r>
            <a:r>
              <a:rPr lang="ru-RU" sz="2000" b="1" dirty="0">
                <a:solidFill>
                  <a:srgbClr val="002060"/>
                </a:solidFill>
              </a:rPr>
              <a:t> не </a:t>
            </a:r>
            <a:r>
              <a:rPr lang="ru-RU" sz="2000" b="1" dirty="0" err="1">
                <a:solidFill>
                  <a:srgbClr val="002060"/>
                </a:solidFill>
              </a:rPr>
              <a:t>грунтувалося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ненависті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***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Старіти</a:t>
            </a:r>
            <a:r>
              <a:rPr lang="ru-RU" sz="2000" b="1" dirty="0">
                <a:solidFill>
                  <a:srgbClr val="002060"/>
                </a:solidFill>
              </a:rPr>
              <a:t> - значить </a:t>
            </a:r>
            <a:r>
              <a:rPr lang="ru-RU" sz="2000" b="1" dirty="0" err="1">
                <a:solidFill>
                  <a:srgbClr val="002060"/>
                </a:solidFill>
              </a:rPr>
              <a:t>переходити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почуттів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співчуття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***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Філософія</a:t>
            </a:r>
            <a:r>
              <a:rPr lang="ru-RU" sz="2000" b="1" dirty="0">
                <a:solidFill>
                  <a:srgbClr val="002060"/>
                </a:solidFill>
              </a:rPr>
              <a:t> - </a:t>
            </a:r>
            <a:r>
              <a:rPr lang="ru-RU" sz="2000" b="1" dirty="0" err="1">
                <a:solidFill>
                  <a:srgbClr val="002060"/>
                </a:solidFill>
              </a:rPr>
              <a:t>сучасна</a:t>
            </a:r>
            <a:r>
              <a:rPr lang="ru-RU" sz="2000" b="1" dirty="0">
                <a:solidFill>
                  <a:srgbClr val="002060"/>
                </a:solidFill>
              </a:rPr>
              <a:t> форма </a:t>
            </a:r>
            <a:r>
              <a:rPr lang="ru-RU" sz="2000" b="1" dirty="0" err="1">
                <a:solidFill>
                  <a:srgbClr val="002060"/>
                </a:solidFill>
              </a:rPr>
              <a:t>безсоромності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3314" name="Picture 2" descr="http://www.zagony.ru/admin_new/foto/2010-5-13/1273745730/starye_fotografii_znamenitostejj_134_foto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94093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aleri5.uludagsozluk.com/1/albert-camus_35471_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3528" y="332656"/>
            <a:ext cx="8438090" cy="640089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496944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зв’язок з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екзистенціалістськими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ідеями та концепціями;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анатомічний аналіз абсурдних взаємин між особистістю й світом, створення моделей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“абсурдного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світу”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“абсурдної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людини”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розкриття трагічного становища людини в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“світі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без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Бога”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змалювання мужньої людини як своєрідного морального еталона сучасності;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зображення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“межової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ситуації”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, що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вияскравлює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абсурдність життя й ставить людину перед моральним вибором;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тяжіння до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притчевості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, філософська насиченість сюжетів і образів,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“класицистичні”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за своєю ясністю композиція та стиль;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Звернення до міфологічних сюжетів і образів, наявність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</a:rPr>
              <a:t>“міфотворчих”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</a:rPr>
              <a:t> тенденцій.  </a:t>
            </a:r>
          </a:p>
          <a:p>
            <a:pPr eaLnBrk="1" hangingPunct="1">
              <a:lnSpc>
                <a:spcPct val="80000"/>
              </a:lnSpc>
            </a:pPr>
            <a:endParaRPr lang="ru-RU" sz="2200" dirty="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7245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Художній</a:t>
            </a:r>
            <a:r>
              <a:rPr lang="ru-RU" sz="48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</a:t>
            </a:r>
            <a:r>
              <a:rPr lang="ru-RU" sz="48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світ</a:t>
            </a:r>
            <a:r>
              <a:rPr lang="ru-RU" sz="48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Камю: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thenews.kz/static/news/9/3/93QNrtW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930616"/>
            <a:ext cx="3923928" cy="592738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82453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Спід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лице» (</a:t>
            </a:r>
            <a:r>
              <a:rPr lang="en-US" sz="2000" b="1" i="1" dirty="0" err="1" smtClean="0">
                <a:solidFill>
                  <a:srgbClr val="7030A0"/>
                </a:solidFill>
              </a:rPr>
              <a:t>L'envers</a:t>
            </a:r>
            <a:r>
              <a:rPr lang="en-US" sz="2000" b="1" i="1" dirty="0" smtClean="0">
                <a:solidFill>
                  <a:srgbClr val="7030A0"/>
                </a:solidFill>
              </a:rPr>
              <a:t> et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l'endroit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err="1" smtClean="0">
                <a:solidFill>
                  <a:srgbClr val="7030A0"/>
                </a:solidFill>
              </a:rPr>
              <a:t>есе</a:t>
            </a:r>
            <a:r>
              <a:rPr lang="ru-RU" sz="2000" b="1" dirty="0" smtClean="0">
                <a:solidFill>
                  <a:srgbClr val="7030A0"/>
                </a:solidFill>
              </a:rPr>
              <a:t>) (1937)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Сторонній</a:t>
            </a:r>
            <a:r>
              <a:rPr lang="ru-RU" sz="2000" b="1" dirty="0" smtClean="0">
                <a:solidFill>
                  <a:srgbClr val="7030A0"/>
                </a:solidFill>
              </a:rPr>
              <a:t>» (</a:t>
            </a:r>
            <a:r>
              <a:rPr lang="en-US" sz="2000" b="1" i="1" dirty="0" err="1" smtClean="0">
                <a:solidFill>
                  <a:srgbClr val="7030A0"/>
                </a:solidFill>
              </a:rPr>
              <a:t>L'Étranger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err="1" smtClean="0">
                <a:solidFill>
                  <a:srgbClr val="7030A0"/>
                </a:solidFill>
              </a:rPr>
              <a:t>повість</a:t>
            </a:r>
            <a:r>
              <a:rPr lang="ru-RU" sz="2000" b="1" dirty="0" smtClean="0">
                <a:solidFill>
                  <a:srgbClr val="7030A0"/>
                </a:solidFill>
              </a:rPr>
              <a:t>) (1942)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Міф</a:t>
            </a:r>
            <a:r>
              <a:rPr lang="ru-RU" sz="2000" b="1" dirty="0" smtClean="0">
                <a:solidFill>
                  <a:srgbClr val="7030A0"/>
                </a:solidFill>
              </a:rPr>
              <a:t> про </a:t>
            </a:r>
            <a:r>
              <a:rPr lang="ru-RU" sz="2000" b="1" dirty="0" err="1" smtClean="0">
                <a:solidFill>
                  <a:srgbClr val="7030A0"/>
                </a:solidFill>
              </a:rPr>
              <a:t>Сізіфа</a:t>
            </a:r>
            <a:r>
              <a:rPr lang="ru-RU" sz="2000" b="1" dirty="0" smtClean="0">
                <a:solidFill>
                  <a:srgbClr val="7030A0"/>
                </a:solidFill>
              </a:rPr>
              <a:t>» (</a:t>
            </a:r>
            <a:r>
              <a:rPr lang="en-US" sz="2000" b="1" i="1" dirty="0" smtClean="0">
                <a:solidFill>
                  <a:srgbClr val="7030A0"/>
                </a:solidFill>
              </a:rPr>
              <a:t>Le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Mythe</a:t>
            </a:r>
            <a:r>
              <a:rPr lang="en-US" sz="2000" b="1" i="1" dirty="0" smtClean="0">
                <a:solidFill>
                  <a:srgbClr val="7030A0"/>
                </a:solidFill>
              </a:rPr>
              <a:t> de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Sisyphe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err="1" smtClean="0">
                <a:solidFill>
                  <a:srgbClr val="7030A0"/>
                </a:solidFill>
              </a:rPr>
              <a:t>есе</a:t>
            </a:r>
            <a:r>
              <a:rPr lang="ru-RU" sz="2000" b="1" dirty="0" smtClean="0">
                <a:solidFill>
                  <a:srgbClr val="7030A0"/>
                </a:solidFill>
              </a:rPr>
              <a:t>) (1942)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«Чума» (</a:t>
            </a:r>
            <a:r>
              <a:rPr lang="en-US" sz="2000" b="1" i="1" dirty="0" smtClean="0">
                <a:solidFill>
                  <a:srgbClr val="7030A0"/>
                </a:solidFill>
              </a:rPr>
              <a:t>La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Peste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smtClean="0">
                <a:solidFill>
                  <a:srgbClr val="7030A0"/>
                </a:solidFill>
              </a:rPr>
              <a:t>роман) (1947)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Каліґула</a:t>
            </a:r>
            <a:r>
              <a:rPr lang="ru-RU" sz="2000" b="1" dirty="0" smtClean="0">
                <a:solidFill>
                  <a:srgbClr val="7030A0"/>
                </a:solidFill>
              </a:rPr>
              <a:t>» (</a:t>
            </a:r>
            <a:r>
              <a:rPr lang="en-US" sz="2000" b="1" i="1" dirty="0" smtClean="0">
                <a:solidFill>
                  <a:srgbClr val="7030A0"/>
                </a:solidFill>
              </a:rPr>
              <a:t>Caligula</a:t>
            </a:r>
            <a:r>
              <a:rPr lang="en-US" sz="2000" b="1" dirty="0" smtClean="0">
                <a:solidFill>
                  <a:srgbClr val="7030A0"/>
                </a:solidFill>
              </a:rPr>
              <a:t>) </a:t>
            </a:r>
            <a:r>
              <a:rPr lang="ru-RU" sz="2000" b="1" dirty="0" err="1" smtClean="0">
                <a:solidFill>
                  <a:srgbClr val="7030A0"/>
                </a:solidFill>
              </a:rPr>
              <a:t>п'єса</a:t>
            </a:r>
            <a:r>
              <a:rPr lang="ru-RU" sz="2000" b="1" dirty="0" smtClean="0">
                <a:solidFill>
                  <a:srgbClr val="7030A0"/>
                </a:solidFill>
              </a:rPr>
              <a:t> (1944)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Листи</a:t>
            </a:r>
            <a:r>
              <a:rPr lang="ru-RU" sz="2000" b="1" dirty="0" smtClean="0">
                <a:solidFill>
                  <a:srgbClr val="7030A0"/>
                </a:solidFill>
              </a:rPr>
              <a:t> до </a:t>
            </a:r>
            <a:r>
              <a:rPr lang="ru-RU" sz="2000" b="1" dirty="0" err="1" smtClean="0">
                <a:solidFill>
                  <a:srgbClr val="7030A0"/>
                </a:solidFill>
              </a:rPr>
              <a:t>німецького</a:t>
            </a:r>
            <a:r>
              <a:rPr lang="ru-RU" sz="2000" b="1" dirty="0" smtClean="0">
                <a:solidFill>
                  <a:srgbClr val="7030A0"/>
                </a:solidFill>
              </a:rPr>
              <a:t> друга» (</a:t>
            </a:r>
            <a:r>
              <a:rPr lang="en-US" sz="2000" b="1" i="1" dirty="0" err="1" smtClean="0">
                <a:solidFill>
                  <a:srgbClr val="7030A0"/>
                </a:solidFill>
              </a:rPr>
              <a:t>Lettres</a:t>
            </a:r>
            <a:r>
              <a:rPr lang="en-US" sz="2000" b="1" i="1" dirty="0" smtClean="0">
                <a:solidFill>
                  <a:srgbClr val="7030A0"/>
                </a:solidFill>
              </a:rPr>
              <a:t> à un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ami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allmand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err="1" smtClean="0">
                <a:solidFill>
                  <a:srgbClr val="7030A0"/>
                </a:solidFill>
              </a:rPr>
              <a:t>есе</a:t>
            </a:r>
            <a:r>
              <a:rPr lang="ru-RU" sz="2000" b="1" dirty="0" smtClean="0">
                <a:solidFill>
                  <a:srgbClr val="7030A0"/>
                </a:solidFill>
              </a:rPr>
              <a:t>) (1944)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Справедливі</a:t>
            </a:r>
            <a:r>
              <a:rPr lang="ru-RU" sz="2000" b="1" dirty="0" smtClean="0">
                <a:solidFill>
                  <a:srgbClr val="7030A0"/>
                </a:solidFill>
              </a:rPr>
              <a:t>» (</a:t>
            </a:r>
            <a:r>
              <a:rPr lang="en-US" sz="2000" b="1" i="1" dirty="0" smtClean="0">
                <a:solidFill>
                  <a:srgbClr val="7030A0"/>
                </a:solidFill>
              </a:rPr>
              <a:t>Les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justes</a:t>
            </a:r>
            <a:r>
              <a:rPr lang="en-US" sz="2000" b="1" dirty="0" smtClean="0">
                <a:solidFill>
                  <a:srgbClr val="7030A0"/>
                </a:solidFill>
              </a:rPr>
              <a:t>) (1950)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Бунтівна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людина</a:t>
            </a:r>
            <a:r>
              <a:rPr lang="ru-RU" sz="2000" b="1" dirty="0" smtClean="0">
                <a:solidFill>
                  <a:srgbClr val="7030A0"/>
                </a:solidFill>
              </a:rPr>
              <a:t>» (</a:t>
            </a:r>
            <a:r>
              <a:rPr lang="en-US" sz="2000" b="1" i="1" dirty="0" err="1" smtClean="0">
                <a:solidFill>
                  <a:srgbClr val="7030A0"/>
                </a:solidFill>
              </a:rPr>
              <a:t>L'Homme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révolté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smtClean="0">
                <a:solidFill>
                  <a:srgbClr val="7030A0"/>
                </a:solidFill>
              </a:rPr>
              <a:t>роман) (1951)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Падіння</a:t>
            </a:r>
            <a:r>
              <a:rPr lang="ru-RU" sz="2000" b="1" dirty="0" smtClean="0">
                <a:solidFill>
                  <a:srgbClr val="7030A0"/>
                </a:solidFill>
              </a:rPr>
              <a:t>» (</a:t>
            </a:r>
            <a:r>
              <a:rPr lang="en-US" sz="2000" b="1" i="1" dirty="0" smtClean="0">
                <a:solidFill>
                  <a:srgbClr val="7030A0"/>
                </a:solidFill>
              </a:rPr>
              <a:t>La Chute</a:t>
            </a:r>
            <a:r>
              <a:rPr lang="en-US" sz="2000" b="1" dirty="0" smtClean="0">
                <a:solidFill>
                  <a:srgbClr val="7030A0"/>
                </a:solidFill>
              </a:rPr>
              <a:t>) (1956)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Вигнання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царство» (</a:t>
            </a:r>
            <a:r>
              <a:rPr lang="en-US" sz="2000" b="1" i="1" dirty="0" err="1" smtClean="0">
                <a:solidFill>
                  <a:srgbClr val="7030A0"/>
                </a:solidFill>
              </a:rPr>
              <a:t>Exil</a:t>
            </a:r>
            <a:r>
              <a:rPr lang="en-US" sz="2000" b="1" i="1" dirty="0" smtClean="0">
                <a:solidFill>
                  <a:srgbClr val="7030A0"/>
                </a:solidFill>
              </a:rPr>
              <a:t> et le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royaume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err="1" smtClean="0">
                <a:solidFill>
                  <a:srgbClr val="7030A0"/>
                </a:solidFill>
              </a:rPr>
              <a:t>есе</a:t>
            </a:r>
            <a:r>
              <a:rPr lang="ru-RU" sz="2000" b="1" dirty="0" smtClean="0">
                <a:solidFill>
                  <a:srgbClr val="7030A0"/>
                </a:solidFill>
              </a:rPr>
              <a:t>) (1957)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«Перша </a:t>
            </a:r>
            <a:r>
              <a:rPr lang="ru-RU" sz="2000" b="1" dirty="0" err="1" smtClean="0">
                <a:solidFill>
                  <a:srgbClr val="7030A0"/>
                </a:solidFill>
              </a:rPr>
              <a:t>людина</a:t>
            </a:r>
            <a:r>
              <a:rPr lang="ru-RU" sz="2000" b="1" dirty="0" smtClean="0">
                <a:solidFill>
                  <a:srgbClr val="7030A0"/>
                </a:solidFill>
              </a:rPr>
              <a:t>» (</a:t>
            </a:r>
            <a:r>
              <a:rPr lang="en-US" sz="2000" b="1" i="1" dirty="0" smtClean="0">
                <a:solidFill>
                  <a:srgbClr val="7030A0"/>
                </a:solidFill>
              </a:rPr>
              <a:t>Le premier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homme</a:t>
            </a:r>
            <a:r>
              <a:rPr lang="en-US" sz="2000" b="1" dirty="0" smtClean="0">
                <a:solidFill>
                  <a:srgbClr val="7030A0"/>
                </a:solidFill>
              </a:rPr>
              <a:t>) (</a:t>
            </a:r>
            <a:r>
              <a:rPr lang="ru-RU" sz="2000" b="1" dirty="0" smtClean="0">
                <a:solidFill>
                  <a:srgbClr val="7030A0"/>
                </a:solidFill>
              </a:rPr>
              <a:t>роман) (1994 — посмертно)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076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Творча</a:t>
            </a:r>
            <a:r>
              <a:rPr lang="ru-RU" sz="4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спадщина</a:t>
            </a:r>
            <a:endParaRPr lang="ru-RU" sz="48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ala.com.ua/images/catalog/show2.php?img=092321.jpg&amp;width=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809031" cy="2895625"/>
          </a:xfrm>
          <a:prstGeom prst="rect">
            <a:avLst/>
          </a:prstGeom>
          <a:noFill/>
        </p:spPr>
      </p:pic>
      <p:pic>
        <p:nvPicPr>
          <p:cNvPr id="6148" name="Picture 4" descr="http://ruslania.com/pictures/big/978517064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008292" cy="3140968"/>
          </a:xfrm>
          <a:prstGeom prst="rect">
            <a:avLst/>
          </a:prstGeom>
          <a:noFill/>
        </p:spPr>
      </p:pic>
      <p:pic>
        <p:nvPicPr>
          <p:cNvPr id="6150" name="Picture 6" descr="http://www.gala.com.ua/images/catalog/show2.php?img=105286.jpg&amp;width=3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1721517" cy="2761135"/>
          </a:xfrm>
          <a:prstGeom prst="rect">
            <a:avLst/>
          </a:prstGeom>
          <a:noFill/>
        </p:spPr>
      </p:pic>
      <p:pic>
        <p:nvPicPr>
          <p:cNvPr id="6152" name="Picture 8" descr="http://www.bookriver.ru/img/covers/389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1905000" cy="3114676"/>
          </a:xfrm>
          <a:prstGeom prst="rect">
            <a:avLst/>
          </a:prstGeom>
          <a:noFill/>
        </p:spPr>
      </p:pic>
      <p:pic>
        <p:nvPicPr>
          <p:cNvPr id="6154" name="Picture 10" descr="http://booklover.am/wp-content/uploads/2013/03/The-Fall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73016"/>
            <a:ext cx="1916832" cy="2875249"/>
          </a:xfrm>
          <a:prstGeom prst="rect">
            <a:avLst/>
          </a:prstGeom>
          <a:noFill/>
        </p:spPr>
      </p:pic>
      <p:pic>
        <p:nvPicPr>
          <p:cNvPr id="6156" name="Picture 12" descr="http://www.haberbuketi.com/images/album/tarihe_gecen_sozler_0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764704"/>
            <a:ext cx="3563888" cy="2138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NTRCPEN.WM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 l="49263" t="58353" r="5578" b="2220"/>
          <a:stretch>
            <a:fillRect/>
          </a:stretch>
        </p:blipFill>
        <p:spPr>
          <a:xfrm>
            <a:off x="6000728" y="357166"/>
            <a:ext cx="3143272" cy="1785950"/>
          </a:xfrm>
          <a:prstGeom prst="snip2DiagRect">
            <a:avLst>
              <a:gd name="adj1" fmla="val 50000"/>
              <a:gd name="adj2" fmla="val 2093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6715125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3600" dirty="0" smtClean="0">
                <a:solidFill>
                  <a:schemeClr val="bg2"/>
                </a:solidFill>
              </a:rPr>
              <a:t>  </a:t>
            </a:r>
            <a:r>
              <a:rPr lang="uk-UA" sz="3600" b="1" dirty="0" smtClean="0">
                <a:solidFill>
                  <a:schemeClr val="bg2"/>
                </a:solidFill>
                <a:latin typeface="Monotype Corsiva" pitchFamily="66" charset="0"/>
              </a:rPr>
              <a:t>Перші нариси до роману "Чума" були зроблені Камю на початку 1941 року, коли він вчителював в Орані. І хоча роман було завершено 1943 року, робота над ним ще тривала, роман вийшов лише 1947 року. Вже самі дати вказують на справжню тему роману і його прихований сенс. 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7715250" cy="1143000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chemeClr val="bg2"/>
                </a:solidFill>
                <a:latin typeface="Monotype Corsiva" pitchFamily="66" charset="0"/>
              </a:rPr>
              <a:t>З історії створення роману "Чума".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uma_1fb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2357454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1196752"/>
            <a:ext cx="6177855" cy="330381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dirty="0" smtClean="0">
                <a:solidFill>
                  <a:schemeClr val="bg2"/>
                </a:solidFill>
              </a:rPr>
              <a:t>    </a:t>
            </a:r>
            <a:r>
              <a:rPr lang="uk-UA" sz="2400" b="1" dirty="0" err="1" smtClean="0">
                <a:solidFill>
                  <a:schemeClr val="bg2"/>
                </a:solidFill>
                <a:cs typeface="Arial" charset="0"/>
              </a:rPr>
              <a:t>Хроніка</a:t>
            </a:r>
            <a:r>
              <a:rPr lang="uk-UA" sz="2400" b="1" dirty="0" smtClean="0">
                <a:solidFill>
                  <a:schemeClr val="bg2"/>
                </a:solidFill>
                <a:cs typeface="Arial" charset="0"/>
              </a:rPr>
              <a:t> вказує на дату 194... рік. Відтак на думку спадає словосполучення - "коричнева чума", тобто фашизм. </a:t>
            </a:r>
            <a:endParaRPr lang="uk-UA" sz="2800" dirty="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6072187" cy="1082675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Сенс назви роману "Чума".</a:t>
            </a:r>
          </a:p>
        </p:txBody>
      </p:sp>
      <p:pic>
        <p:nvPicPr>
          <p:cNvPr id="3074" name="Picture 2" descr="http://img0.liveinternet.ru/images/attach/c/0/44/29/44029508_Kam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861048" cy="3861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365104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cs typeface="Arial" charset="0"/>
              </a:rPr>
              <a:t>Так вимальовується картина політичної чуми. Боротьба європейського Опору проти   фашизму - такий сенс має на увазі автор у назві роману "</a:t>
            </a:r>
            <a:r>
              <a:rPr lang="uk-UA" sz="2200" b="1" dirty="0" err="1" smtClean="0">
                <a:solidFill>
                  <a:schemeClr val="bg2"/>
                </a:solidFill>
                <a:cs typeface="Arial" charset="0"/>
              </a:rPr>
              <a:t>Чума”</a:t>
            </a:r>
            <a:r>
              <a:rPr lang="uk-UA" sz="2200" b="1" dirty="0" smtClean="0">
                <a:solidFill>
                  <a:schemeClr val="bg2"/>
                </a:solidFill>
                <a:cs typeface="Arial" charset="0"/>
              </a:rPr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9324527" cy="98901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uk-U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"Чума" - роман екзистенціалізму.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5508104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dirty="0" smtClean="0">
                <a:latin typeface="Book Antiqua" pitchFamily="18" charset="0"/>
              </a:rPr>
              <a:t>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Людина - центр буття, це і є ідея екзистенціалізму. Роман "Чума" поставив людину у центр не тільки подій, викладених у формі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хроніки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але й роздумів роману-алегорії. Камю створив роман-притчу, роман-пересторогу і попередження проти втрати моралі як  запоруки самого існування людства. </a:t>
            </a:r>
            <a:endParaRPr lang="uk-UA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2" name="Picture 4" descr="http://obviousmag.org/archives/uploads/2013/07/01_Albert_Camus_New_York_World_Telegram_and_the_Sun_Newspaper_Photograph_Collectio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37553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2.yimg.com/bt/api/res/1.2/IT95sQsk2fWlQhr1HnfFYA--/YXBwaWQ9eW5ld3M7cT04NTt3PTMxMA--/http:/media.zenfs.com/252/2011/08/09/500325-Albert-Camus-AFP_10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256584" cy="3425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899592" y="418034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Відомий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французький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романіст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філософ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публіцист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один з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лідерів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філософсько-мистецького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напрямку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екзистенціалізму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драматург,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режисер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актор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лауреат Нобелівської премії (1957).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Експозиція твору.</a:t>
            </a:r>
            <a:r>
              <a:rPr lang="uk-UA" sz="2000" b="1" dirty="0" smtClean="0">
                <a:solidFill>
                  <a:srgbClr val="660066"/>
                </a:solidFill>
              </a:rPr>
              <a:t> Початок твору. </a:t>
            </a:r>
            <a:r>
              <a:rPr lang="uk-UA" sz="2000" b="1" dirty="0" err="1" smtClean="0">
                <a:solidFill>
                  <a:srgbClr val="660066"/>
                </a:solidFill>
              </a:rPr>
              <a:t>“Чума”</a:t>
            </a:r>
            <a:r>
              <a:rPr lang="uk-UA" sz="2000" b="1" dirty="0" smtClean="0">
                <a:solidFill>
                  <a:srgbClr val="660066"/>
                </a:solidFill>
              </a:rPr>
              <a:t> – це </a:t>
            </a:r>
            <a:r>
              <a:rPr lang="uk-UA" sz="2000" b="1" dirty="0" err="1" smtClean="0">
                <a:solidFill>
                  <a:srgbClr val="660066"/>
                </a:solidFill>
              </a:rPr>
              <a:t>хроніка</a:t>
            </a:r>
            <a:r>
              <a:rPr lang="uk-UA" sz="2000" b="1" dirty="0" smtClean="0">
                <a:solidFill>
                  <a:srgbClr val="660066"/>
                </a:solidFill>
              </a:rPr>
              <a:t> тяжкого року в Орані. Пройшовши крізь міські ворота слідом за очевидцем того, як одного дня тут раптом вилізли з підвалі тисячі пацюків і спалахнула епідемія чуми, читач потрапляє в сумні квартали, випалені сонцем. Автор використав жанр </a:t>
            </a:r>
            <a:r>
              <a:rPr lang="uk-UA" sz="2000" b="1" dirty="0" err="1" smtClean="0">
                <a:solidFill>
                  <a:srgbClr val="660066"/>
                </a:solidFill>
              </a:rPr>
              <a:t>хроніки</a:t>
            </a:r>
            <a:r>
              <a:rPr lang="uk-UA" sz="2000" b="1" dirty="0" smtClean="0">
                <a:solidFill>
                  <a:srgbClr val="660066"/>
                </a:solidFill>
              </a:rPr>
              <a:t>, що викликає в читача довіру щодо подій, які відбуваються.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Зав'язка.</a:t>
            </a:r>
            <a:r>
              <a:rPr lang="uk-UA" sz="2000" b="1" dirty="0" smtClean="0">
                <a:solidFill>
                  <a:srgbClr val="660066"/>
                </a:solidFill>
              </a:rPr>
              <a:t> Вузловий епізод, де зав'язуються  нитки роздумів літописця про істини, відкриті страшною хворобою – це суперечка доктора </a:t>
            </a:r>
            <a:r>
              <a:rPr lang="uk-UA" sz="2000" b="1" dirty="0" err="1" smtClean="0">
                <a:solidFill>
                  <a:srgbClr val="660066"/>
                </a:solidFill>
              </a:rPr>
              <a:t>Ріє</a:t>
            </a:r>
            <a:r>
              <a:rPr lang="uk-UA" sz="2000" b="1" dirty="0" smtClean="0">
                <a:solidFill>
                  <a:srgbClr val="660066"/>
                </a:solidFill>
              </a:rPr>
              <a:t> з колегами і чиновниками, які не бажають глянути правді в обличчя і визнати, що вони мають справу з чумою.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Розвиток дії.</a:t>
            </a:r>
            <a:r>
              <a:rPr lang="uk-UA" sz="2000" b="1" dirty="0" smtClean="0">
                <a:solidFill>
                  <a:srgbClr val="660066"/>
                </a:solidFill>
              </a:rPr>
              <a:t> Створення санітарних дружин, спроби </a:t>
            </a:r>
            <a:r>
              <a:rPr lang="uk-UA" sz="2000" b="1" dirty="0" err="1" smtClean="0">
                <a:solidFill>
                  <a:srgbClr val="660066"/>
                </a:solidFill>
              </a:rPr>
              <a:t>Рамбера</a:t>
            </a:r>
            <a:r>
              <a:rPr lang="uk-UA" sz="2000" b="1" dirty="0" smtClean="0">
                <a:solidFill>
                  <a:srgbClr val="660066"/>
                </a:solidFill>
              </a:rPr>
              <a:t> втекти з Орана, досягнення чумою своєї вищої точки.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Кульмінація.</a:t>
            </a:r>
            <a:r>
              <a:rPr lang="uk-UA" sz="2000" b="1" dirty="0" smtClean="0">
                <a:solidFill>
                  <a:srgbClr val="660066"/>
                </a:solidFill>
              </a:rPr>
              <a:t> Винахід вакцини і врятування перших хворих.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Розв'язка.</a:t>
            </a:r>
            <a:r>
              <a:rPr lang="uk-UA" sz="2000" b="1" dirty="0" smtClean="0">
                <a:solidFill>
                  <a:srgbClr val="660066"/>
                </a:solidFill>
              </a:rPr>
              <a:t> Зняття санітарних кордонів, прихід до Орана першого потягу, смерть дружини </a:t>
            </a:r>
            <a:r>
              <a:rPr lang="uk-UA" sz="2000" b="1" dirty="0" err="1" smtClean="0">
                <a:solidFill>
                  <a:srgbClr val="660066"/>
                </a:solidFill>
              </a:rPr>
              <a:t>Ріє</a:t>
            </a:r>
            <a:r>
              <a:rPr lang="uk-UA" sz="2000" b="1" dirty="0" smtClean="0">
                <a:solidFill>
                  <a:srgbClr val="660066"/>
                </a:solidFill>
              </a:rPr>
              <a:t> і він же біля помираючого </a:t>
            </a:r>
            <a:r>
              <a:rPr lang="uk-UA" sz="2000" b="1" dirty="0" err="1" smtClean="0">
                <a:solidFill>
                  <a:srgbClr val="660066"/>
                </a:solidFill>
              </a:rPr>
              <a:t>Тарру</a:t>
            </a:r>
            <a:r>
              <a:rPr lang="uk-UA" sz="2000" b="1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smtClean="0">
                <a:solidFill>
                  <a:srgbClr val="660066"/>
                </a:solidFill>
              </a:rPr>
              <a:t>Фінал </a:t>
            </a:r>
            <a:r>
              <a:rPr lang="uk-UA" sz="2000" b="1" dirty="0" smtClean="0">
                <a:solidFill>
                  <a:srgbClr val="660066"/>
                </a:solidFill>
              </a:rPr>
              <a:t>роману відкритий. Мабуть, через те, що знищити чуму неможливо, оскільки за певних умов вона знов повернеться. </a:t>
            </a:r>
            <a:endParaRPr lang="ru-RU" sz="2000" b="1" dirty="0" smtClean="0">
              <a:solidFill>
                <a:srgbClr val="660066"/>
              </a:solidFill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6353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Композиційні</a:t>
            </a:r>
            <a:r>
              <a:rPr lang="ru-RU" sz="4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моменти</a:t>
            </a:r>
            <a:endParaRPr lang="ru-RU" sz="48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nfrix.com/wp-content/gallery/pensadores/112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6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548680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Геніальність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може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виявити-ся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лише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скоро-минущим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шансом.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321297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Тільки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робота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воля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можуть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дати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їй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життя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звернути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її в славу.» А.Камю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4214812" cy="642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932040" y="476672"/>
            <a:ext cx="3786187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Я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десь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півдорозі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між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злиднями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сонцем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Злидні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не дозволяли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мені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повірити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нібито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все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гаразд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історії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сонцем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;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сонце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навчало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мене, що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історія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 —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це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ще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не все.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Змінити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життя — так,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але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тільки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не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світ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який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 я </a:t>
            </a:r>
            <a:r>
              <a:rPr lang="ru-RU" sz="2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обожнював</a:t>
            </a:r>
            <a:r>
              <a:rPr lang="ru-RU" sz="26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</a:p>
          <a:p>
            <a:pPr algn="ctr"/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Альбер Камю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000625" y="260648"/>
            <a:ext cx="374783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</a:rPr>
              <a:t>Альбе́р Камю́ </a:t>
            </a:r>
            <a:r>
              <a:rPr lang="uk-UA" sz="2400" b="1" dirty="0" smtClean="0">
                <a:solidFill>
                  <a:srgbClr val="002060"/>
                </a:solidFill>
              </a:rPr>
              <a:t>народився </a:t>
            </a:r>
            <a:r>
              <a:rPr lang="en-US" sz="2400" b="1" dirty="0" smtClean="0">
                <a:solidFill>
                  <a:srgbClr val="002060"/>
                </a:solidFill>
              </a:rPr>
              <a:t>7 </a:t>
            </a:r>
            <a:r>
              <a:rPr lang="vi-VN" sz="2400" b="1" dirty="0">
                <a:solidFill>
                  <a:srgbClr val="002060"/>
                </a:solidFill>
              </a:rPr>
              <a:t>листопада </a:t>
            </a:r>
            <a:r>
              <a:rPr lang="vi-VN" sz="2400" b="1" dirty="0" smtClean="0">
                <a:solidFill>
                  <a:srgbClr val="002060"/>
                </a:solidFill>
              </a:rPr>
              <a:t>1913 </a:t>
            </a: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містечку</a:t>
            </a:r>
            <a:r>
              <a:rPr lang="ru-RU" sz="2400" b="1" dirty="0" smtClean="0">
                <a:solidFill>
                  <a:srgbClr val="002060"/>
                </a:solidFill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</a:rPr>
              <a:t>Мондові</a:t>
            </a:r>
            <a:r>
              <a:rPr lang="ru-RU" sz="2400" b="1" dirty="0" smtClean="0">
                <a:solidFill>
                  <a:srgbClr val="002060"/>
                </a:solidFill>
              </a:rPr>
              <a:t> в </a:t>
            </a:r>
            <a:r>
              <a:rPr lang="ru-RU" sz="2400" b="1" dirty="0" err="1" smtClean="0">
                <a:solidFill>
                  <a:srgbClr val="002060"/>
                </a:solidFill>
              </a:rPr>
              <a:t>Алжирі</a:t>
            </a:r>
            <a:r>
              <a:rPr lang="ru-RU" sz="2400" b="1" dirty="0" smtClean="0">
                <a:solidFill>
                  <a:srgbClr val="002060"/>
                </a:solidFill>
              </a:rPr>
              <a:t>, у </a:t>
            </a:r>
            <a:r>
              <a:rPr lang="ru-RU" sz="2400" b="1" dirty="0" err="1" smtClean="0">
                <a:solidFill>
                  <a:srgbClr val="002060"/>
                </a:solidFill>
              </a:rPr>
              <a:t>сім'ї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найманого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сільськогосподарського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робітника</a:t>
            </a:r>
            <a:r>
              <a:rPr lang="ru-RU" sz="2400" b="1" dirty="0" smtClean="0">
                <a:solidFill>
                  <a:srgbClr val="002060"/>
                </a:solidFill>
              </a:rPr>
              <a:t>, що через </a:t>
            </a:r>
            <a:r>
              <a:rPr lang="ru-RU" sz="2400" b="1" dirty="0" err="1" smtClean="0">
                <a:solidFill>
                  <a:srgbClr val="002060"/>
                </a:solidFill>
              </a:rPr>
              <a:t>рік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народження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сина</a:t>
            </a:r>
            <a:r>
              <a:rPr lang="ru-RU" sz="2400" b="1" dirty="0" smtClean="0">
                <a:solidFill>
                  <a:srgbClr val="002060"/>
                </a:solidFill>
              </a:rPr>
              <a:t> помер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полі</a:t>
            </a:r>
            <a:r>
              <a:rPr lang="ru-RU" sz="2400" b="1" dirty="0" smtClean="0">
                <a:solidFill>
                  <a:srgbClr val="002060"/>
                </a:solidFill>
              </a:rPr>
              <a:t> бою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Першої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війни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Мати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іспанка</a:t>
            </a:r>
            <a:r>
              <a:rPr lang="ru-RU" sz="2400" b="1" dirty="0" smtClean="0">
                <a:solidFill>
                  <a:srgbClr val="002060"/>
                </a:solidFill>
              </a:rPr>
              <a:t>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походженням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працювала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прибиральницею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сім'ях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molotoff.info/images/stories/History/Kamu/%D0%90%D0%BB%D1%8C%D0%B1%D0%B5%D1%80_%D0%9A%D0%B0%D0%BC%D1%8E_%D0%B2_%D0%B4%D0%B8%D1%82%D0%B8%D0%BD%D1%81%D1%82%D0%B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93530" cy="55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А.Камю у віці 11 років.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39552" y="3717033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Дитина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зростала</a:t>
            </a:r>
            <a:r>
              <a:rPr lang="ru-RU" sz="2000" b="1" dirty="0">
                <a:solidFill>
                  <a:srgbClr val="002060"/>
                </a:solidFill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</a:rPr>
              <a:t>злиднях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Освіту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пощастило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здобути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тільки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завдяки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допомозі</a:t>
            </a:r>
            <a:r>
              <a:rPr lang="ru-RU" sz="2000" b="1" dirty="0">
                <a:solidFill>
                  <a:srgbClr val="002060"/>
                </a:solidFill>
              </a:rPr>
              <a:t> одного з </a:t>
            </a:r>
            <a:r>
              <a:rPr lang="ru-RU" sz="2000" b="1" dirty="0" err="1">
                <a:solidFill>
                  <a:srgbClr val="002060"/>
                </a:solidFill>
              </a:rPr>
              <a:t>учителів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ліцею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який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виклопотав</a:t>
            </a:r>
            <a:r>
              <a:rPr lang="ru-RU" sz="2000" b="1" dirty="0">
                <a:solidFill>
                  <a:srgbClr val="002060"/>
                </a:solidFill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</a:rPr>
              <a:t>хлопця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стипендію</a:t>
            </a:r>
            <a:r>
              <a:rPr lang="ru-RU" sz="2000" b="1" dirty="0">
                <a:solidFill>
                  <a:srgbClr val="002060"/>
                </a:solidFill>
              </a:rPr>
              <a:t>. У </a:t>
            </a:r>
            <a:r>
              <a:rPr lang="ru-RU" sz="2000" b="1" dirty="0" smtClean="0">
                <a:solidFill>
                  <a:srgbClr val="002060"/>
                </a:solidFill>
              </a:rPr>
              <a:t>1932—1936рр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під</a:t>
            </a:r>
            <a:r>
              <a:rPr lang="ru-RU" sz="2000" b="1" dirty="0">
                <a:solidFill>
                  <a:srgbClr val="002060"/>
                </a:solidFill>
              </a:rPr>
              <a:t> час </a:t>
            </a:r>
            <a:r>
              <a:rPr lang="ru-RU" sz="2000" b="1" dirty="0" err="1">
                <a:solidFill>
                  <a:srgbClr val="002060"/>
                </a:solidFill>
              </a:rPr>
              <a:t>навчання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Оранському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університеті</a:t>
            </a:r>
            <a:r>
              <a:rPr lang="ru-RU" sz="2000" b="1" dirty="0" smtClean="0">
                <a:solidFill>
                  <a:srgbClr val="002060"/>
                </a:solidFill>
              </a:rPr>
              <a:t>(Алжир</a:t>
            </a:r>
            <a:r>
              <a:rPr lang="ru-RU" sz="2000" b="1" dirty="0">
                <a:solidFill>
                  <a:srgbClr val="002060"/>
                </a:solidFill>
              </a:rPr>
              <a:t>), Альберу </a:t>
            </a:r>
            <a:r>
              <a:rPr lang="ru-RU" sz="2000" b="1" dirty="0" err="1">
                <a:solidFill>
                  <a:srgbClr val="002060"/>
                </a:solidFill>
              </a:rPr>
              <a:t>доводилося</a:t>
            </a:r>
            <a:r>
              <a:rPr lang="ru-RU" sz="2000" b="1" dirty="0">
                <a:solidFill>
                  <a:srgbClr val="002060"/>
                </a:solidFill>
              </a:rPr>
              <a:t> тяжко </a:t>
            </a:r>
            <a:r>
              <a:rPr lang="ru-RU" sz="2000" b="1" dirty="0" err="1">
                <a:solidFill>
                  <a:srgbClr val="002060"/>
                </a:solidFill>
              </a:rPr>
              <a:t>працювати</a:t>
            </a:r>
            <a:r>
              <a:rPr lang="ru-RU" sz="2000" b="1" dirty="0">
                <a:solidFill>
                  <a:srgbClr val="002060"/>
                </a:solidFill>
              </a:rPr>
              <a:t>, що </a:t>
            </a:r>
            <a:r>
              <a:rPr lang="ru-RU" sz="2000" b="1" dirty="0" err="1">
                <a:solidFill>
                  <a:srgbClr val="002060"/>
                </a:solidFill>
              </a:rPr>
              <a:t>призвело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виснаження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організму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захворів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сухоти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Проте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це</a:t>
            </a:r>
            <a:r>
              <a:rPr lang="ru-RU" sz="2000" b="1" dirty="0">
                <a:solidFill>
                  <a:srgbClr val="002060"/>
                </a:solidFill>
              </a:rPr>
              <a:t> не </a:t>
            </a:r>
            <a:r>
              <a:rPr lang="ru-RU" sz="2000" b="1" dirty="0" err="1">
                <a:solidFill>
                  <a:srgbClr val="002060"/>
                </a:solidFill>
              </a:rPr>
              <a:t>завадило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йому</a:t>
            </a:r>
            <a:r>
              <a:rPr lang="ru-RU" sz="2000" b="1" dirty="0">
                <a:solidFill>
                  <a:srgbClr val="002060"/>
                </a:solidFill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</a:rPr>
              <a:t>життєрадісним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енергійним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жадібним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знань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розваг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чутливим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краси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середземноморської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природи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глибин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духовної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культури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436" name="Picture 4" descr="http://blocs.xtec.cat/debatssert/files/2013/11/1351681265_499045_1351681392_noticia_normal.jpg"/>
          <p:cNvPicPr>
            <a:picLocks noChangeAspect="1" noChangeArrowheads="1"/>
          </p:cNvPicPr>
          <p:nvPr/>
        </p:nvPicPr>
        <p:blipFill>
          <a:blip r:embed="rId2" cstate="print"/>
          <a:srcRect b="19576"/>
          <a:stretch>
            <a:fillRect/>
          </a:stretch>
        </p:blipFill>
        <p:spPr bwMode="auto">
          <a:xfrm>
            <a:off x="1691680" y="116632"/>
            <a:ext cx="53340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У 1934 </a:t>
            </a:r>
            <a:r>
              <a:rPr lang="ru-RU" sz="22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одружився</a:t>
            </a:r>
            <a:r>
              <a:rPr lang="ru-RU" sz="2200" b="1" dirty="0" smtClean="0">
                <a:solidFill>
                  <a:srgbClr val="002060"/>
                </a:solidFill>
              </a:rPr>
              <a:t> на </a:t>
            </a:r>
            <a:r>
              <a:rPr lang="ru-RU" sz="2200" b="1" dirty="0" err="1" smtClean="0">
                <a:solidFill>
                  <a:srgbClr val="002060"/>
                </a:solidFill>
              </a:rPr>
              <a:t>Сімоне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Ійє</a:t>
            </a:r>
            <a:r>
              <a:rPr lang="ru-RU" sz="2200" b="1" dirty="0" smtClean="0">
                <a:solidFill>
                  <a:srgbClr val="002060"/>
                </a:solidFill>
              </a:rPr>
              <a:t> (</a:t>
            </a:r>
            <a:r>
              <a:rPr lang="ru-RU" sz="2200" b="1" dirty="0" err="1" smtClean="0">
                <a:solidFill>
                  <a:srgbClr val="002060"/>
                </a:solidFill>
              </a:rPr>
              <a:t>розлучення</a:t>
            </a:r>
            <a:r>
              <a:rPr lang="ru-RU" sz="2200" b="1" dirty="0" smtClean="0">
                <a:solidFill>
                  <a:srgbClr val="002060"/>
                </a:solidFill>
              </a:rPr>
              <a:t> в 1939 </a:t>
            </a:r>
            <a:r>
              <a:rPr lang="ru-RU" sz="22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200" b="1" dirty="0" smtClean="0">
                <a:solidFill>
                  <a:srgbClr val="002060"/>
                </a:solidFill>
              </a:rPr>
              <a:t>), </a:t>
            </a:r>
            <a:r>
              <a:rPr lang="ru-RU" sz="2200" b="1" dirty="0" err="1" smtClean="0">
                <a:solidFill>
                  <a:srgbClr val="002060"/>
                </a:solidFill>
              </a:rPr>
              <a:t>екстравагантної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дев'ятнадцятирічної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дівчині</a:t>
            </a:r>
            <a:r>
              <a:rPr lang="ru-RU" sz="2200" b="1" dirty="0" smtClean="0">
                <a:solidFill>
                  <a:srgbClr val="002060"/>
                </a:solidFill>
              </a:rPr>
              <a:t>, яка </a:t>
            </a:r>
            <a:r>
              <a:rPr lang="ru-RU" sz="2200" b="1" dirty="0" err="1" smtClean="0">
                <a:solidFill>
                  <a:srgbClr val="002060"/>
                </a:solidFill>
              </a:rPr>
              <a:t>опинилася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морфіністкою</a:t>
            </a:r>
            <a:r>
              <a:rPr lang="ru-RU" sz="2200" b="1" dirty="0" smtClean="0">
                <a:solidFill>
                  <a:srgbClr val="002060"/>
                </a:solidFill>
              </a:rPr>
              <a:t>. У 1935 </a:t>
            </a:r>
            <a:r>
              <a:rPr lang="ru-RU" sz="22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отримав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ступінь</a:t>
            </a:r>
            <a:r>
              <a:rPr lang="ru-RU" sz="2200" b="1" dirty="0" smtClean="0">
                <a:solidFill>
                  <a:srgbClr val="002060"/>
                </a:solidFill>
              </a:rPr>
              <a:t> бакалавра </a:t>
            </a:r>
            <a:r>
              <a:rPr lang="ru-RU" sz="2200" b="1" dirty="0" err="1" smtClean="0">
                <a:solidFill>
                  <a:srgbClr val="002060"/>
                </a:solidFill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</a:rPr>
              <a:t> в </a:t>
            </a:r>
            <a:r>
              <a:rPr lang="ru-RU" sz="2200" b="1" dirty="0" err="1" smtClean="0">
                <a:solidFill>
                  <a:srgbClr val="002060"/>
                </a:solidFill>
              </a:rPr>
              <a:t>травні</a:t>
            </a:r>
            <a:r>
              <a:rPr lang="ru-RU" sz="2200" b="1" dirty="0" smtClean="0">
                <a:solidFill>
                  <a:srgbClr val="002060"/>
                </a:solidFill>
              </a:rPr>
              <a:t> 1936 року </a:t>
            </a:r>
            <a:r>
              <a:rPr lang="ru-RU" sz="2200" b="1" dirty="0" err="1" smtClean="0">
                <a:solidFill>
                  <a:srgbClr val="002060"/>
                </a:solidFill>
              </a:rPr>
              <a:t>ступінь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магістра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філософії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42900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У 1936 </a:t>
            </a:r>
            <a:r>
              <a:rPr lang="ru-RU" sz="22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200" b="1" dirty="0" smtClean="0">
                <a:solidFill>
                  <a:srgbClr val="002060"/>
                </a:solidFill>
              </a:rPr>
              <a:t> створив </a:t>
            </a:r>
            <a:r>
              <a:rPr lang="ru-RU" sz="2200" b="1" dirty="0" err="1" smtClean="0">
                <a:solidFill>
                  <a:srgbClr val="002060"/>
                </a:solidFill>
              </a:rPr>
              <a:t>самодіяльний</a:t>
            </a:r>
            <a:r>
              <a:rPr lang="ru-RU" sz="2200" b="1" dirty="0" smtClean="0">
                <a:solidFill>
                  <a:srgbClr val="002060"/>
                </a:solidFill>
              </a:rPr>
              <a:t> «Театр </a:t>
            </a:r>
            <a:r>
              <a:rPr lang="ru-RU" sz="2200" b="1" dirty="0" err="1" smtClean="0">
                <a:solidFill>
                  <a:srgbClr val="002060"/>
                </a:solidFill>
              </a:rPr>
              <a:t>праці</a:t>
            </a:r>
            <a:r>
              <a:rPr lang="ru-RU" sz="2200" b="1" dirty="0" smtClean="0">
                <a:solidFill>
                  <a:srgbClr val="002060"/>
                </a:solidFill>
              </a:rPr>
              <a:t>». </a:t>
            </a:r>
            <a:r>
              <a:rPr lang="ru-RU" sz="2200" b="1" dirty="0" err="1" smtClean="0">
                <a:solidFill>
                  <a:srgbClr val="002060"/>
                </a:solidFill>
              </a:rPr>
              <a:t>Організував</a:t>
            </a:r>
            <a:r>
              <a:rPr lang="ru-RU" sz="2200" b="1" dirty="0" smtClean="0">
                <a:solidFill>
                  <a:srgbClr val="002060"/>
                </a:solidFill>
              </a:rPr>
              <a:t> постановку «</a:t>
            </a:r>
            <a:r>
              <a:rPr lang="ru-RU" sz="2200" b="1" dirty="0" err="1" smtClean="0">
                <a:solidFill>
                  <a:srgbClr val="002060"/>
                </a:solidFill>
              </a:rPr>
              <a:t>Братів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Карамазових</a:t>
            </a:r>
            <a:r>
              <a:rPr lang="ru-RU" sz="2200" b="1" dirty="0" smtClean="0">
                <a:solidFill>
                  <a:srgbClr val="002060"/>
                </a:solidFill>
              </a:rPr>
              <a:t>» за </a:t>
            </a:r>
            <a:r>
              <a:rPr lang="ru-RU" sz="2200" b="1" dirty="0" err="1" smtClean="0">
                <a:solidFill>
                  <a:srgbClr val="002060"/>
                </a:solidFill>
              </a:rPr>
              <a:t>Достоєвським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грав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Івана</a:t>
            </a:r>
            <a:r>
              <a:rPr lang="ru-RU" sz="2200" b="1" dirty="0" smtClean="0">
                <a:solidFill>
                  <a:srgbClr val="002060"/>
                </a:solidFill>
              </a:rPr>
              <a:t> Карамазова. У 1936-1937р </a:t>
            </a:r>
            <a:r>
              <a:rPr lang="ru-RU" sz="2200" b="1" dirty="0" err="1" smtClean="0">
                <a:solidFill>
                  <a:srgbClr val="002060"/>
                </a:solidFill>
              </a:rPr>
              <a:t>подорожував</a:t>
            </a:r>
            <a:r>
              <a:rPr lang="ru-RU" sz="2200" b="1" dirty="0" smtClean="0">
                <a:solidFill>
                  <a:srgbClr val="002060"/>
                </a:solidFill>
              </a:rPr>
              <a:t> по Франції, </a:t>
            </a:r>
            <a:r>
              <a:rPr lang="ru-RU" sz="2200" b="1" dirty="0" err="1" smtClean="0">
                <a:solidFill>
                  <a:srgbClr val="002060"/>
                </a:solidFill>
              </a:rPr>
              <a:t>Італії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країнам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Центральної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Європи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www.epdlp.com/fotos/cam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663" y="260648"/>
            <a:ext cx="3033729" cy="2448272"/>
          </a:xfrm>
          <a:prstGeom prst="rect">
            <a:avLst/>
          </a:prstGeom>
          <a:noFill/>
        </p:spPr>
      </p:pic>
      <p:pic>
        <p:nvPicPr>
          <p:cNvPr id="35844" name="Picture 4" descr="http://www.babelio.com/users/AVT_Albert-Camus_9761.jpeg"/>
          <p:cNvPicPr>
            <a:picLocks noChangeAspect="1" noChangeArrowheads="1"/>
          </p:cNvPicPr>
          <p:nvPr/>
        </p:nvPicPr>
        <p:blipFill>
          <a:blip r:embed="rId3" cstate="print"/>
          <a:srcRect t="5010" b="24843"/>
          <a:stretch>
            <a:fillRect/>
          </a:stretch>
        </p:blipFill>
        <p:spPr bwMode="auto">
          <a:xfrm>
            <a:off x="611560" y="3573016"/>
            <a:ext cx="3695530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Камю у театрі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Альбер Камю з </a:t>
            </a:r>
            <a:r>
              <a:rPr lang="uk-UA" b="1" dirty="0" err="1" smtClean="0">
                <a:solidFill>
                  <a:srgbClr val="002060"/>
                </a:solidFill>
              </a:rPr>
              <a:t>Сімоне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Ійє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larepublica.ec/wp-content/uploads/2012/03/Albert-Camus-con-h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3054279" cy="215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vietsciences.free.fr/nobel/litterature/images/camus_2f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437112"/>
            <a:ext cx="34385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400" b="1" dirty="0" smtClean="0">
                <a:solidFill>
                  <a:srgbClr val="002060"/>
                </a:solidFill>
              </a:rPr>
              <a:t> заборони «</a:t>
            </a:r>
            <a:r>
              <a:rPr lang="ru-RU" sz="2400" b="1" dirty="0" err="1" smtClean="0">
                <a:solidFill>
                  <a:srgbClr val="002060"/>
                </a:solidFill>
              </a:rPr>
              <a:t>Суар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репюблікен</a:t>
            </a:r>
            <a:r>
              <a:rPr lang="ru-RU" sz="2400" b="1" dirty="0" smtClean="0">
                <a:solidFill>
                  <a:srgbClr val="002060"/>
                </a:solidFill>
              </a:rPr>
              <a:t>» в </a:t>
            </a:r>
            <a:r>
              <a:rPr lang="ru-RU" sz="2400" b="1" dirty="0" err="1" smtClean="0">
                <a:solidFill>
                  <a:srgbClr val="002060"/>
                </a:solidFill>
              </a:rPr>
              <a:t>січні</a:t>
            </a:r>
            <a:r>
              <a:rPr lang="ru-RU" sz="2400" b="1" dirty="0" smtClean="0">
                <a:solidFill>
                  <a:srgbClr val="002060"/>
                </a:solidFill>
              </a:rPr>
              <a:t> 1940 року, Камю з </a:t>
            </a:r>
            <a:r>
              <a:rPr lang="ru-RU" sz="2400" b="1" dirty="0" err="1" smtClean="0">
                <a:solidFill>
                  <a:srgbClr val="002060"/>
                </a:solidFill>
              </a:rPr>
              <a:t>майбутньою</a:t>
            </a:r>
            <a:r>
              <a:rPr lang="ru-RU" sz="2400" b="1" dirty="0" smtClean="0">
                <a:solidFill>
                  <a:srgbClr val="002060"/>
                </a:solidFill>
              </a:rPr>
              <a:t> дружиною </a:t>
            </a:r>
            <a:r>
              <a:rPr lang="ru-RU" sz="2400" b="1" dirty="0" err="1" smtClean="0">
                <a:solidFill>
                  <a:srgbClr val="002060"/>
                </a:solidFill>
              </a:rPr>
              <a:t>Франсін</a:t>
            </a:r>
            <a:r>
              <a:rPr lang="ru-RU" sz="2400" b="1" dirty="0" smtClean="0">
                <a:solidFill>
                  <a:srgbClr val="002060"/>
                </a:solidFill>
              </a:rPr>
              <a:t> Фор, математиком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освітою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переїхали</a:t>
            </a:r>
            <a:r>
              <a:rPr lang="ru-RU" sz="2400" b="1" dirty="0" smtClean="0">
                <a:solidFill>
                  <a:srgbClr val="002060"/>
                </a:solidFill>
              </a:rPr>
              <a:t> в Оран, де давали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приватні</a:t>
            </a:r>
            <a:r>
              <a:rPr lang="ru-RU" sz="2400" b="1" dirty="0" smtClean="0">
                <a:solidFill>
                  <a:srgbClr val="002060"/>
                </a:solidFill>
              </a:rPr>
              <a:t> уроки. Через два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місяці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переїхали</a:t>
            </a:r>
            <a:r>
              <a:rPr lang="ru-RU" sz="2400" b="1" dirty="0" smtClean="0">
                <a:solidFill>
                  <a:srgbClr val="002060"/>
                </a:solidFill>
              </a:rPr>
              <a:t> з Алжиру в Париж. У </a:t>
            </a:r>
            <a:r>
              <a:rPr lang="ru-RU" sz="2400" b="1" dirty="0" err="1" smtClean="0">
                <a:solidFill>
                  <a:srgbClr val="002060"/>
                </a:solidFill>
              </a:rPr>
              <a:t>сім'ї</a:t>
            </a:r>
            <a:r>
              <a:rPr lang="ru-RU" sz="2400" b="1" dirty="0" smtClean="0">
                <a:solidFill>
                  <a:srgbClr val="002060"/>
                </a:solidFill>
              </a:rPr>
              <a:t> Камю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народилися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двійнята</a:t>
            </a:r>
            <a:r>
              <a:rPr lang="ru-RU" sz="2400" b="1" dirty="0" smtClean="0">
                <a:solidFill>
                  <a:srgbClr val="002060"/>
                </a:solidFill>
              </a:rPr>
              <a:t> Жан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Катрін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6866" name="Picture 2" descr="http://ademozbay.com/wp-content/uploads/2013/02/albert-camus-resimle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328003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4714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А. Камю брав </a:t>
            </a:r>
            <a:r>
              <a:rPr lang="ru-RU" sz="2400" b="1" dirty="0" err="1">
                <a:solidFill>
                  <a:srgbClr val="002060"/>
                </a:solidFill>
              </a:rPr>
              <a:t>активну</a:t>
            </a:r>
            <a:r>
              <a:rPr lang="ru-RU" sz="2400" b="1" dirty="0">
                <a:solidFill>
                  <a:srgbClr val="002060"/>
                </a:solidFill>
              </a:rPr>
              <a:t> участь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громадському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житті</a:t>
            </a:r>
            <a:r>
              <a:rPr lang="ru-RU" sz="2400" b="1" dirty="0">
                <a:solidFill>
                  <a:srgbClr val="002060"/>
                </a:solidFill>
              </a:rPr>
              <a:t>. У 1934 </a:t>
            </a:r>
            <a:r>
              <a:rPr lang="ru-RU" sz="2400" b="1" dirty="0" err="1">
                <a:solidFill>
                  <a:srgbClr val="002060"/>
                </a:solidFill>
              </a:rPr>
              <a:t>році</a:t>
            </a:r>
            <a:r>
              <a:rPr lang="ru-RU" sz="2400" b="1" dirty="0">
                <a:solidFill>
                  <a:srgbClr val="002060"/>
                </a:solidFill>
              </a:rPr>
              <a:t> вступив до </a:t>
            </a:r>
            <a:r>
              <a:rPr lang="ru-RU" sz="2400" b="1" dirty="0" err="1">
                <a:solidFill>
                  <a:srgbClr val="002060"/>
                </a:solidFill>
              </a:rPr>
              <a:t>комуністичної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</a:rPr>
              <a:t>, яку покинув через три роки, проводив </a:t>
            </a:r>
            <a:r>
              <a:rPr lang="ru-RU" sz="2400" b="1" dirty="0" err="1">
                <a:solidFill>
                  <a:srgbClr val="002060"/>
                </a:solidFill>
              </a:rPr>
              <a:t>антинацистську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пропагандистську</a:t>
            </a:r>
            <a:r>
              <a:rPr lang="ru-RU" sz="2400" b="1" dirty="0">
                <a:solidFill>
                  <a:srgbClr val="002060"/>
                </a:solidFill>
              </a:rPr>
              <a:t> роботу, </a:t>
            </a:r>
            <a:r>
              <a:rPr lang="ru-RU" sz="2400" b="1" dirty="0" err="1">
                <a:solidFill>
                  <a:srgbClr val="002060"/>
                </a:solidFill>
              </a:rPr>
              <a:t>організував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самодіяльний</a:t>
            </a:r>
            <a:r>
              <a:rPr lang="ru-RU" sz="2400" b="1" dirty="0">
                <a:solidFill>
                  <a:srgbClr val="002060"/>
                </a:solidFill>
              </a:rPr>
              <a:t> театр, </a:t>
            </a:r>
            <a:r>
              <a:rPr lang="ru-RU" sz="2400" b="1" dirty="0" err="1">
                <a:solidFill>
                  <a:srgbClr val="002060"/>
                </a:solidFill>
              </a:rPr>
              <a:t>співпрацював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незалежною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лівою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пресою</a:t>
            </a:r>
            <a:r>
              <a:rPr lang="ru-RU" sz="2400" b="1" dirty="0">
                <a:solidFill>
                  <a:srgbClr val="002060"/>
                </a:solidFill>
              </a:rPr>
              <a:t>. У </a:t>
            </a:r>
            <a:r>
              <a:rPr lang="ru-RU" sz="2400" b="1" dirty="0" err="1">
                <a:solidFill>
                  <a:srgbClr val="002060"/>
                </a:solidFill>
              </a:rPr>
              <a:t>цей</a:t>
            </a:r>
            <a:r>
              <a:rPr lang="ru-RU" sz="2400" b="1" dirty="0">
                <a:solidFill>
                  <a:srgbClr val="002060"/>
                </a:solidFill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</a:rPr>
              <a:t>почалася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письменницька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діяльність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Тоді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зокрема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були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написані</a:t>
            </a:r>
            <a:r>
              <a:rPr lang="ru-RU" sz="2400" b="1" dirty="0">
                <a:solidFill>
                  <a:srgbClr val="002060"/>
                </a:solidFill>
              </a:rPr>
              <a:t> перший </a:t>
            </a:r>
            <a:r>
              <a:rPr lang="ru-RU" sz="2400" b="1" dirty="0" err="1">
                <a:solidFill>
                  <a:srgbClr val="002060"/>
                </a:solidFill>
              </a:rPr>
              <a:t>варіант</a:t>
            </a:r>
            <a:r>
              <a:rPr lang="ru-RU" sz="2400" b="1" dirty="0">
                <a:solidFill>
                  <a:srgbClr val="002060"/>
                </a:solidFill>
              </a:rPr>
              <a:t> роману «</a:t>
            </a:r>
            <a:r>
              <a:rPr lang="ru-RU" sz="2400" b="1" dirty="0" err="1">
                <a:solidFill>
                  <a:srgbClr val="002060"/>
                </a:solidFill>
              </a:rPr>
              <a:t>Сторонній</a:t>
            </a:r>
            <a:r>
              <a:rPr lang="ru-RU" sz="2400" b="1" dirty="0">
                <a:solidFill>
                  <a:srgbClr val="002060"/>
                </a:solidFill>
              </a:rPr>
              <a:t>» та </a:t>
            </a:r>
            <a:r>
              <a:rPr lang="ru-RU" sz="2400" b="1" dirty="0" err="1">
                <a:solidFill>
                  <a:srgbClr val="002060"/>
                </a:solidFill>
              </a:rPr>
              <a:t>нотатки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есе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err="1">
                <a:solidFill>
                  <a:srgbClr val="002060"/>
                </a:solidFill>
              </a:rPr>
              <a:t>Міф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Сізіфа</a:t>
            </a:r>
            <a:r>
              <a:rPr lang="ru-RU" sz="24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7410" name="Picture 2" descr="http://www.regietheatrale.com/index/index/thematiques/auteurs/Camus/photos/camus_enav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56643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097" t="10372" r="7082" b="5629"/>
          <a:stretch>
            <a:fillRect/>
          </a:stretch>
        </p:blipFill>
        <p:spPr bwMode="auto">
          <a:xfrm>
            <a:off x="467544" y="332656"/>
            <a:ext cx="374441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11560" y="5733256"/>
            <a:ext cx="3458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Камю в </a:t>
            </a:r>
            <a:r>
              <a:rPr lang="ru-RU" sz="3200" b="1" i="1" dirty="0" err="1">
                <a:solidFill>
                  <a:srgbClr val="002060"/>
                </a:solidFill>
              </a:rPr>
              <a:t>Парижі</a:t>
            </a:r>
            <a:r>
              <a:rPr lang="ru-RU" sz="3200" b="1" i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6388" name="Picture 4" descr="http://www.itusozluk.com/image/albert-camus_315036.jpg"/>
          <p:cNvPicPr>
            <a:picLocks noChangeAspect="1" noChangeArrowheads="1"/>
          </p:cNvPicPr>
          <p:nvPr/>
        </p:nvPicPr>
        <p:blipFill>
          <a:blip r:embed="rId3" cstate="print"/>
          <a:srcRect t="23940" b="5501"/>
          <a:stretch>
            <a:fillRect/>
          </a:stretch>
        </p:blipFill>
        <p:spPr bwMode="auto">
          <a:xfrm flipH="1">
            <a:off x="5004048" y="188640"/>
            <a:ext cx="325755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sucluyorum.com/wp-content/uploads/2013/03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3995936" cy="299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804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 історії створення роману "Чума". </vt:lpstr>
      <vt:lpstr>Сенс назви роману "Чума".</vt:lpstr>
      <vt:lpstr> "Чума" - роман екзистенціалізму. 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“Хочеш бути філософом – пиши романи” А.Камю</dc:title>
  <dc:creator>ЗИНОВИЙ</dc:creator>
  <cp:lastModifiedBy>Microsoft</cp:lastModifiedBy>
  <cp:revision>72</cp:revision>
  <dcterms:created xsi:type="dcterms:W3CDTF">2007-09-29T15:26:55Z</dcterms:created>
  <dcterms:modified xsi:type="dcterms:W3CDTF">2014-02-01T18:04:07Z</dcterms:modified>
</cp:coreProperties>
</file>