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4888FA-B065-4D2F-A686-D6DB745B75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42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672F8C-7325-4A6A-911A-D460C8EAA8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74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FF5B6-1BAA-48A9-BBEF-8F38492F7C48}" type="slidenum">
              <a:rPr lang="ru-RU"/>
              <a:pPr/>
              <a:t>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CCC04-6F5C-4833-AD4D-0DBF63507CBC}" type="slidenum">
              <a:rPr lang="ru-RU"/>
              <a:pPr/>
              <a:t>2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B57B8-6959-4E79-A313-FA46BA43A980}" type="slidenum">
              <a:rPr lang="ru-RU"/>
              <a:pPr/>
              <a:t>3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90393-1DA9-4E11-B72E-17E21B49B237}" type="slidenum">
              <a:rPr lang="ru-RU"/>
              <a:pPr/>
              <a:t>4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CC7F5-C10E-4151-8928-A0BC29D9B26A}" type="slidenum">
              <a:rPr lang="ru-RU"/>
              <a:pPr/>
              <a:t>5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5251E-F7EC-43F9-B909-35C999989E1A}" type="slidenum">
              <a:rPr lang="ru-RU"/>
              <a:pPr/>
              <a:t>6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7C338-12A3-4107-9B73-EC10A8AC8DD9}" type="slidenum">
              <a:rPr lang="ru-RU"/>
              <a:pPr/>
              <a:t>7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BF6FB-6623-4770-BBEB-984FA6F525DC}" type="slidenum">
              <a:rPr lang="ru-RU"/>
              <a:pPr/>
              <a:t>8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EACEA2D-C289-462D-8A90-F17B72A1C7ED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44F67-3425-468A-8ED2-3AE28BFB30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575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18D1C-F7A4-4804-ADB2-116891C084E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877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7ACBB5-7639-44F9-BC8A-47B4DFE2927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629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7CA5-E067-41EE-A0B9-D4E707BE57E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6599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1ECBF-2B01-4E32-92B3-2D1C8E99A52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4955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E15A8-7842-4B23-B53D-0F84D8BC673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496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5CD3-A690-48B6-A469-98EBB32DF1E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121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072D7-F3C8-4FAB-ACE8-E5B71021B2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0492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F421C-8432-4D2F-8BEA-31C4C4D748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78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0EAB6-EC4B-4869-A94C-A983B5BD22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537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18FB-7D18-4DC6-8EE7-49F8A90896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939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5F9EA0-59EA-47A6-8C97-DBB71A00F1EF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5_%D0%BB%D1%8E%D1%82%D0%BE%D0%B3%D0%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413"/>
            <a:ext cx="7272338" cy="2592387"/>
          </a:xfrm>
        </p:spPr>
        <p:txBody>
          <a:bodyPr/>
          <a:lstStyle/>
          <a:p>
            <a:r>
              <a:rPr lang="uk-UA" sz="83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Леонід Кравчук</a:t>
            </a:r>
            <a:endParaRPr lang="ru-RU" sz="83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60800"/>
            <a:ext cx="6369050" cy="2135188"/>
          </a:xfrm>
        </p:spPr>
        <p:txBody>
          <a:bodyPr/>
          <a:lstStyle/>
          <a:p>
            <a:r>
              <a:rPr lang="uk-UA" sz="4500" b="1" dirty="0"/>
              <a:t>Роботу </a:t>
            </a:r>
            <a:r>
              <a:rPr lang="uk-UA" sz="4500" b="1" dirty="0" smtClean="0"/>
              <a:t>виконала</a:t>
            </a:r>
          </a:p>
          <a:p>
            <a:r>
              <a:rPr lang="uk-UA" sz="4500" b="1" dirty="0" smtClean="0"/>
              <a:t> Гич Ірина,</a:t>
            </a:r>
          </a:p>
          <a:p>
            <a:r>
              <a:rPr lang="uk-UA" sz="4500" b="1" dirty="0" smtClean="0"/>
              <a:t> учениця 11-А </a:t>
            </a:r>
            <a:r>
              <a:rPr lang="uk-UA" sz="4500" b="1" dirty="0"/>
              <a:t>класу</a:t>
            </a:r>
            <a:endParaRPr lang="ru-RU" sz="45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4679950" cy="6480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b="1" dirty="0" err="1"/>
              <a:t>Леоні́д</a:t>
            </a:r>
            <a:r>
              <a:rPr lang="ru-RU" sz="3200" b="1" dirty="0"/>
              <a:t> </a:t>
            </a:r>
            <a:r>
              <a:rPr lang="ru-RU" sz="3200" b="1" dirty="0" err="1"/>
              <a:t>Мака́рович</a:t>
            </a:r>
            <a:r>
              <a:rPr lang="ru-RU" sz="3200" b="1" dirty="0"/>
              <a:t> </a:t>
            </a:r>
            <a:r>
              <a:rPr lang="ru-RU" sz="3200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(10 </a:t>
            </a:r>
            <a:r>
              <a:rPr lang="ru-RU" sz="3200" b="1" dirty="0" err="1"/>
              <a:t>січня</a:t>
            </a:r>
            <a:r>
              <a:rPr lang="ru-RU" sz="3200" b="1" dirty="0"/>
              <a:t> 1934, Великий </a:t>
            </a:r>
            <a:r>
              <a:rPr lang="ru-RU" sz="3200" b="1" dirty="0" err="1"/>
              <a:t>Житин</a:t>
            </a:r>
            <a:r>
              <a:rPr lang="ru-RU" sz="3200" b="1" dirty="0"/>
              <a:t>) — перший Президент </a:t>
            </a:r>
            <a:r>
              <a:rPr lang="ru-RU" sz="3200" b="1" dirty="0" err="1" smtClean="0"/>
              <a:t>України</a:t>
            </a:r>
            <a:r>
              <a:rPr lang="ru-RU" sz="3200" b="1" dirty="0" smtClean="0"/>
              <a:t> у </a:t>
            </a:r>
            <a:r>
              <a:rPr lang="ru-RU" sz="3200" b="1" dirty="0"/>
              <a:t>1991 </a:t>
            </a:r>
            <a:r>
              <a:rPr lang="ru-RU" sz="3200" b="1" dirty="0" err="1"/>
              <a:t>році</a:t>
            </a:r>
            <a:r>
              <a:rPr lang="ru-RU" sz="3200" b="1" dirty="0"/>
              <a:t> </a:t>
            </a:r>
            <a:r>
              <a:rPr lang="ru-RU" sz="3200" b="1" dirty="0" smtClean="0"/>
              <a:t>(до 1994</a:t>
            </a:r>
            <a:r>
              <a:rPr lang="ru-RU" sz="3200" b="1" dirty="0"/>
              <a:t>), Голова </a:t>
            </a:r>
            <a:r>
              <a:rPr lang="ru-RU" sz="3200" b="1" dirty="0" smtClean="0"/>
              <a:t>ВРУ в </a:t>
            </a:r>
            <a:r>
              <a:rPr lang="ru-RU" sz="3200" b="1" dirty="0"/>
              <a:t>1990—1991 роках, </a:t>
            </a:r>
            <a:r>
              <a:rPr lang="ru-RU" sz="3200" b="1" dirty="0" err="1" smtClean="0"/>
              <a:t>нардеп</a:t>
            </a:r>
            <a:r>
              <a:rPr lang="ru-RU" sz="3200" b="1" dirty="0" smtClean="0"/>
              <a:t> у </a:t>
            </a:r>
            <a:r>
              <a:rPr lang="ru-RU" sz="3200" b="1" dirty="0"/>
              <a:t>1990—1991 та 1994—2006 роках, Герой </a:t>
            </a:r>
            <a:r>
              <a:rPr lang="ru-RU" sz="3200" b="1" dirty="0" err="1"/>
              <a:t>України</a:t>
            </a:r>
            <a:r>
              <a:rPr lang="ru-RU" sz="3200" b="1" dirty="0"/>
              <a:t> (2001). </a:t>
            </a:r>
          </a:p>
        </p:txBody>
      </p:sp>
      <p:pic>
        <p:nvPicPr>
          <p:cNvPr id="3079" name="Picture 7" descr="leonid-kravchuk-bilo_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052513"/>
            <a:ext cx="4260850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95400"/>
          </a:xfrm>
        </p:spPr>
        <p:txBody>
          <a:bodyPr/>
          <a:lstStyle/>
          <a:p>
            <a:pPr algn="ctr"/>
            <a:r>
              <a:rPr lang="ru-RU" sz="2900"/>
              <a:t>Наукова та політична діяльність до</a:t>
            </a:r>
            <a:r>
              <a:rPr lang="en-US" sz="2900"/>
              <a:t/>
            </a:r>
            <a:br>
              <a:rPr lang="en-US" sz="2900"/>
            </a:br>
            <a:r>
              <a:rPr lang="ru-RU" sz="2900"/>
              <a:t> проголошення незалежності України</a:t>
            </a:r>
            <a:br>
              <a:rPr lang="ru-RU" sz="2900"/>
            </a:br>
            <a:endParaRPr lang="ru-RU" sz="29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856662" cy="5391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err="1" smtClean="0"/>
              <a:t>викладав</a:t>
            </a:r>
            <a:r>
              <a:rPr lang="ru-RU" sz="2000" b="1" dirty="0" smtClean="0"/>
              <a:t> </a:t>
            </a:r>
            <a:r>
              <a:rPr lang="ru-RU" sz="2000" b="1" dirty="0"/>
              <a:t>у </a:t>
            </a:r>
            <a:r>
              <a:rPr lang="ru-RU" sz="2000" b="1" dirty="0" err="1"/>
              <a:t>Чернівецькому</a:t>
            </a:r>
            <a:r>
              <a:rPr lang="ru-RU" sz="2000" b="1" dirty="0"/>
              <a:t> </a:t>
            </a:r>
            <a:r>
              <a:rPr lang="ru-RU" sz="2000" b="1" dirty="0" err="1"/>
              <a:t>фінансовому</a:t>
            </a:r>
            <a:r>
              <a:rPr lang="ru-RU" sz="2000" b="1" dirty="0"/>
              <a:t> </a:t>
            </a:r>
            <a:r>
              <a:rPr lang="ru-RU" sz="2000" b="1" dirty="0" err="1"/>
              <a:t>технікумі</a:t>
            </a:r>
            <a:r>
              <a:rPr lang="ru-RU" sz="2000" b="1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консультант-методист </a:t>
            </a:r>
            <a:r>
              <a:rPr lang="ru-RU" sz="2000" b="1" dirty="0" err="1"/>
              <a:t>Будинку</a:t>
            </a:r>
            <a:r>
              <a:rPr lang="ru-RU" sz="2000" b="1" dirty="0"/>
              <a:t> </a:t>
            </a:r>
            <a:r>
              <a:rPr lang="ru-RU" sz="2000" b="1" dirty="0" err="1"/>
              <a:t>політпросвіти</a:t>
            </a:r>
            <a:r>
              <a:rPr lang="ru-RU" sz="2000" b="1" dirty="0"/>
              <a:t>, лектор, </a:t>
            </a:r>
            <a:r>
              <a:rPr lang="ru-RU" sz="2000" b="1" dirty="0" err="1"/>
              <a:t>помічник</a:t>
            </a:r>
            <a:r>
              <a:rPr lang="ru-RU" sz="2000" b="1" dirty="0"/>
              <a:t> секретаря, </a:t>
            </a:r>
            <a:r>
              <a:rPr lang="ru-RU" sz="2000" b="1" dirty="0" err="1"/>
              <a:t>завідувач</a:t>
            </a:r>
            <a:r>
              <a:rPr lang="ru-RU" sz="2000" b="1" dirty="0"/>
              <a:t> </a:t>
            </a:r>
            <a:r>
              <a:rPr lang="ru-RU" sz="2000" b="1" dirty="0" err="1"/>
              <a:t>відділу</a:t>
            </a:r>
            <a:r>
              <a:rPr lang="ru-RU" sz="2000" b="1" dirty="0"/>
              <a:t> </a:t>
            </a:r>
            <a:r>
              <a:rPr lang="ru-RU" sz="2000" b="1" dirty="0" err="1"/>
              <a:t>агітації</a:t>
            </a:r>
            <a:r>
              <a:rPr lang="ru-RU" sz="2000" b="1" dirty="0"/>
              <a:t> та </a:t>
            </a:r>
            <a:r>
              <a:rPr lang="ru-RU" sz="2000" b="1" dirty="0" err="1"/>
              <a:t>пропаганди</a:t>
            </a:r>
            <a:r>
              <a:rPr lang="ru-RU" sz="2000" b="1" dirty="0"/>
              <a:t> </a:t>
            </a:r>
            <a:r>
              <a:rPr lang="ru-RU" sz="2000" b="1" dirty="0" err="1"/>
              <a:t>Чернівецького</a:t>
            </a:r>
            <a:r>
              <a:rPr lang="ru-RU" sz="2000" b="1" dirty="0"/>
              <a:t> обкому КПУ.</a:t>
            </a:r>
          </a:p>
          <a:p>
            <a:pPr>
              <a:lnSpc>
                <a:spcPct val="80000"/>
              </a:lnSpc>
            </a:pPr>
            <a:r>
              <a:rPr lang="ru-RU" sz="2000" b="1" dirty="0" err="1" smtClean="0"/>
              <a:t>аспірант</a:t>
            </a:r>
            <a:r>
              <a:rPr lang="ru-RU" sz="2000" b="1" dirty="0" smtClean="0"/>
              <a:t> </a:t>
            </a:r>
            <a:r>
              <a:rPr lang="ru-RU" sz="2000" b="1" dirty="0" err="1"/>
              <a:t>Академії</a:t>
            </a:r>
            <a:r>
              <a:rPr lang="ru-RU" sz="2000" b="1" dirty="0"/>
              <a:t> </a:t>
            </a:r>
            <a:r>
              <a:rPr lang="ru-RU" sz="2000" b="1" dirty="0" err="1"/>
              <a:t>суспільних</a:t>
            </a:r>
            <a:r>
              <a:rPr lang="ru-RU" sz="2000" b="1" dirty="0"/>
              <a:t> наук при ЦК КПРС.</a:t>
            </a:r>
          </a:p>
          <a:p>
            <a:pPr>
              <a:lnSpc>
                <a:spcPct val="80000"/>
              </a:lnSpc>
            </a:pPr>
            <a:r>
              <a:rPr lang="ru-RU" sz="2000" b="1" dirty="0" err="1" smtClean="0"/>
              <a:t>завідувач</a:t>
            </a:r>
            <a:r>
              <a:rPr lang="ru-RU" sz="2000" b="1" dirty="0" smtClean="0"/>
              <a:t> </a:t>
            </a:r>
            <a:r>
              <a:rPr lang="ru-RU" sz="2000" b="1" dirty="0"/>
              <a:t>сектору, </a:t>
            </a:r>
            <a:r>
              <a:rPr lang="ru-RU" sz="2000" b="1" dirty="0" err="1"/>
              <a:t>інспектор</a:t>
            </a:r>
            <a:r>
              <a:rPr lang="ru-RU" sz="2000" b="1" dirty="0"/>
              <a:t>, </a:t>
            </a:r>
            <a:r>
              <a:rPr lang="ru-RU" sz="2000" b="1" dirty="0" err="1"/>
              <a:t>помічник</a:t>
            </a:r>
            <a:r>
              <a:rPr lang="ru-RU" sz="2000" b="1" dirty="0"/>
              <a:t> секретаря ЦК, Перший заступник </a:t>
            </a:r>
            <a:r>
              <a:rPr lang="ru-RU" sz="2000" b="1" dirty="0" err="1"/>
              <a:t>завідувача</a:t>
            </a:r>
            <a:r>
              <a:rPr lang="ru-RU" sz="2000" b="1" dirty="0"/>
              <a:t> </a:t>
            </a:r>
            <a:r>
              <a:rPr lang="ru-RU" sz="2000" b="1" dirty="0" err="1"/>
              <a:t>відділу</a:t>
            </a:r>
            <a:r>
              <a:rPr lang="ru-RU" sz="2000" b="1" dirty="0"/>
              <a:t>, </a:t>
            </a:r>
            <a:r>
              <a:rPr lang="ru-RU" sz="2000" b="1" dirty="0" err="1"/>
              <a:t>завідувач</a:t>
            </a:r>
            <a:r>
              <a:rPr lang="ru-RU" sz="2000" b="1" dirty="0"/>
              <a:t> </a:t>
            </a:r>
            <a:r>
              <a:rPr lang="ru-RU" sz="2000" b="1" dirty="0" err="1"/>
              <a:t>відділу</a:t>
            </a:r>
            <a:r>
              <a:rPr lang="ru-RU" sz="2000" b="1" dirty="0"/>
              <a:t> </a:t>
            </a:r>
            <a:r>
              <a:rPr lang="ru-RU" sz="2000" b="1" dirty="0" err="1"/>
              <a:t>агітації</a:t>
            </a:r>
            <a:r>
              <a:rPr lang="ru-RU" sz="2000" b="1" dirty="0"/>
              <a:t> та </a:t>
            </a:r>
            <a:r>
              <a:rPr lang="ru-RU" sz="2000" b="1" dirty="0" err="1"/>
              <a:t>пропаганди</a:t>
            </a:r>
            <a:r>
              <a:rPr lang="ru-RU" sz="2000" b="1" dirty="0"/>
              <a:t> ЦК КПУ.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У 1988—1990 </a:t>
            </a:r>
            <a:r>
              <a:rPr lang="ru-RU" sz="2000" b="1" dirty="0" err="1"/>
              <a:t>рр</a:t>
            </a:r>
            <a:r>
              <a:rPr lang="ru-RU" sz="2000" b="1" dirty="0"/>
              <a:t>. — </a:t>
            </a:r>
            <a:r>
              <a:rPr lang="ru-RU" sz="2000" b="1" dirty="0" err="1"/>
              <a:t>завідувач</a:t>
            </a:r>
            <a:r>
              <a:rPr lang="ru-RU" sz="2000" b="1" dirty="0"/>
              <a:t> </a:t>
            </a:r>
            <a:r>
              <a:rPr lang="ru-RU" sz="2000" b="1" dirty="0" err="1"/>
              <a:t>ідеологічного</a:t>
            </a:r>
            <a:r>
              <a:rPr lang="ru-RU" sz="2000" b="1" dirty="0"/>
              <a:t> </a:t>
            </a:r>
            <a:r>
              <a:rPr lang="ru-RU" sz="2000" b="1" dirty="0" err="1"/>
              <a:t>відділу</a:t>
            </a:r>
            <a:r>
              <a:rPr lang="ru-RU" sz="2000" b="1" dirty="0"/>
              <a:t>, </a:t>
            </a:r>
            <a:r>
              <a:rPr lang="ru-RU" sz="2000" b="1" dirty="0" err="1"/>
              <a:t>секретар</a:t>
            </a:r>
            <a:r>
              <a:rPr lang="ru-RU" sz="2000" b="1" dirty="0"/>
              <a:t> ЦК КПУ, у 1990 р. — </a:t>
            </a:r>
            <a:r>
              <a:rPr lang="ru-RU" sz="2000" b="1" dirty="0" err="1"/>
              <a:t>другий</a:t>
            </a:r>
            <a:r>
              <a:rPr lang="ru-RU" sz="2000" b="1" dirty="0"/>
              <a:t> </a:t>
            </a:r>
            <a:r>
              <a:rPr lang="ru-RU" sz="2000" b="1" dirty="0" err="1"/>
              <a:t>секретар</a:t>
            </a:r>
            <a:r>
              <a:rPr lang="ru-RU" sz="2000" b="1" dirty="0"/>
              <a:t> ЦК КПУ. У 1989—1990 </a:t>
            </a:r>
            <a:r>
              <a:rPr lang="ru-RU" sz="2000" b="1" dirty="0" err="1"/>
              <a:t>рр</a:t>
            </a:r>
            <a:r>
              <a:rPr lang="ru-RU" sz="2000" b="1" dirty="0"/>
              <a:t>. — кандидат у члени </a:t>
            </a:r>
            <a:r>
              <a:rPr lang="ru-RU" sz="2000" b="1" dirty="0" err="1"/>
              <a:t>Політбюро</a:t>
            </a:r>
            <a:r>
              <a:rPr lang="ru-RU" sz="2000" b="1" dirty="0"/>
              <a:t>, у 1990—1991 </a:t>
            </a:r>
            <a:r>
              <a:rPr lang="ru-RU" sz="2000" b="1" dirty="0" err="1"/>
              <a:t>рр</a:t>
            </a:r>
            <a:r>
              <a:rPr lang="ru-RU" sz="2000" b="1" dirty="0"/>
              <a:t>. — член </a:t>
            </a:r>
            <a:r>
              <a:rPr lang="ru-RU" sz="2000" b="1" dirty="0" err="1"/>
              <a:t>Політбюро</a:t>
            </a:r>
            <a:r>
              <a:rPr lang="ru-RU" sz="2000" b="1" dirty="0"/>
              <a:t> ЦК КПУ.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У 1989 </a:t>
            </a:r>
            <a:r>
              <a:rPr lang="ru-RU" sz="2000" b="1" dirty="0" err="1"/>
              <a:t>році</a:t>
            </a:r>
            <a:r>
              <a:rPr lang="ru-RU" sz="2000" b="1" dirty="0"/>
              <a:t> </a:t>
            </a:r>
            <a:r>
              <a:rPr lang="ru-RU" sz="2000" b="1" dirty="0" err="1"/>
              <a:t>відстоював</a:t>
            </a:r>
            <a:r>
              <a:rPr lang="ru-RU" sz="2000" b="1" dirty="0"/>
              <a:t> </a:t>
            </a:r>
            <a:r>
              <a:rPr lang="ru-RU" sz="2000" b="1" dirty="0" err="1"/>
              <a:t>ухвалення</a:t>
            </a:r>
            <a:r>
              <a:rPr lang="ru-RU" sz="2000" b="1" dirty="0"/>
              <a:t> постанови </a:t>
            </a:r>
            <a:r>
              <a:rPr lang="ru-RU" sz="2000" b="1" dirty="0" err="1"/>
              <a:t>Політбюро</a:t>
            </a:r>
            <a:r>
              <a:rPr lang="ru-RU" sz="2000" b="1" dirty="0"/>
              <a:t> ЦК КПУ про </a:t>
            </a:r>
            <a:r>
              <a:rPr lang="ru-RU" sz="2000" b="1" dirty="0" err="1"/>
              <a:t>заборону</a:t>
            </a:r>
            <a:r>
              <a:rPr lang="ru-RU" sz="2000" b="1" dirty="0"/>
              <a:t> Народного </a:t>
            </a:r>
            <a:r>
              <a:rPr lang="ru-RU" sz="2000" b="1" dirty="0" err="1"/>
              <a:t>руху</a:t>
            </a:r>
            <a:r>
              <a:rPr lang="ru-RU" sz="2000" b="1" dirty="0"/>
              <a:t> </a:t>
            </a:r>
            <a:r>
              <a:rPr lang="ru-RU" sz="2000" b="1" dirty="0" err="1"/>
              <a:t>України</a:t>
            </a:r>
            <a:r>
              <a:rPr lang="ru-RU" sz="2000" b="1" dirty="0"/>
              <a:t>, </a:t>
            </a:r>
            <a:r>
              <a:rPr lang="ru-RU" sz="2000" b="1" dirty="0" err="1"/>
              <a:t>проте</a:t>
            </a:r>
            <a:r>
              <a:rPr lang="ru-RU" sz="2000" b="1" dirty="0"/>
              <a:t> </a:t>
            </a:r>
            <a:r>
              <a:rPr lang="ru-RU" sz="2000" b="1" dirty="0" err="1"/>
              <a:t>зазнав</a:t>
            </a:r>
            <a:r>
              <a:rPr lang="ru-RU" sz="2000" b="1" dirty="0"/>
              <a:t> </a:t>
            </a:r>
            <a:r>
              <a:rPr lang="ru-RU" sz="2000" b="1" dirty="0" err="1"/>
              <a:t>невдачі</a:t>
            </a:r>
            <a:r>
              <a:rPr lang="ru-RU" sz="2000" b="1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000" b="1" dirty="0" err="1"/>
              <a:t>Народний</a:t>
            </a:r>
            <a:r>
              <a:rPr lang="ru-RU" sz="2000" b="1" dirty="0"/>
              <a:t> депутат </a:t>
            </a:r>
            <a:r>
              <a:rPr lang="ru-RU" sz="2000" b="1" dirty="0" err="1"/>
              <a:t>України</a:t>
            </a:r>
            <a:r>
              <a:rPr lang="ru-RU" sz="2000" b="1" dirty="0"/>
              <a:t> Х—XIV (в тому </a:t>
            </a:r>
            <a:r>
              <a:rPr lang="ru-RU" sz="2000" b="1" dirty="0" err="1"/>
              <a:t>числі</a:t>
            </a:r>
            <a:r>
              <a:rPr lang="ru-RU" sz="2000" b="1" dirty="0"/>
              <a:t> І—IV) </a:t>
            </a:r>
            <a:r>
              <a:rPr lang="ru-RU" sz="2000" b="1" dirty="0" err="1"/>
              <a:t>скликань</a:t>
            </a:r>
            <a:r>
              <a:rPr lang="ru-RU" sz="2000" b="1" dirty="0"/>
              <a:t>. У 1990—1991 </a:t>
            </a:r>
            <a:r>
              <a:rPr lang="ru-RU" sz="2000" b="1" dirty="0" err="1"/>
              <a:t>рр</a:t>
            </a:r>
            <a:r>
              <a:rPr lang="ru-RU" sz="2000" b="1" dirty="0"/>
              <a:t>. — Голова </a:t>
            </a:r>
            <a:r>
              <a:rPr lang="ru-RU" sz="2000" b="1" dirty="0" err="1"/>
              <a:t>Верховної</a:t>
            </a:r>
            <a:r>
              <a:rPr lang="ru-RU" sz="2000" b="1" dirty="0"/>
              <a:t> Ради </a:t>
            </a:r>
            <a:r>
              <a:rPr lang="ru-RU" sz="2000" b="1" dirty="0" err="1"/>
              <a:t>України</a:t>
            </a:r>
            <a:r>
              <a:rPr lang="ru-RU" sz="2000" b="1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88913"/>
            <a:ext cx="4824413" cy="6669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300" b="1" dirty="0" err="1" smtClean="0"/>
              <a:t>серпень</a:t>
            </a:r>
            <a:r>
              <a:rPr lang="ru-RU" sz="2300" b="1" dirty="0" smtClean="0"/>
              <a:t> </a:t>
            </a:r>
            <a:r>
              <a:rPr lang="ru-RU" sz="2300" b="1" dirty="0"/>
              <a:t>1991 </a:t>
            </a:r>
            <a:r>
              <a:rPr lang="ru-RU" sz="2300" b="1" dirty="0" smtClean="0"/>
              <a:t>р. - </a:t>
            </a:r>
            <a:r>
              <a:rPr lang="ru-RU" sz="2300" b="1" dirty="0" err="1"/>
              <a:t>залишив</a:t>
            </a:r>
            <a:r>
              <a:rPr lang="ru-RU" sz="2300" b="1" dirty="0"/>
              <a:t> </a:t>
            </a:r>
            <a:r>
              <a:rPr lang="ru-RU" sz="2300" b="1" dirty="0" err="1"/>
              <a:t>лави</a:t>
            </a:r>
            <a:r>
              <a:rPr lang="ru-RU" sz="2300" b="1" dirty="0"/>
              <a:t> КПУ і </a:t>
            </a:r>
            <a:r>
              <a:rPr lang="ru-RU" sz="2300" b="1" dirty="0" err="1"/>
              <a:t>балотувався</a:t>
            </a:r>
            <a:r>
              <a:rPr lang="ru-RU" sz="2300" b="1" dirty="0"/>
              <a:t> на посаду </a:t>
            </a:r>
            <a:r>
              <a:rPr lang="ru-RU" sz="2300" b="1" dirty="0" smtClean="0"/>
              <a:t>президента. </a:t>
            </a:r>
            <a:r>
              <a:rPr lang="ru-RU" sz="2300" b="1" dirty="0" err="1"/>
              <a:t>Водночас</a:t>
            </a:r>
            <a:r>
              <a:rPr lang="ru-RU" sz="2300" b="1" dirty="0"/>
              <a:t> </a:t>
            </a:r>
            <a:r>
              <a:rPr lang="ru-RU" sz="2300" b="1" dirty="0" err="1"/>
              <a:t>його</a:t>
            </a:r>
            <a:r>
              <a:rPr lang="ru-RU" sz="2300" b="1" dirty="0"/>
              <a:t> </a:t>
            </a:r>
            <a:r>
              <a:rPr lang="ru-RU" sz="2300" b="1" dirty="0" err="1"/>
              <a:t>підтримали</a:t>
            </a:r>
            <a:r>
              <a:rPr lang="ru-RU" sz="2300" b="1" dirty="0"/>
              <a:t> як </a:t>
            </a:r>
            <a:r>
              <a:rPr lang="ru-RU" sz="2300" b="1" dirty="0" err="1"/>
              <a:t>активісти</a:t>
            </a:r>
            <a:r>
              <a:rPr lang="ru-RU" sz="2300" b="1" dirty="0"/>
              <a:t> </a:t>
            </a:r>
            <a:r>
              <a:rPr lang="ru-RU" sz="2300" b="1" dirty="0" err="1"/>
              <a:t>забороненої</a:t>
            </a:r>
            <a:r>
              <a:rPr lang="ru-RU" sz="2300" b="1" dirty="0"/>
              <a:t> на той час </a:t>
            </a:r>
            <a:r>
              <a:rPr lang="ru-RU" sz="2300" b="1" dirty="0" err="1"/>
              <a:t>компартії</a:t>
            </a:r>
            <a:r>
              <a:rPr lang="ru-RU" sz="2300" b="1" dirty="0"/>
              <a:t> (</a:t>
            </a:r>
            <a:r>
              <a:rPr lang="ru-RU" sz="2300" b="1" dirty="0" err="1"/>
              <a:t>їхній</a:t>
            </a:r>
            <a:r>
              <a:rPr lang="ru-RU" sz="2300" b="1" dirty="0"/>
              <a:t> </a:t>
            </a:r>
            <a:r>
              <a:rPr lang="ru-RU" sz="2300" b="1" dirty="0" err="1"/>
              <a:t>висуванець</a:t>
            </a:r>
            <a:r>
              <a:rPr lang="ru-RU" sz="2300" b="1" dirty="0"/>
              <a:t> </a:t>
            </a:r>
            <a:r>
              <a:rPr lang="ru-RU" sz="2300" b="1" dirty="0" err="1"/>
              <a:t>Олександр</a:t>
            </a:r>
            <a:r>
              <a:rPr lang="ru-RU" sz="2300" b="1" dirty="0"/>
              <a:t> Ткаченко </a:t>
            </a:r>
            <a:r>
              <a:rPr lang="ru-RU" sz="2300" b="1" dirty="0" err="1"/>
              <a:t>зняв</a:t>
            </a:r>
            <a:r>
              <a:rPr lang="ru-RU" sz="2300" b="1" dirty="0"/>
              <a:t> свою кандидатуру на </a:t>
            </a:r>
            <a:r>
              <a:rPr lang="ru-RU" sz="2300" b="1" dirty="0" err="1"/>
              <a:t>користь</a:t>
            </a:r>
            <a:r>
              <a:rPr lang="ru-RU" sz="2300" b="1" dirty="0"/>
              <a:t> Кравчука), так і </a:t>
            </a:r>
            <a:r>
              <a:rPr lang="ru-RU" sz="2300" b="1" dirty="0" err="1"/>
              <a:t>частина</a:t>
            </a:r>
            <a:r>
              <a:rPr lang="ru-RU" sz="2300" b="1" dirty="0"/>
              <a:t> </a:t>
            </a:r>
            <a:r>
              <a:rPr lang="ru-RU" sz="2300" b="1" dirty="0" err="1"/>
              <a:t>націонал-демократів</a:t>
            </a:r>
            <a:r>
              <a:rPr lang="ru-RU" sz="2300" b="1" dirty="0"/>
              <a:t>, </a:t>
            </a:r>
            <a:r>
              <a:rPr lang="ru-RU" sz="2300" b="1" dirty="0" err="1"/>
              <a:t>які</a:t>
            </a:r>
            <a:r>
              <a:rPr lang="ru-RU" sz="2300" b="1" dirty="0"/>
              <a:t> </a:t>
            </a:r>
            <a:r>
              <a:rPr lang="ru-RU" sz="2300" b="1" dirty="0" err="1"/>
              <a:t>рекламували</a:t>
            </a:r>
            <a:r>
              <a:rPr lang="ru-RU" sz="2300" b="1" dirty="0"/>
              <a:t> голову </a:t>
            </a:r>
            <a:r>
              <a:rPr lang="ru-RU" sz="2300" b="1" dirty="0" err="1"/>
              <a:t>Верховної</a:t>
            </a:r>
            <a:r>
              <a:rPr lang="ru-RU" sz="2300" b="1" dirty="0"/>
              <a:t> Ради як «батька </a:t>
            </a:r>
            <a:r>
              <a:rPr lang="ru-RU" sz="2300" b="1" dirty="0" err="1"/>
              <a:t>незалежності</a:t>
            </a:r>
            <a:r>
              <a:rPr lang="ru-RU" sz="2300" b="1" dirty="0"/>
              <a:t>». </a:t>
            </a:r>
            <a:r>
              <a:rPr lang="ru-RU" sz="2300" b="1" dirty="0" err="1"/>
              <a:t>Зіграв</a:t>
            </a:r>
            <a:r>
              <a:rPr lang="ru-RU" sz="2300" b="1" dirty="0"/>
              <a:t> свою роль і штучно </a:t>
            </a:r>
            <a:r>
              <a:rPr lang="ru-RU" sz="2300" b="1" dirty="0" err="1"/>
              <a:t>створений</a:t>
            </a:r>
            <a:r>
              <a:rPr lang="ru-RU" sz="2300" b="1" dirty="0"/>
              <a:t> для головного </a:t>
            </a:r>
            <a:r>
              <a:rPr lang="ru-RU" sz="2300" b="1" dirty="0" err="1"/>
              <a:t>опонента</a:t>
            </a:r>
            <a:r>
              <a:rPr lang="ru-RU" sz="2300" b="1" dirty="0"/>
              <a:t> Кравчука — </a:t>
            </a:r>
            <a:r>
              <a:rPr lang="ru-RU" sz="2300" b="1" dirty="0" err="1"/>
              <a:t>В'ячеслава</a:t>
            </a:r>
            <a:r>
              <a:rPr lang="ru-RU" sz="2300" b="1" dirty="0"/>
              <a:t> </a:t>
            </a:r>
            <a:r>
              <a:rPr lang="ru-RU" sz="2300" b="1" dirty="0" err="1"/>
              <a:t>Чорновола</a:t>
            </a:r>
            <a:r>
              <a:rPr lang="ru-RU" sz="2300" b="1" dirty="0"/>
              <a:t> — образ «</a:t>
            </a:r>
            <a:r>
              <a:rPr lang="ru-RU" sz="2300" b="1" dirty="0" err="1"/>
              <a:t>націоналіста</a:t>
            </a:r>
            <a:r>
              <a:rPr lang="ru-RU" sz="2300" b="1" dirty="0"/>
              <a:t>». </a:t>
            </a:r>
          </a:p>
        </p:txBody>
      </p:sp>
      <p:pic>
        <p:nvPicPr>
          <p:cNvPr id="5129" name="Picture 9" descr="kravchu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836613"/>
            <a:ext cx="3919537" cy="554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88913"/>
            <a:ext cx="4464050" cy="655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b="1"/>
              <a:t>Штучність цього образу підкреслював той факт, що Чорновіл народився в Єрках (Черкаська область), розташованих значно східніше за Великий Житин, де народився Кравчук. Проте Кравчук переміг уже в першому турі, Чорновіл зібрав 23,27% голосів.</a:t>
            </a:r>
          </a:p>
          <a:p>
            <a:pPr>
              <a:lnSpc>
                <a:spcPct val="90000"/>
              </a:lnSpc>
            </a:pPr>
            <a:r>
              <a:rPr lang="ru-RU" sz="2200" b="1"/>
              <a:t>У 1991—1994 рр. — Президент України. У 1993 р. погодився на дострокові вибори глави держави (призначені на липень 1994 р.). У першому турі набрав найбільшу кількість голосів серед інших кандидатів, але в другому програв Леоніду Кучмі.</a:t>
            </a:r>
          </a:p>
        </p:txBody>
      </p:sp>
      <p:pic>
        <p:nvPicPr>
          <p:cNvPr id="6151" name="Picture 7" descr="3834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9269" y="2348880"/>
            <a:ext cx="4716462" cy="3951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ОС\Downloads\географія\chornovil_vyachesla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2095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5888"/>
            <a:ext cx="4464050" cy="655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500" b="1"/>
              <a:t>Обраний народним депутатом у 1994 р. — на довиборах в одному з мажоритарних округів на Тернопільщині. У 1998 році, залишаючись безпартійним, очолив виборчий список Соціал-демократичної партії України (об'єднаної). Напередодні голосування вступив до СДПУ(о) і привів її до Верховної Ради.</a:t>
            </a:r>
          </a:p>
          <a:p>
            <a:pPr>
              <a:lnSpc>
                <a:spcPct val="80000"/>
              </a:lnSpc>
            </a:pPr>
            <a:r>
              <a:rPr lang="ru-RU" sz="2500" b="1"/>
              <a:t>З жовтня 1998 року член Політбюро і Політради СДПУ(о). У 2002—2006 році очолював фракцію СДПУ(о) у Верховній Раді України.</a:t>
            </a:r>
          </a:p>
        </p:txBody>
      </p:sp>
      <p:pic>
        <p:nvPicPr>
          <p:cNvPr id="7175" name="Picture 7" descr="13e11bab7ecf9342385b6b35b522edf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052513"/>
            <a:ext cx="4608512" cy="377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5888"/>
            <a:ext cx="8856662" cy="6626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700" b="1"/>
              <a:t>У 2006 році очолив список опозиційного блоку «Не так». Але за підсумками виборів той не подолав 3-відсотковий бар'єр.</a:t>
            </a:r>
          </a:p>
          <a:p>
            <a:pPr>
              <a:lnSpc>
                <a:spcPct val="90000"/>
              </a:lnSpc>
            </a:pPr>
            <a:r>
              <a:rPr lang="ru-RU" sz="2700" b="1"/>
              <a:t>У листопаді 2004 позбавлений звання почесного доктора (</a:t>
            </a:r>
            <a:r>
              <a:rPr lang="ru-RU" sz="2700" b="1" i="1"/>
              <a:t>Doctor honoris causa</a:t>
            </a:r>
            <a:r>
              <a:rPr lang="ru-RU" sz="2700" b="1"/>
              <a:t>) Києво-Могилянської Академії за «негромадянську позицію під час Помаранчевої революції».</a:t>
            </a:r>
          </a:p>
          <a:p>
            <a:pPr>
              <a:lnSpc>
                <a:spcPct val="90000"/>
              </a:lnSpc>
            </a:pPr>
            <a:r>
              <a:rPr lang="ru-RU" sz="2700" b="1"/>
              <a:t>На честь Кравчука названа тачка-кравчучка</a:t>
            </a:r>
          </a:p>
          <a:p>
            <a:pPr>
              <a:lnSpc>
                <a:spcPct val="90000"/>
              </a:lnSpc>
            </a:pPr>
            <a:r>
              <a:rPr lang="ru-RU" sz="2700" b="1"/>
              <a:t>Почесний Президент Міжнародного громадського об'єднання «Рівненське земляцтво».</a:t>
            </a:r>
          </a:p>
          <a:p>
            <a:pPr>
              <a:lnSpc>
                <a:spcPct val="90000"/>
              </a:lnSpc>
            </a:pPr>
            <a:r>
              <a:rPr lang="ru-RU" sz="2700" b="1"/>
              <a:t>Почесний Голова Всеукраїнського фонду сприяння міжнародному спілкуванню «Українське Народне Посольство» (з 1994 р.)</a:t>
            </a:r>
            <a:endParaRPr lang="ru-RU" sz="2700" b="1">
              <a:hlinkClick r:id="rId3" tooltip="25 лютого"/>
            </a:endParaRPr>
          </a:p>
          <a:p>
            <a:pPr>
              <a:lnSpc>
                <a:spcPct val="90000"/>
              </a:lnSpc>
            </a:pPr>
            <a:r>
              <a:rPr lang="ru-RU" sz="2700" b="1"/>
              <a:t>25 лютого 2009 року Леонід Кравчук закликав президента Віктора Ющенка подати у відставку</a:t>
            </a:r>
            <a:r>
              <a:rPr lang="ru-RU" sz="270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5184775" cy="781050"/>
          </a:xfrm>
        </p:spPr>
        <p:txBody>
          <a:bodyPr/>
          <a:lstStyle/>
          <a:p>
            <a:r>
              <a:rPr lang="uk-UA"/>
              <a:t>Державні нагороди</a:t>
            </a: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908050"/>
            <a:ext cx="4751388" cy="5761038"/>
          </a:xfrm>
        </p:spPr>
        <p:txBody>
          <a:bodyPr/>
          <a:lstStyle/>
          <a:p>
            <a:r>
              <a:rPr lang="ru-RU" sz="2200" b="1"/>
              <a:t>Герой України (з врученням ордена Держави) — </a:t>
            </a:r>
            <a:r>
              <a:rPr lang="ru-RU" sz="2200" b="1" i="1"/>
              <a:t>за визначний особистий внесок у становлення і розбудову незалежної Української держави, багаторічну активну політичну та громадську діяльність</a:t>
            </a:r>
            <a:r>
              <a:rPr lang="ru-RU" sz="2200" b="1"/>
              <a:t> (21 серпня 2001 р.)</a:t>
            </a:r>
          </a:p>
          <a:p>
            <a:r>
              <a:rPr lang="ru-RU" sz="2200" b="1"/>
              <a:t>Орден князя Ярослава Мудрого II ст. (2007), III ст. (2004), IV ст. (1999), V ст. (1996) </a:t>
            </a:r>
          </a:p>
          <a:p>
            <a:r>
              <a:rPr lang="ru-RU" sz="2200" b="1"/>
              <a:t>Орден Жовтневої Революції, два ордени Трудового Червоного Прапора (СРСР) </a:t>
            </a:r>
          </a:p>
        </p:txBody>
      </p:sp>
      <p:pic>
        <p:nvPicPr>
          <p:cNvPr id="9223" name="Picture 7" descr="2011-89-kraffchu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268413"/>
            <a:ext cx="4340225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Євромайдан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(21 листопада 2013…)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435280" cy="4411662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Перший президент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Леонід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Кравчук закликав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Євромайдан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заспокоїтися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прийняти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"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компромісне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рішення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"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влади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опозиції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вважає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протестувальникам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варто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зрозуміти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ідеального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варіанту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бути не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"Коли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йдеться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компроміс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то не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бути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ідеального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закону для будь-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якої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сторони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", - заявив Кравчук.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вважає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законі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про "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амністію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"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були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враховані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всі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вимоги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як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влади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так і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опозиції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закликав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українців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докласти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зусиль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залагодження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конфлікту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Україні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пише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Українська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правда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6907"/>
      </p:ext>
    </p:extLst>
  </p:cSld>
  <p:clrMapOvr>
    <a:masterClrMapping/>
  </p:clrMapOvr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73</TotalTime>
  <Words>374</Words>
  <Application>Microsoft Office PowerPoint</Application>
  <PresentationFormat>Экран (4:3)</PresentationFormat>
  <Paragraphs>39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Сеть</vt:lpstr>
      <vt:lpstr>Леонід Кравчук</vt:lpstr>
      <vt:lpstr>Презентация PowerPoint</vt:lpstr>
      <vt:lpstr>Наукова та політична діяльність до  проголошення незалежності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Державні нагороди</vt:lpstr>
      <vt:lpstr>Євромайдан (21 листопада 2013…)</vt:lpstr>
    </vt:vector>
  </TitlesOfParts>
  <Company>Headquarters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ОС</cp:lastModifiedBy>
  <cp:revision>6</cp:revision>
  <dcterms:created xsi:type="dcterms:W3CDTF">2012-02-27T09:09:32Z</dcterms:created>
  <dcterms:modified xsi:type="dcterms:W3CDTF">2014-04-03T19:55:13Z</dcterms:modified>
</cp:coreProperties>
</file>