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79" r:id="rId6"/>
    <p:sldId id="261" r:id="rId7"/>
    <p:sldId id="262" r:id="rId8"/>
    <p:sldId id="263" r:id="rId9"/>
    <p:sldId id="264" r:id="rId10"/>
    <p:sldId id="266" r:id="rId11"/>
    <p:sldId id="265" r:id="rId12"/>
    <p:sldId id="280" r:id="rId13"/>
    <p:sldId id="267" r:id="rId14"/>
    <p:sldId id="281" r:id="rId15"/>
    <p:sldId id="268" r:id="rId16"/>
    <p:sldId id="269" r:id="rId17"/>
    <p:sldId id="270" r:id="rId18"/>
    <p:sldId id="271" r:id="rId19"/>
    <p:sldId id="272" r:id="rId20"/>
    <p:sldId id="274" r:id="rId21"/>
    <p:sldId id="275" r:id="rId22"/>
    <p:sldId id="277" r:id="rId23"/>
    <p:sldId id="278" r:id="rId24"/>
    <p:sldId id="282" r:id="rId25"/>
    <p:sldId id="283" r:id="rId26"/>
    <p:sldId id="284" r:id="rId27"/>
    <p:sldId id="285" r:id="rId28"/>
    <p:sldId id="286" r:id="rId29"/>
    <p:sldId id="288" r:id="rId30"/>
    <p:sldId id="289" r:id="rId31"/>
    <p:sldId id="290" r:id="rId32"/>
    <p:sldId id="291" r:id="rId33"/>
    <p:sldId id="292" r:id="rId34"/>
    <p:sldId id="293"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46" autoAdjust="0"/>
    <p:restoredTop sz="94660"/>
  </p:normalViewPr>
  <p:slideViewPr>
    <p:cSldViewPr>
      <p:cViewPr varScale="1">
        <p:scale>
          <a:sx n="87" d="100"/>
          <a:sy n="87" d="100"/>
        </p:scale>
        <p:origin x="-123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632783D-6057-4F83-BD9D-660983081935}" type="datetimeFigureOut">
              <a:rPr lang="ru-RU" smtClean="0"/>
              <a:t>26.11.2013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692E3A-AEB0-4C45-96BA-A75A7E4AE6E6}"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632783D-6057-4F83-BD9D-660983081935}" type="datetimeFigureOut">
              <a:rPr lang="ru-RU" smtClean="0"/>
              <a:t>26.11.2013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692E3A-AEB0-4C45-96BA-A75A7E4AE6E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632783D-6057-4F83-BD9D-660983081935}" type="datetimeFigureOut">
              <a:rPr lang="ru-RU" smtClean="0"/>
              <a:t>26.11.2013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692E3A-AEB0-4C45-96BA-A75A7E4AE6E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632783D-6057-4F83-BD9D-660983081935}" type="datetimeFigureOut">
              <a:rPr lang="ru-RU" smtClean="0"/>
              <a:t>26.11.2013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692E3A-AEB0-4C45-96BA-A75A7E4AE6E6}"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632783D-6057-4F83-BD9D-660983081935}" type="datetimeFigureOut">
              <a:rPr lang="ru-RU" smtClean="0"/>
              <a:t>26.11.2013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692E3A-AEB0-4C45-96BA-A75A7E4AE6E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32783D-6057-4F83-BD9D-660983081935}" type="datetimeFigureOut">
              <a:rPr lang="ru-RU" smtClean="0"/>
              <a:t>26.11.2013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692E3A-AEB0-4C45-96BA-A75A7E4AE6E6}"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632783D-6057-4F83-BD9D-660983081935}" type="datetimeFigureOut">
              <a:rPr lang="ru-RU" smtClean="0"/>
              <a:t>26.11.2013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F692E3A-AEB0-4C45-96BA-A75A7E4AE6E6}"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632783D-6057-4F83-BD9D-660983081935}" type="datetimeFigureOut">
              <a:rPr lang="ru-RU" smtClean="0"/>
              <a:t>26.11.2013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F692E3A-AEB0-4C45-96BA-A75A7E4AE6E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2783D-6057-4F83-BD9D-660983081935}" type="datetimeFigureOut">
              <a:rPr lang="ru-RU" smtClean="0"/>
              <a:t>26.11.2013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F692E3A-AEB0-4C45-96BA-A75A7E4AE6E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632783D-6057-4F83-BD9D-660983081935}" type="datetimeFigureOut">
              <a:rPr lang="ru-RU" smtClean="0"/>
              <a:t>26.11.2013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692E3A-AEB0-4C45-96BA-A75A7E4AE6E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632783D-6057-4F83-BD9D-660983081935}" type="datetimeFigureOut">
              <a:rPr lang="ru-RU" smtClean="0"/>
              <a:t>26.11.2013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692E3A-AEB0-4C45-96BA-A75A7E4AE6E6}"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632783D-6057-4F83-BD9D-660983081935}" type="datetimeFigureOut">
              <a:rPr lang="ru-RU" smtClean="0"/>
              <a:t>26.11.2013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F692E3A-AEB0-4C45-96BA-A75A7E4AE6E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file:///D:\program%20files\IAT\History%20of%20Ukraine%208\Text\2"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5.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4герб"/>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3213" y="2997200"/>
            <a:ext cx="3233737" cy="3573463"/>
          </a:xfrm>
          <a:prstGeom prst="rect">
            <a:avLst/>
          </a:prstGeom>
          <a:noFill/>
          <a:extLst>
            <a:ext uri="{909E8E84-426E-40DD-AFC4-6F175D3DCCD1}">
              <a14:hiddenFill xmlns:a14="http://schemas.microsoft.com/office/drawing/2010/main">
                <a:solidFill>
                  <a:srgbClr val="FFFFFF"/>
                </a:solidFill>
              </a14:hiddenFill>
            </a:ext>
          </a:extLst>
        </p:spPr>
      </p:pic>
      <p:pic>
        <p:nvPicPr>
          <p:cNvPr id="44035" name="Picture 3" descr="19"/>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79388" y="4797425"/>
            <a:ext cx="1598612" cy="1755775"/>
          </a:xfrm>
          <a:prstGeom prst="rect">
            <a:avLst/>
          </a:prstGeom>
          <a:noFill/>
          <a:extLst>
            <a:ext uri="{909E8E84-426E-40DD-AFC4-6F175D3DCCD1}">
              <a14:hiddenFill xmlns:a14="http://schemas.microsoft.com/office/drawing/2010/main">
                <a:solidFill>
                  <a:srgbClr val="FFFFFF"/>
                </a:solidFill>
              </a14:hiddenFill>
            </a:ext>
          </a:extLst>
        </p:spPr>
      </p:pic>
      <p:sp>
        <p:nvSpPr>
          <p:cNvPr id="44036" name="WordArt 4"/>
          <p:cNvSpPr>
            <a:spLocks noChangeArrowheads="1" noChangeShapeType="1" noTextEdit="1"/>
          </p:cNvSpPr>
          <p:nvPr/>
        </p:nvSpPr>
        <p:spPr bwMode="auto">
          <a:xfrm>
            <a:off x="395288" y="188913"/>
            <a:ext cx="8280400" cy="3960812"/>
          </a:xfrm>
          <a:prstGeom prst="rect">
            <a:avLst/>
          </a:prstGeom>
        </p:spPr>
        <p:txBody>
          <a:bodyPr wrap="none" fromWordArt="1">
            <a:prstTxWarp prst="textDeflateBottom">
              <a:avLst>
                <a:gd name="adj" fmla="val 74870"/>
              </a:avLst>
            </a:prstTxWarp>
          </a:bodyPr>
          <a:lstStyle/>
          <a:p>
            <a:pPr algn="ctr"/>
            <a:r>
              <a:rPr lang="ru-RU" sz="3200" kern="10">
                <a:ln w="12700">
                  <a:solidFill>
                    <a:srgbClr val="000099"/>
                  </a:solidFill>
                  <a:round/>
                  <a:headEnd/>
                  <a:tailEnd/>
                </a:ln>
                <a:solidFill>
                  <a:srgbClr val="33CCFF"/>
                </a:solidFill>
                <a:effectLst>
                  <a:outerShdw dist="125724" dir="18900000" algn="ctr" rotWithShape="0">
                    <a:srgbClr val="000099"/>
                  </a:outerShdw>
                </a:effectLst>
                <a:latin typeface="Impact"/>
              </a:rPr>
              <a:t>Виникнення</a:t>
            </a:r>
          </a:p>
          <a:p>
            <a:pPr algn="ctr"/>
            <a:r>
              <a:rPr lang="ru-RU" sz="3200" kern="10">
                <a:ln w="12700">
                  <a:solidFill>
                    <a:srgbClr val="000099"/>
                  </a:solidFill>
                  <a:round/>
                  <a:headEnd/>
                  <a:tailEnd/>
                </a:ln>
                <a:solidFill>
                  <a:srgbClr val="33CCFF"/>
                </a:solidFill>
                <a:effectLst>
                  <a:outerShdw dist="125724" dir="18900000" algn="ctr" rotWithShape="0">
                    <a:srgbClr val="000099"/>
                  </a:outerShdw>
                </a:effectLst>
                <a:latin typeface="Impact"/>
              </a:rPr>
              <a:t> козацтва</a:t>
            </a:r>
          </a:p>
        </p:txBody>
      </p:sp>
      <p:pic>
        <p:nvPicPr>
          <p:cNvPr id="44037" name="Picture 5" descr="Безымянный"/>
          <p:cNvPicPr>
            <a:picLocks noChangeAspect="1" noChangeArrowheads="1"/>
          </p:cNvPicPr>
          <p:nvPr/>
        </p:nvPicPr>
        <p:blipFill>
          <a:blip r:embed="rId4">
            <a:clrChange>
              <a:clrFrom>
                <a:srgbClr val="FBFDF8"/>
              </a:clrFrom>
              <a:clrTo>
                <a:srgbClr val="FBFDF8">
                  <a:alpha val="0"/>
                </a:srgbClr>
              </a:clrTo>
            </a:clrChange>
            <a:extLst>
              <a:ext uri="{28A0092B-C50C-407E-A947-70E740481C1C}">
                <a14:useLocalDpi xmlns:a14="http://schemas.microsoft.com/office/drawing/2010/main" val="0"/>
              </a:ext>
            </a:extLst>
          </a:blip>
          <a:srcRect/>
          <a:stretch>
            <a:fillRect/>
          </a:stretch>
        </p:blipFill>
        <p:spPr bwMode="auto">
          <a:xfrm>
            <a:off x="7164388" y="4868863"/>
            <a:ext cx="1728787" cy="172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822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300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500" fill="hold"/>
                                        <p:tgtEl>
                                          <p:spTgt spid="44036"/>
                                        </p:tgtEl>
                                        <p:attrNameLst>
                                          <p:attrName>ppt_w</p:attrName>
                                        </p:attrNameLst>
                                      </p:cBhvr>
                                      <p:tavLst>
                                        <p:tav tm="0">
                                          <p:val>
                                            <p:fltVal val="0"/>
                                          </p:val>
                                        </p:tav>
                                        <p:tav tm="100000">
                                          <p:val>
                                            <p:strVal val="#ppt_w"/>
                                          </p:val>
                                        </p:tav>
                                      </p:tavLst>
                                    </p:anim>
                                    <p:anim calcmode="lin" valueType="num">
                                      <p:cBhvr>
                                        <p:cTn id="8" dur="500" fill="hold"/>
                                        <p:tgtEl>
                                          <p:spTgt spid="44036"/>
                                        </p:tgtEl>
                                        <p:attrNameLst>
                                          <p:attrName>ppt_h</p:attrName>
                                        </p:attrNameLst>
                                      </p:cBhvr>
                                      <p:tavLst>
                                        <p:tav tm="0">
                                          <p:val>
                                            <p:fltVal val="0"/>
                                          </p:val>
                                        </p:tav>
                                        <p:tav tm="100000">
                                          <p:val>
                                            <p:strVal val="#ppt_h"/>
                                          </p:val>
                                        </p:tav>
                                      </p:tavLst>
                                    </p:anim>
                                    <p:anim calcmode="lin" valueType="num">
                                      <p:cBhvr>
                                        <p:cTn id="9" dur="500" fill="hold"/>
                                        <p:tgtEl>
                                          <p:spTgt spid="44036"/>
                                        </p:tgtEl>
                                        <p:attrNameLst>
                                          <p:attrName>ppt_x</p:attrName>
                                        </p:attrNameLst>
                                      </p:cBhvr>
                                      <p:tavLst>
                                        <p:tav tm="0">
                                          <p:val>
                                            <p:fltVal val="0.5"/>
                                          </p:val>
                                        </p:tav>
                                        <p:tav tm="100000">
                                          <p:val>
                                            <p:strVal val="#ppt_x"/>
                                          </p:val>
                                        </p:tav>
                                      </p:tavLst>
                                    </p:anim>
                                    <p:anim calcmode="lin" valueType="num">
                                      <p:cBhvr>
                                        <p:cTn id="10" dur="500" fill="hold"/>
                                        <p:tgtEl>
                                          <p:spTgt spid="440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8" name="Picture 20" descr="radanasichi"/>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1547813" y="2349500"/>
            <a:ext cx="5400675" cy="3475038"/>
          </a:xfrm>
          <a:prstGeom prst="rect">
            <a:avLst/>
          </a:prstGeom>
          <a:noFill/>
          <a:extLst>
            <a:ext uri="{909E8E84-426E-40DD-AFC4-6F175D3DCCD1}">
              <a14:hiddenFill xmlns:a14="http://schemas.microsoft.com/office/drawing/2010/main">
                <a:solidFill>
                  <a:srgbClr val="FFFFFF"/>
                </a:solidFill>
              </a14:hiddenFill>
            </a:ext>
          </a:extLst>
        </p:spPr>
      </p:pic>
      <p:sp>
        <p:nvSpPr>
          <p:cNvPr id="7187" name="Line 19"/>
          <p:cNvSpPr>
            <a:spLocks noChangeShapeType="1"/>
          </p:cNvSpPr>
          <p:nvPr/>
        </p:nvSpPr>
        <p:spPr bwMode="auto">
          <a:xfrm>
            <a:off x="5435600" y="2349500"/>
            <a:ext cx="431800" cy="309403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71" name="WordArt 3"/>
          <p:cNvSpPr>
            <a:spLocks noChangeArrowheads="1" noChangeShapeType="1" noTextEdit="1"/>
          </p:cNvSpPr>
          <p:nvPr/>
        </p:nvSpPr>
        <p:spPr bwMode="auto">
          <a:xfrm>
            <a:off x="1692275" y="188913"/>
            <a:ext cx="5688013" cy="857250"/>
          </a:xfrm>
          <a:prstGeom prst="rect">
            <a:avLst/>
          </a:prstGeom>
        </p:spPr>
        <p:txBody>
          <a:bodyPr wrap="none" fromWordArt="1">
            <a:prstTxWarp prst="textPlain">
              <a:avLst>
                <a:gd name="adj" fmla="val 50000"/>
              </a:avLst>
            </a:prstTxWarp>
          </a:bodyPr>
          <a:lstStyle/>
          <a:p>
            <a:pPr algn="ctr"/>
            <a:r>
              <a:rPr lang="ru-RU" sz="2400" b="1" kern="10">
                <a:ln w="9525">
                  <a:solidFill>
                    <a:schemeClr val="accent2"/>
                  </a:solidFill>
                  <a:round/>
                  <a:headEnd/>
                  <a:tailEnd/>
                </a:ln>
                <a:solidFill>
                  <a:srgbClr val="000066"/>
                </a:solidFill>
                <a:effectLst>
                  <a:outerShdw dist="35921" dir="2700000" algn="ctr" rotWithShape="0">
                    <a:srgbClr val="006600"/>
                  </a:outerShdw>
                </a:effectLst>
                <a:latin typeface="Comic Sans MS"/>
              </a:rPr>
              <a:t>Політичний устрій</a:t>
            </a:r>
          </a:p>
          <a:p>
            <a:pPr algn="ctr"/>
            <a:r>
              <a:rPr lang="ru-RU" sz="2400" b="1" kern="10">
                <a:ln w="9525">
                  <a:solidFill>
                    <a:schemeClr val="accent2"/>
                  </a:solidFill>
                  <a:round/>
                  <a:headEnd/>
                  <a:tailEnd/>
                </a:ln>
                <a:solidFill>
                  <a:srgbClr val="000066"/>
                </a:solidFill>
                <a:effectLst>
                  <a:outerShdw dist="35921" dir="2700000" algn="ctr" rotWithShape="0">
                    <a:srgbClr val="006600"/>
                  </a:outerShdw>
                </a:effectLst>
                <a:latin typeface="Comic Sans MS"/>
              </a:rPr>
              <a:t>Війська Запорозького</a:t>
            </a:r>
          </a:p>
        </p:txBody>
      </p:sp>
      <p:sp>
        <p:nvSpPr>
          <p:cNvPr id="7172" name="Rectangle 4"/>
          <p:cNvSpPr>
            <a:spLocks noChangeArrowheads="1"/>
          </p:cNvSpPr>
          <p:nvPr/>
        </p:nvSpPr>
        <p:spPr bwMode="auto">
          <a:xfrm>
            <a:off x="468313" y="1125538"/>
            <a:ext cx="7993062" cy="1223962"/>
          </a:xfrm>
          <a:prstGeom prst="rect">
            <a:avLst/>
          </a:prstGeom>
          <a:gradFill rotWithShape="1">
            <a:gsLst>
              <a:gs pos="0">
                <a:srgbClr val="FFFF00"/>
              </a:gs>
              <a:gs pos="100000">
                <a:srgbClr val="FF00FF"/>
              </a:gs>
            </a:gsLst>
            <a:path path="shape">
              <a:fillToRect l="50000" t="50000" r="50000" b="50000"/>
            </a:path>
          </a:gradFill>
          <a:ln w="38100" cmpd="dbl">
            <a:solidFill>
              <a:srgbClr val="990000"/>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uk-UA" sz="2400" b="1"/>
              <a:t>Козацька Рада</a:t>
            </a:r>
          </a:p>
          <a:p>
            <a:pPr algn="ctr"/>
            <a:r>
              <a:rPr lang="uk-UA" sz="1600" b="1"/>
              <a:t>Збиралася три рази на рік, а також,у разі потреби, будь-який козак </a:t>
            </a:r>
          </a:p>
          <a:p>
            <a:pPr algn="ctr"/>
            <a:r>
              <a:rPr lang="uk-UA" sz="1600" b="1"/>
              <a:t>міг вимагати скликання Ради</a:t>
            </a:r>
            <a:endParaRPr lang="ru-RU" sz="1600" b="1"/>
          </a:p>
        </p:txBody>
      </p:sp>
      <p:sp>
        <p:nvSpPr>
          <p:cNvPr id="7173" name="Oval 5"/>
          <p:cNvSpPr>
            <a:spLocks noChangeArrowheads="1"/>
          </p:cNvSpPr>
          <p:nvPr/>
        </p:nvSpPr>
        <p:spPr bwMode="auto">
          <a:xfrm>
            <a:off x="179388" y="3141663"/>
            <a:ext cx="1727200" cy="935037"/>
          </a:xfrm>
          <a:prstGeom prst="ellipse">
            <a:avLst/>
          </a:prstGeom>
          <a:gradFill rotWithShape="1">
            <a:gsLst>
              <a:gs pos="0">
                <a:srgbClr val="FFFF00"/>
              </a:gs>
              <a:gs pos="100000">
                <a:srgbClr val="00FF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uk-UA"/>
              <a:t>Про війну </a:t>
            </a:r>
          </a:p>
          <a:p>
            <a:pPr algn="ctr"/>
            <a:r>
              <a:rPr lang="uk-UA"/>
              <a:t>та мир</a:t>
            </a:r>
            <a:endParaRPr lang="ru-RU"/>
          </a:p>
        </p:txBody>
      </p:sp>
      <p:sp>
        <p:nvSpPr>
          <p:cNvPr id="7174" name="Oval 6"/>
          <p:cNvSpPr>
            <a:spLocks noChangeArrowheads="1"/>
          </p:cNvSpPr>
          <p:nvPr/>
        </p:nvSpPr>
        <p:spPr bwMode="auto">
          <a:xfrm>
            <a:off x="250825" y="4292600"/>
            <a:ext cx="2305050" cy="1223963"/>
          </a:xfrm>
          <a:prstGeom prst="ellipse">
            <a:avLst/>
          </a:prstGeom>
          <a:gradFill rotWithShape="1">
            <a:gsLst>
              <a:gs pos="0">
                <a:srgbClr val="00FF00"/>
              </a:gs>
              <a:gs pos="100000">
                <a:schemeClr val="bg1"/>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uk-UA"/>
              <a:t>Про відносини з </a:t>
            </a:r>
          </a:p>
          <a:p>
            <a:pPr algn="ctr"/>
            <a:r>
              <a:rPr lang="uk-UA"/>
              <a:t>Іншими </a:t>
            </a:r>
          </a:p>
          <a:p>
            <a:pPr algn="ctr"/>
            <a:r>
              <a:rPr lang="uk-UA"/>
              <a:t>державами</a:t>
            </a:r>
            <a:endParaRPr lang="ru-RU"/>
          </a:p>
        </p:txBody>
      </p:sp>
      <p:sp>
        <p:nvSpPr>
          <p:cNvPr id="7175" name="Oval 7"/>
          <p:cNvSpPr>
            <a:spLocks noChangeArrowheads="1"/>
          </p:cNvSpPr>
          <p:nvPr/>
        </p:nvSpPr>
        <p:spPr bwMode="auto">
          <a:xfrm>
            <a:off x="1763713" y="5445125"/>
            <a:ext cx="2305050" cy="1223963"/>
          </a:xfrm>
          <a:prstGeom prst="ellipse">
            <a:avLst/>
          </a:prstGeom>
          <a:gradFill rotWithShape="1">
            <a:gsLst>
              <a:gs pos="0">
                <a:srgbClr val="0066FF"/>
              </a:gs>
              <a:gs pos="100000">
                <a:srgbClr val="FFFF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uk-UA"/>
              <a:t>Про розподіл землі</a:t>
            </a:r>
            <a:endParaRPr lang="ru-RU"/>
          </a:p>
        </p:txBody>
      </p:sp>
      <p:sp>
        <p:nvSpPr>
          <p:cNvPr id="7176" name="Oval 8"/>
          <p:cNvSpPr>
            <a:spLocks noChangeArrowheads="1"/>
          </p:cNvSpPr>
          <p:nvPr/>
        </p:nvSpPr>
        <p:spPr bwMode="auto">
          <a:xfrm>
            <a:off x="4932363" y="5445125"/>
            <a:ext cx="2305050" cy="1223963"/>
          </a:xfrm>
          <a:prstGeom prst="ellipse">
            <a:avLst/>
          </a:prstGeom>
          <a:gradFill rotWithShape="1">
            <a:gsLst>
              <a:gs pos="0">
                <a:srgbClr val="00FF00"/>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uk-UA"/>
              <a:t>Про  покарання</a:t>
            </a:r>
          </a:p>
          <a:p>
            <a:pPr algn="ctr"/>
            <a:r>
              <a:rPr lang="uk-UA"/>
              <a:t> винних</a:t>
            </a:r>
            <a:endParaRPr lang="ru-RU"/>
          </a:p>
        </p:txBody>
      </p:sp>
      <p:sp>
        <p:nvSpPr>
          <p:cNvPr id="7177" name="Oval 9"/>
          <p:cNvSpPr>
            <a:spLocks noChangeArrowheads="1"/>
          </p:cNvSpPr>
          <p:nvPr/>
        </p:nvSpPr>
        <p:spPr bwMode="auto">
          <a:xfrm>
            <a:off x="6588125" y="4365625"/>
            <a:ext cx="2305050" cy="1223963"/>
          </a:xfrm>
          <a:prstGeom prst="ellipse">
            <a:avLst/>
          </a:prstGeom>
          <a:gradFill rotWithShape="1">
            <a:gsLst>
              <a:gs pos="0">
                <a:srgbClr val="0066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uk-UA"/>
              <a:t>Про відносини з </a:t>
            </a:r>
          </a:p>
          <a:p>
            <a:pPr algn="ctr"/>
            <a:r>
              <a:rPr lang="uk-UA"/>
              <a:t>Іншими </a:t>
            </a:r>
          </a:p>
          <a:p>
            <a:pPr algn="ctr"/>
            <a:r>
              <a:rPr lang="uk-UA"/>
              <a:t>державами</a:t>
            </a:r>
            <a:endParaRPr lang="ru-RU"/>
          </a:p>
        </p:txBody>
      </p:sp>
      <p:sp>
        <p:nvSpPr>
          <p:cNvPr id="7178" name="Oval 10"/>
          <p:cNvSpPr>
            <a:spLocks noChangeArrowheads="1"/>
          </p:cNvSpPr>
          <p:nvPr/>
        </p:nvSpPr>
        <p:spPr bwMode="auto">
          <a:xfrm>
            <a:off x="6659563" y="2997200"/>
            <a:ext cx="2305050" cy="1223963"/>
          </a:xfrm>
          <a:prstGeom prst="ellipse">
            <a:avLst/>
          </a:prstGeom>
          <a:gradFill rotWithShape="1">
            <a:gsLst>
              <a:gs pos="0">
                <a:srgbClr val="990000"/>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uk-UA"/>
              <a:t>Про звільнення</a:t>
            </a:r>
          </a:p>
          <a:p>
            <a:pPr algn="ctr"/>
            <a:r>
              <a:rPr lang="uk-UA"/>
              <a:t>Гетьмана та</a:t>
            </a:r>
          </a:p>
          <a:p>
            <a:pPr algn="ctr"/>
            <a:r>
              <a:rPr lang="uk-UA"/>
              <a:t>старшини</a:t>
            </a:r>
            <a:endParaRPr lang="ru-RU"/>
          </a:p>
        </p:txBody>
      </p:sp>
      <p:sp>
        <p:nvSpPr>
          <p:cNvPr id="7181" name="Text Box 13"/>
          <p:cNvSpPr txBox="1">
            <a:spLocks noChangeArrowheads="1"/>
          </p:cNvSpPr>
          <p:nvPr/>
        </p:nvSpPr>
        <p:spPr bwMode="auto">
          <a:xfrm>
            <a:off x="2051050" y="2420938"/>
            <a:ext cx="5040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sz="2400"/>
              <a:t>Вирішувала питання</a:t>
            </a:r>
            <a:endParaRPr lang="ru-RU" sz="2400"/>
          </a:p>
        </p:txBody>
      </p:sp>
      <p:sp>
        <p:nvSpPr>
          <p:cNvPr id="7182" name="Line 14"/>
          <p:cNvSpPr>
            <a:spLocks noChangeShapeType="1"/>
          </p:cNvSpPr>
          <p:nvPr/>
        </p:nvSpPr>
        <p:spPr bwMode="auto">
          <a:xfrm flipH="1">
            <a:off x="1258888" y="2420938"/>
            <a:ext cx="936625" cy="6477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83" name="Line 15"/>
          <p:cNvSpPr>
            <a:spLocks noChangeShapeType="1"/>
          </p:cNvSpPr>
          <p:nvPr/>
        </p:nvSpPr>
        <p:spPr bwMode="auto">
          <a:xfrm flipH="1">
            <a:off x="1619250" y="2349500"/>
            <a:ext cx="1223963" cy="23034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84" name="Line 16"/>
          <p:cNvSpPr>
            <a:spLocks noChangeShapeType="1"/>
          </p:cNvSpPr>
          <p:nvPr/>
        </p:nvSpPr>
        <p:spPr bwMode="auto">
          <a:xfrm flipH="1">
            <a:off x="2555875" y="2349500"/>
            <a:ext cx="431800" cy="30956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85" name="Line 17"/>
          <p:cNvSpPr>
            <a:spLocks noChangeShapeType="1"/>
          </p:cNvSpPr>
          <p:nvPr/>
        </p:nvSpPr>
        <p:spPr bwMode="auto">
          <a:xfrm>
            <a:off x="6732588" y="2349500"/>
            <a:ext cx="576262" cy="6477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86" name="Line 18"/>
          <p:cNvSpPr>
            <a:spLocks noChangeShapeType="1"/>
          </p:cNvSpPr>
          <p:nvPr/>
        </p:nvSpPr>
        <p:spPr bwMode="auto">
          <a:xfrm>
            <a:off x="6227763" y="2349500"/>
            <a:ext cx="504825" cy="22320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2352520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from="(-#ppt_w/2)" to="(#ppt_x)" calcmode="lin" valueType="num">
                                      <p:cBhvr>
                                        <p:cTn id="7" dur="600" fill="hold">
                                          <p:stCondLst>
                                            <p:cond delay="0"/>
                                          </p:stCondLst>
                                        </p:cTn>
                                        <p:tgtEl>
                                          <p:spTgt spid="7171"/>
                                        </p:tgtEl>
                                        <p:attrNameLst>
                                          <p:attrName>ppt_x</p:attrName>
                                        </p:attrNameLst>
                                      </p:cBhvr>
                                    </p:anim>
                                    <p:anim from="0" to="-1.0" calcmode="lin" valueType="num">
                                      <p:cBhvr>
                                        <p:cTn id="8" dur="200" decel="50000" autoRev="1" fill="hold">
                                          <p:stCondLst>
                                            <p:cond delay="600"/>
                                          </p:stCondLst>
                                        </p:cTn>
                                        <p:tgtEl>
                                          <p:spTgt spid="7171"/>
                                        </p:tgtEl>
                                        <p:attrNameLst>
                                          <p:attrName>xshear</p:attrName>
                                        </p:attrNameLst>
                                      </p:cBhvr>
                                    </p:anim>
                                    <p:animScale>
                                      <p:cBhvr>
                                        <p:cTn id="9" dur="200" decel="100000" autoRev="1" fill="hold">
                                          <p:stCondLst>
                                            <p:cond delay="600"/>
                                          </p:stCondLst>
                                        </p:cTn>
                                        <p:tgtEl>
                                          <p:spTgt spid="7171"/>
                                        </p:tgtEl>
                                      </p:cBhvr>
                                      <p:from x="100000" y="100000"/>
                                      <p:to x="80000" y="100000"/>
                                    </p:animScale>
                                    <p:anim by="(#ppt_h/3+#ppt_w*0.1)" calcmode="lin" valueType="num">
                                      <p:cBhvr additive="sum">
                                        <p:cTn id="10" dur="200" decel="100000" autoRev="1" fill="hold">
                                          <p:stCondLst>
                                            <p:cond delay="600"/>
                                          </p:stCondLst>
                                        </p:cTn>
                                        <p:tgtEl>
                                          <p:spTgt spid="7171"/>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ANG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7172"/>
                                        </p:tgtEl>
                                        <p:attrNameLst>
                                          <p:attrName>style.visibility</p:attrName>
                                        </p:attrNameLst>
                                      </p:cBhvr>
                                      <p:to>
                                        <p:strVal val="visible"/>
                                      </p:to>
                                    </p:set>
                                    <p:anim calcmode="lin" valueType="num">
                                      <p:cBhvr>
                                        <p:cTn id="15" dur="1000" fill="hold"/>
                                        <p:tgtEl>
                                          <p:spTgt spid="7172"/>
                                        </p:tgtEl>
                                        <p:attrNameLst>
                                          <p:attrName>ppt_w</p:attrName>
                                        </p:attrNameLst>
                                      </p:cBhvr>
                                      <p:tavLst>
                                        <p:tav tm="0">
                                          <p:val>
                                            <p:strVal val="#ppt_w*0.70"/>
                                          </p:val>
                                        </p:tav>
                                        <p:tav tm="100000">
                                          <p:val>
                                            <p:strVal val="#ppt_w"/>
                                          </p:val>
                                        </p:tav>
                                      </p:tavLst>
                                    </p:anim>
                                    <p:anim calcmode="lin" valueType="num">
                                      <p:cBhvr>
                                        <p:cTn id="16" dur="1000" fill="hold"/>
                                        <p:tgtEl>
                                          <p:spTgt spid="7172"/>
                                        </p:tgtEl>
                                        <p:attrNameLst>
                                          <p:attrName>ppt_h</p:attrName>
                                        </p:attrNameLst>
                                      </p:cBhvr>
                                      <p:tavLst>
                                        <p:tav tm="0">
                                          <p:val>
                                            <p:strVal val="#ppt_h"/>
                                          </p:val>
                                        </p:tav>
                                        <p:tav tm="100000">
                                          <p:val>
                                            <p:strVal val="#ppt_h"/>
                                          </p:val>
                                        </p:tav>
                                      </p:tavLst>
                                    </p:anim>
                                    <p:animEffect transition="in" filter="fade">
                                      <p:cBhvr>
                                        <p:cTn id="17" dur="1000"/>
                                        <p:tgtEl>
                                          <p:spTgt spid="7172"/>
                                        </p:tgtEl>
                                      </p:cBhvr>
                                    </p:animEffect>
                                  </p:childTnLst>
                                  <p:subTnLst>
                                    <p:audio>
                                      <p:cMediaNode>
                                        <p:cTn display="0" masterRel="sameClick">
                                          <p:stCondLst>
                                            <p:cond evt="begin" delay="0">
                                              <p:tn val="13"/>
                                            </p:cond>
                                          </p:stCondLst>
                                          <p:endCondLst>
                                            <p:cond evt="onStopAudio" delay="0">
                                              <p:tgtEl>
                                                <p:sldTgt/>
                                              </p:tgtEl>
                                            </p:cond>
                                          </p:endCondLst>
                                        </p:cTn>
                                        <p:tgtEl>
                                          <p:sndTgt r:embed="rId3" name="snd_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173"/>
                                        </p:tgtEl>
                                        <p:attrNameLst>
                                          <p:attrName>style.visibility</p:attrName>
                                        </p:attrNameLst>
                                      </p:cBhvr>
                                      <p:to>
                                        <p:strVal val="visible"/>
                                      </p:to>
                                    </p:set>
                                    <p:anim calcmode="lin" valueType="num">
                                      <p:cBhvr additive="base">
                                        <p:cTn id="22" dur="500" fill="hold"/>
                                        <p:tgtEl>
                                          <p:spTgt spid="7173"/>
                                        </p:tgtEl>
                                        <p:attrNameLst>
                                          <p:attrName>ppt_x</p:attrName>
                                        </p:attrNameLst>
                                      </p:cBhvr>
                                      <p:tavLst>
                                        <p:tav tm="0">
                                          <p:val>
                                            <p:strVal val="#ppt_x"/>
                                          </p:val>
                                        </p:tav>
                                        <p:tav tm="100000">
                                          <p:val>
                                            <p:strVal val="#ppt_x"/>
                                          </p:val>
                                        </p:tav>
                                      </p:tavLst>
                                    </p:anim>
                                    <p:anim calcmode="lin" valueType="num">
                                      <p:cBhvr additive="base">
                                        <p:cTn id="23"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174"/>
                                        </p:tgtEl>
                                        <p:attrNameLst>
                                          <p:attrName>style.visibility</p:attrName>
                                        </p:attrNameLst>
                                      </p:cBhvr>
                                      <p:to>
                                        <p:strVal val="visible"/>
                                      </p:to>
                                    </p:set>
                                    <p:anim calcmode="lin" valueType="num">
                                      <p:cBhvr additive="base">
                                        <p:cTn id="28" dur="500" fill="hold"/>
                                        <p:tgtEl>
                                          <p:spTgt spid="7174"/>
                                        </p:tgtEl>
                                        <p:attrNameLst>
                                          <p:attrName>ppt_x</p:attrName>
                                        </p:attrNameLst>
                                      </p:cBhvr>
                                      <p:tavLst>
                                        <p:tav tm="0">
                                          <p:val>
                                            <p:strVal val="#ppt_x"/>
                                          </p:val>
                                        </p:tav>
                                        <p:tav tm="100000">
                                          <p:val>
                                            <p:strVal val="#ppt_x"/>
                                          </p:val>
                                        </p:tav>
                                      </p:tavLst>
                                    </p:anim>
                                    <p:anim calcmode="lin" valueType="num">
                                      <p:cBhvr additive="base">
                                        <p:cTn id="29"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175"/>
                                        </p:tgtEl>
                                        <p:attrNameLst>
                                          <p:attrName>style.visibility</p:attrName>
                                        </p:attrNameLst>
                                      </p:cBhvr>
                                      <p:to>
                                        <p:strVal val="visible"/>
                                      </p:to>
                                    </p:set>
                                    <p:anim calcmode="lin" valueType="num">
                                      <p:cBhvr additive="base">
                                        <p:cTn id="34" dur="500" fill="hold"/>
                                        <p:tgtEl>
                                          <p:spTgt spid="7175"/>
                                        </p:tgtEl>
                                        <p:attrNameLst>
                                          <p:attrName>ppt_x</p:attrName>
                                        </p:attrNameLst>
                                      </p:cBhvr>
                                      <p:tavLst>
                                        <p:tav tm="0">
                                          <p:val>
                                            <p:strVal val="#ppt_x"/>
                                          </p:val>
                                        </p:tav>
                                        <p:tav tm="100000">
                                          <p:val>
                                            <p:strVal val="#ppt_x"/>
                                          </p:val>
                                        </p:tav>
                                      </p:tavLst>
                                    </p:anim>
                                    <p:anim calcmode="lin" valueType="num">
                                      <p:cBhvr additive="base">
                                        <p:cTn id="35"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176"/>
                                        </p:tgtEl>
                                        <p:attrNameLst>
                                          <p:attrName>style.visibility</p:attrName>
                                        </p:attrNameLst>
                                      </p:cBhvr>
                                      <p:to>
                                        <p:strVal val="visible"/>
                                      </p:to>
                                    </p:set>
                                    <p:anim calcmode="lin" valueType="num">
                                      <p:cBhvr additive="base">
                                        <p:cTn id="40" dur="500" fill="hold"/>
                                        <p:tgtEl>
                                          <p:spTgt spid="7176"/>
                                        </p:tgtEl>
                                        <p:attrNameLst>
                                          <p:attrName>ppt_x</p:attrName>
                                        </p:attrNameLst>
                                      </p:cBhvr>
                                      <p:tavLst>
                                        <p:tav tm="0">
                                          <p:val>
                                            <p:strVal val="#ppt_x"/>
                                          </p:val>
                                        </p:tav>
                                        <p:tav tm="100000">
                                          <p:val>
                                            <p:strVal val="#ppt_x"/>
                                          </p:val>
                                        </p:tav>
                                      </p:tavLst>
                                    </p:anim>
                                    <p:anim calcmode="lin" valueType="num">
                                      <p:cBhvr additive="base">
                                        <p:cTn id="41"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7177"/>
                                        </p:tgtEl>
                                        <p:attrNameLst>
                                          <p:attrName>style.visibility</p:attrName>
                                        </p:attrNameLst>
                                      </p:cBhvr>
                                      <p:to>
                                        <p:strVal val="visible"/>
                                      </p:to>
                                    </p:set>
                                    <p:anim calcmode="lin" valueType="num">
                                      <p:cBhvr additive="base">
                                        <p:cTn id="46" dur="500" fill="hold"/>
                                        <p:tgtEl>
                                          <p:spTgt spid="7177"/>
                                        </p:tgtEl>
                                        <p:attrNameLst>
                                          <p:attrName>ppt_x</p:attrName>
                                        </p:attrNameLst>
                                      </p:cBhvr>
                                      <p:tavLst>
                                        <p:tav tm="0">
                                          <p:val>
                                            <p:strVal val="#ppt_x"/>
                                          </p:val>
                                        </p:tav>
                                        <p:tav tm="100000">
                                          <p:val>
                                            <p:strVal val="#ppt_x"/>
                                          </p:val>
                                        </p:tav>
                                      </p:tavLst>
                                    </p:anim>
                                    <p:anim calcmode="lin" valueType="num">
                                      <p:cBhvr additive="base">
                                        <p:cTn id="47" dur="500" fill="hold"/>
                                        <p:tgtEl>
                                          <p:spTgt spid="7177"/>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178"/>
                                        </p:tgtEl>
                                        <p:attrNameLst>
                                          <p:attrName>style.visibility</p:attrName>
                                        </p:attrNameLst>
                                      </p:cBhvr>
                                      <p:to>
                                        <p:strVal val="visible"/>
                                      </p:to>
                                    </p:set>
                                    <p:anim calcmode="lin" valueType="num">
                                      <p:cBhvr additive="base">
                                        <p:cTn id="52" dur="500" fill="hold"/>
                                        <p:tgtEl>
                                          <p:spTgt spid="7178"/>
                                        </p:tgtEl>
                                        <p:attrNameLst>
                                          <p:attrName>ppt_x</p:attrName>
                                        </p:attrNameLst>
                                      </p:cBhvr>
                                      <p:tavLst>
                                        <p:tav tm="0">
                                          <p:val>
                                            <p:strVal val="#ppt_x"/>
                                          </p:val>
                                        </p:tav>
                                        <p:tav tm="100000">
                                          <p:val>
                                            <p:strVal val="#ppt_x"/>
                                          </p:val>
                                        </p:tav>
                                      </p:tavLst>
                                    </p:anim>
                                    <p:anim calcmode="lin" valueType="num">
                                      <p:cBhvr additive="base">
                                        <p:cTn id="53"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animBg="1"/>
      <p:bldP spid="7173" grpId="0" animBg="1"/>
      <p:bldP spid="7174" grpId="0" animBg="1"/>
      <p:bldP spid="7175" grpId="0" animBg="1"/>
      <p:bldP spid="7176" grpId="0" animBg="1"/>
      <p:bldP spid="7177" grpId="0" animBg="1"/>
      <p:bldP spid="71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42" name="Picture 22" descr="87-8-1"/>
          <p:cNvPicPr>
            <a:picLocks noChangeAspect="1" noChangeArrowheads="1"/>
          </p:cNvPicPr>
          <p:nvPr/>
        </p:nvPicPr>
        <p:blipFill>
          <a:blip r:embed="rId4">
            <a:clrChange>
              <a:clrFrom>
                <a:srgbClr val="FFFFFF"/>
              </a:clrFrom>
              <a:clrTo>
                <a:srgbClr val="FFFFFF">
                  <a:alpha val="0"/>
                </a:srgbClr>
              </a:clrTo>
            </a:clrChange>
            <a:lum bright="-12000" contrast="-12000"/>
            <a:extLst>
              <a:ext uri="{28A0092B-C50C-407E-A947-70E740481C1C}">
                <a14:useLocalDpi xmlns:a14="http://schemas.microsoft.com/office/drawing/2010/main" val="0"/>
              </a:ext>
            </a:extLst>
          </a:blip>
          <a:srcRect/>
          <a:stretch>
            <a:fillRect/>
          </a:stretch>
        </p:blipFill>
        <p:spPr bwMode="auto">
          <a:xfrm>
            <a:off x="6156325" y="0"/>
            <a:ext cx="2824163" cy="2879725"/>
          </a:xfrm>
          <a:prstGeom prst="rect">
            <a:avLst/>
          </a:prstGeom>
          <a:noFill/>
          <a:extLst>
            <a:ext uri="{909E8E84-426E-40DD-AFC4-6F175D3DCCD1}">
              <a14:hiddenFill xmlns:a14="http://schemas.microsoft.com/office/drawing/2010/main">
                <a:solidFill>
                  <a:srgbClr val="FFFFFF"/>
                </a:solidFill>
              </a14:hiddenFill>
            </a:ext>
          </a:extLst>
        </p:spPr>
      </p:pic>
      <p:sp>
        <p:nvSpPr>
          <p:cNvPr id="56324" name="Rectangle 4"/>
          <p:cNvSpPr>
            <a:spLocks noChangeArrowheads="1"/>
          </p:cNvSpPr>
          <p:nvPr/>
        </p:nvSpPr>
        <p:spPr bwMode="auto">
          <a:xfrm>
            <a:off x="900113" y="765175"/>
            <a:ext cx="4679950" cy="3240088"/>
          </a:xfrm>
          <a:prstGeom prst="rect">
            <a:avLst/>
          </a:prstGeom>
          <a:gradFill rotWithShape="1">
            <a:gsLst>
              <a:gs pos="0">
                <a:srgbClr val="E5F2FF"/>
              </a:gs>
              <a:gs pos="100000">
                <a:srgbClr val="B7DBFF"/>
              </a:gs>
            </a:gsLst>
            <a:path path="shape">
              <a:fillToRect l="50000" t="50000" r="50000" b="50000"/>
            </a:path>
          </a:gra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6325" name="Text Box 5"/>
          <p:cNvSpPr txBox="1">
            <a:spLocks noChangeArrowheads="1"/>
          </p:cNvSpPr>
          <p:nvPr/>
        </p:nvSpPr>
        <p:spPr bwMode="auto">
          <a:xfrm>
            <a:off x="900113" y="836613"/>
            <a:ext cx="4752975" cy="3133725"/>
          </a:xfrm>
          <a:prstGeom prst="rect">
            <a:avLst/>
          </a:prstGeom>
          <a:gradFill rotWithShape="1">
            <a:gsLst>
              <a:gs pos="0">
                <a:srgbClr val="FFFF00"/>
              </a:gs>
              <a:gs pos="100000">
                <a:srgbClr val="00FF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FontTx/>
              <a:buChar char="•"/>
            </a:pPr>
            <a:r>
              <a:rPr lang="ru-RU" sz="2400"/>
              <a:t>Протягом XVI – XVIII ст. Запорозька Січ мала ознаки держави: вона контролювала величезну територію степової України, мала свій уряд, військово-адміністративний устрій, власний суд, самостійні дипломатичні відносини з іншими країнами.</a:t>
            </a:r>
            <a:r>
              <a:rPr lang="ru-RU"/>
              <a:t> </a:t>
            </a:r>
          </a:p>
          <a:p>
            <a:pPr>
              <a:spcBef>
                <a:spcPct val="50000"/>
              </a:spcBef>
            </a:pPr>
            <a:endParaRPr lang="ru-RU"/>
          </a:p>
        </p:txBody>
      </p:sp>
      <p:sp>
        <p:nvSpPr>
          <p:cNvPr id="56326" name="WordArt 6"/>
          <p:cNvSpPr>
            <a:spLocks noChangeArrowheads="1" noChangeShapeType="1" noTextEdit="1"/>
          </p:cNvSpPr>
          <p:nvPr/>
        </p:nvSpPr>
        <p:spPr bwMode="auto">
          <a:xfrm>
            <a:off x="5219700" y="908050"/>
            <a:ext cx="215900" cy="809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ru-RU" sz="3600" b="1" kern="10">
                <a:ln w="9525">
                  <a:solidFill>
                    <a:schemeClr val="bg1"/>
                  </a:solidFill>
                  <a:round/>
                  <a:headEnd/>
                  <a:tailEnd/>
                </a:ln>
                <a:solidFill>
                  <a:srgbClr val="FF0000"/>
                </a:solidFill>
                <a:latin typeface="Arial"/>
                <a:cs typeface="Arial"/>
              </a:rPr>
              <a:t>!</a:t>
            </a:r>
          </a:p>
        </p:txBody>
      </p:sp>
      <p:sp>
        <p:nvSpPr>
          <p:cNvPr id="56328" name="Rectangle 8"/>
          <p:cNvSpPr>
            <a:spLocks noChangeArrowheads="1"/>
          </p:cNvSpPr>
          <p:nvPr/>
        </p:nvSpPr>
        <p:spPr bwMode="auto">
          <a:xfrm>
            <a:off x="3492500" y="1989138"/>
            <a:ext cx="4679950" cy="3240087"/>
          </a:xfrm>
          <a:prstGeom prst="rect">
            <a:avLst/>
          </a:prstGeom>
          <a:gradFill rotWithShape="1">
            <a:gsLst>
              <a:gs pos="0">
                <a:srgbClr val="E5F2FF"/>
              </a:gs>
              <a:gs pos="100000">
                <a:srgbClr val="0066FF"/>
              </a:gs>
            </a:gsLst>
            <a:path path="shape">
              <a:fillToRect l="50000" t="50000" r="50000" b="50000"/>
            </a:path>
          </a:gra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6329" name="Text Box 9"/>
          <p:cNvSpPr txBox="1">
            <a:spLocks noChangeArrowheads="1"/>
          </p:cNvSpPr>
          <p:nvPr/>
        </p:nvSpPr>
        <p:spPr bwMode="auto">
          <a:xfrm>
            <a:off x="4356100" y="36449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p>
        </p:txBody>
      </p:sp>
      <p:sp>
        <p:nvSpPr>
          <p:cNvPr id="56330" name="Text Box 10"/>
          <p:cNvSpPr txBox="1">
            <a:spLocks noChangeArrowheads="1"/>
          </p:cNvSpPr>
          <p:nvPr/>
        </p:nvSpPr>
        <p:spPr bwMode="auto">
          <a:xfrm>
            <a:off x="3779838" y="2205038"/>
            <a:ext cx="381635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FontTx/>
              <a:buChar char="•"/>
            </a:pPr>
            <a:r>
              <a:rPr lang="ru-RU"/>
              <a:t>Територія козацької держави називалася </a:t>
            </a:r>
            <a:r>
              <a:rPr lang="ru-RU" b="1" i="1"/>
              <a:t>Землями Війська Запорозького </a:t>
            </a:r>
            <a:r>
              <a:rPr lang="ru-RU"/>
              <a:t>або</a:t>
            </a:r>
            <a:r>
              <a:rPr lang="ru-RU" b="1" i="1"/>
              <a:t> Вольностями Війська Запорозького</a:t>
            </a:r>
            <a:r>
              <a:rPr lang="ru-RU"/>
              <a:t> й простягалася від Південного Бугу на заході до Кальміусу в Надазов`ї на сході. На півночі її межа пролягала по річках Орелі (на Лівобережжі) та верхів'ях Інгулу й Інгульця (На Правобережжі). </a:t>
            </a:r>
          </a:p>
          <a:p>
            <a:pPr>
              <a:spcBef>
                <a:spcPct val="50000"/>
              </a:spcBef>
            </a:pPr>
            <a:endParaRPr lang="ru-RU"/>
          </a:p>
        </p:txBody>
      </p:sp>
      <p:sp>
        <p:nvSpPr>
          <p:cNvPr id="56332" name="Rectangle 12"/>
          <p:cNvSpPr>
            <a:spLocks noChangeArrowheads="1"/>
          </p:cNvSpPr>
          <p:nvPr/>
        </p:nvSpPr>
        <p:spPr bwMode="auto">
          <a:xfrm>
            <a:off x="5724525" y="4292600"/>
            <a:ext cx="3095625" cy="2305050"/>
          </a:xfrm>
          <a:prstGeom prst="rect">
            <a:avLst/>
          </a:prstGeom>
          <a:gradFill rotWithShape="1">
            <a:gsLst>
              <a:gs pos="0">
                <a:schemeClr val="bg1"/>
              </a:gs>
              <a:gs pos="100000">
                <a:srgbClr val="FF00FF"/>
              </a:gs>
            </a:gsLst>
            <a:path path="shape">
              <a:fillToRect l="50000" t="50000" r="50000" b="50000"/>
            </a:path>
          </a:gradFill>
          <a:ln w="38100" cmpd="dbl">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6333" name="Text Box 13"/>
          <p:cNvSpPr txBox="1">
            <a:spLocks noChangeArrowheads="1"/>
          </p:cNvSpPr>
          <p:nvPr/>
        </p:nvSpPr>
        <p:spPr bwMode="auto">
          <a:xfrm>
            <a:off x="827088" y="4724400"/>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p>
        </p:txBody>
      </p:sp>
      <p:sp>
        <p:nvSpPr>
          <p:cNvPr id="56334" name="Text Box 14"/>
          <p:cNvSpPr txBox="1">
            <a:spLocks noChangeArrowheads="1"/>
          </p:cNvSpPr>
          <p:nvPr/>
        </p:nvSpPr>
        <p:spPr bwMode="auto">
          <a:xfrm>
            <a:off x="5940425" y="4430713"/>
            <a:ext cx="2951163" cy="242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t>Уся повнота влади в козацькій державі належала </a:t>
            </a:r>
            <a:r>
              <a:rPr lang="ru-RU" b="1" i="1"/>
              <a:t>Січовій (Військовій) Раді</a:t>
            </a:r>
            <a:r>
              <a:rPr lang="ru-RU"/>
              <a:t>, яка обирала козацьку військову старшину.</a:t>
            </a:r>
            <a:endParaRPr lang="ru-RU" b="1"/>
          </a:p>
          <a:p>
            <a:endParaRPr lang="ru-RU"/>
          </a:p>
          <a:p>
            <a:pPr>
              <a:spcBef>
                <a:spcPct val="50000"/>
              </a:spcBef>
            </a:pPr>
            <a:endParaRPr lang="ru-RU"/>
          </a:p>
        </p:txBody>
      </p:sp>
      <p:sp>
        <p:nvSpPr>
          <p:cNvPr id="56335" name="Text Box 15"/>
          <p:cNvSpPr txBox="1">
            <a:spLocks noChangeArrowheads="1"/>
          </p:cNvSpPr>
          <p:nvPr/>
        </p:nvSpPr>
        <p:spPr bwMode="auto">
          <a:xfrm>
            <a:off x="6156325" y="908050"/>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p>
        </p:txBody>
      </p:sp>
      <p:sp>
        <p:nvSpPr>
          <p:cNvPr id="56338" name="WordArt 18"/>
          <p:cNvSpPr>
            <a:spLocks noChangeArrowheads="1" noChangeShapeType="1" noTextEdit="1"/>
          </p:cNvSpPr>
          <p:nvPr/>
        </p:nvSpPr>
        <p:spPr bwMode="auto">
          <a:xfrm>
            <a:off x="395288" y="88900"/>
            <a:ext cx="8424862" cy="819150"/>
          </a:xfrm>
          <a:prstGeom prst="rect">
            <a:avLst/>
          </a:prstGeom>
        </p:spPr>
        <p:txBody>
          <a:bodyPr wrap="none" fromWordArt="1">
            <a:prstTxWarp prst="textPlain">
              <a:avLst>
                <a:gd name="adj" fmla="val 50000"/>
              </a:avLst>
            </a:prstTxWarp>
          </a:bodyPr>
          <a:lstStyle/>
          <a:p>
            <a:pPr algn="ctr"/>
            <a:r>
              <a:rPr lang="ru-RU" sz="3600" b="1" kern="10">
                <a:ln w="9525">
                  <a:solidFill>
                    <a:schemeClr val="accent2"/>
                  </a:solidFill>
                  <a:round/>
                  <a:headEnd/>
                  <a:tailEnd/>
                </a:ln>
                <a:solidFill>
                  <a:srgbClr val="FFFF00"/>
                </a:solidFill>
                <a:effectLst>
                  <a:outerShdw dist="35921" dir="2700000" algn="ctr" rotWithShape="0">
                    <a:srgbClr val="006600"/>
                  </a:outerShdw>
                </a:effectLst>
                <a:latin typeface="Comic Sans MS"/>
              </a:rPr>
              <a:t>Утворення держави</a:t>
            </a:r>
          </a:p>
        </p:txBody>
      </p:sp>
      <p:sp>
        <p:nvSpPr>
          <p:cNvPr id="56339" name="WordArt 19"/>
          <p:cNvSpPr>
            <a:spLocks noChangeArrowheads="1" noChangeShapeType="1" noTextEdit="1"/>
          </p:cNvSpPr>
          <p:nvPr/>
        </p:nvSpPr>
        <p:spPr bwMode="auto">
          <a:xfrm>
            <a:off x="7885113" y="1412875"/>
            <a:ext cx="215900" cy="809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ru-RU" sz="3600" b="1" kern="10">
                <a:ln w="9525">
                  <a:solidFill>
                    <a:schemeClr val="bg1"/>
                  </a:solidFill>
                  <a:round/>
                  <a:headEnd/>
                  <a:tailEnd/>
                </a:ln>
                <a:solidFill>
                  <a:srgbClr val="FF0000"/>
                </a:solidFill>
                <a:latin typeface="Arial"/>
                <a:cs typeface="Arial"/>
              </a:rPr>
              <a:t>!</a:t>
            </a:r>
          </a:p>
        </p:txBody>
      </p:sp>
      <p:sp>
        <p:nvSpPr>
          <p:cNvPr id="56340" name="WordArt 20"/>
          <p:cNvSpPr>
            <a:spLocks noChangeArrowheads="1" noChangeShapeType="1" noTextEdit="1"/>
          </p:cNvSpPr>
          <p:nvPr/>
        </p:nvSpPr>
        <p:spPr bwMode="auto">
          <a:xfrm>
            <a:off x="8532813" y="4005263"/>
            <a:ext cx="215900" cy="809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ru-RU" sz="3600" b="1" kern="10">
                <a:ln w="9525">
                  <a:solidFill>
                    <a:schemeClr val="bg1"/>
                  </a:solidFill>
                  <a:round/>
                  <a:headEnd/>
                  <a:tailEnd/>
                </a:ln>
                <a:solidFill>
                  <a:srgbClr val="FF0000"/>
                </a:solidFill>
                <a:latin typeface="Arial"/>
                <a:cs typeface="Arial"/>
              </a:rPr>
              <a:t>!</a:t>
            </a:r>
          </a:p>
        </p:txBody>
      </p:sp>
      <p:pic>
        <p:nvPicPr>
          <p:cNvPr id="56341" name="Picture 21" descr="4герб"/>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3976688"/>
            <a:ext cx="2608263" cy="288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357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wheel(1)">
                                      <p:cBhvr>
                                        <p:cTn id="7" dur="1000"/>
                                        <p:tgtEl>
                                          <p:spTgt spid="56324"/>
                                        </p:tgtEl>
                                      </p:cBhvr>
                                    </p:animEffect>
                                  </p:childTnLst>
                                </p:cTn>
                              </p:par>
                            </p:childTnLst>
                          </p:cTn>
                        </p:par>
                        <p:par>
                          <p:cTn id="8" fill="hold" nodeType="afterGroup">
                            <p:stCondLst>
                              <p:cond delay="1000"/>
                            </p:stCondLst>
                            <p:childTnLst>
                              <p:par>
                                <p:cTn id="9" presetID="39" presetClass="entr" presetSubtype="0" accel="100000" fill="hold" grpId="0" nodeType="afterEffect">
                                  <p:stCondLst>
                                    <p:cond delay="0"/>
                                  </p:stCondLst>
                                  <p:childTnLst>
                                    <p:set>
                                      <p:cBhvr>
                                        <p:cTn id="10" dur="1" fill="hold">
                                          <p:stCondLst>
                                            <p:cond delay="0"/>
                                          </p:stCondLst>
                                        </p:cTn>
                                        <p:tgtEl>
                                          <p:spTgt spid="56326"/>
                                        </p:tgtEl>
                                        <p:attrNameLst>
                                          <p:attrName>style.visibility</p:attrName>
                                        </p:attrNameLst>
                                      </p:cBhvr>
                                      <p:to>
                                        <p:strVal val="visible"/>
                                      </p:to>
                                    </p:set>
                                    <p:anim calcmode="lin" valueType="num">
                                      <p:cBhvr>
                                        <p:cTn id="11" dur="500" fill="hold"/>
                                        <p:tgtEl>
                                          <p:spTgt spid="56326"/>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56326"/>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56326"/>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563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SOFTCORK.WAV"/>
                                        </p:tgtEl>
                                      </p:cMediaNode>
                                    </p:audio>
                                  </p:subTnLst>
                                </p:cTn>
                              </p:par>
                              <p:par>
                                <p:cTn id="15" presetID="21" presetClass="entr" presetSubtype="1" fill="hold" grpId="0" nodeType="withEffect">
                                  <p:stCondLst>
                                    <p:cond delay="0"/>
                                  </p:stCondLst>
                                  <p:childTnLst>
                                    <p:set>
                                      <p:cBhvr>
                                        <p:cTn id="16" dur="1" fill="hold">
                                          <p:stCondLst>
                                            <p:cond delay="0"/>
                                          </p:stCondLst>
                                        </p:cTn>
                                        <p:tgtEl>
                                          <p:spTgt spid="56328"/>
                                        </p:tgtEl>
                                        <p:attrNameLst>
                                          <p:attrName>style.visibility</p:attrName>
                                        </p:attrNameLst>
                                      </p:cBhvr>
                                      <p:to>
                                        <p:strVal val="visible"/>
                                      </p:to>
                                    </p:set>
                                    <p:animEffect transition="in" filter="wheel(1)">
                                      <p:cBhvr>
                                        <p:cTn id="17" dur="1000"/>
                                        <p:tgtEl>
                                          <p:spTgt spid="56328"/>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6332"/>
                                        </p:tgtEl>
                                        <p:attrNameLst>
                                          <p:attrName>style.visibility</p:attrName>
                                        </p:attrNameLst>
                                      </p:cBhvr>
                                      <p:to>
                                        <p:strVal val="visible"/>
                                      </p:to>
                                    </p:set>
                                    <p:animEffect transition="in" filter="wheel(1)">
                                      <p:cBhvr>
                                        <p:cTn id="20" dur="1000"/>
                                        <p:tgtEl>
                                          <p:spTgt spid="56332"/>
                                        </p:tgtEl>
                                      </p:cBhvr>
                                    </p:animEffect>
                                  </p:childTnLst>
                                </p:cTn>
                              </p:par>
                            </p:childTnLst>
                          </p:cTn>
                        </p:par>
                        <p:par>
                          <p:cTn id="21" fill="hold" nodeType="afterGroup">
                            <p:stCondLst>
                              <p:cond delay="2000"/>
                            </p:stCondLst>
                            <p:childTnLst>
                              <p:par>
                                <p:cTn id="22" presetID="34" presetClass="entr" presetSubtype="0" fill="hold" grpId="0" nodeType="afterEffect">
                                  <p:stCondLst>
                                    <p:cond delay="0"/>
                                  </p:stCondLst>
                                  <p:childTnLst>
                                    <p:set>
                                      <p:cBhvr>
                                        <p:cTn id="23" dur="1" fill="hold">
                                          <p:stCondLst>
                                            <p:cond delay="0"/>
                                          </p:stCondLst>
                                        </p:cTn>
                                        <p:tgtEl>
                                          <p:spTgt spid="56338"/>
                                        </p:tgtEl>
                                        <p:attrNameLst>
                                          <p:attrName>style.visibility</p:attrName>
                                        </p:attrNameLst>
                                      </p:cBhvr>
                                      <p:to>
                                        <p:strVal val="visible"/>
                                      </p:to>
                                    </p:set>
                                    <p:anim from="(-#ppt_w/2)" to="(#ppt_x)" calcmode="lin" valueType="num">
                                      <p:cBhvr>
                                        <p:cTn id="24" dur="600" fill="hold">
                                          <p:stCondLst>
                                            <p:cond delay="0"/>
                                          </p:stCondLst>
                                        </p:cTn>
                                        <p:tgtEl>
                                          <p:spTgt spid="56338"/>
                                        </p:tgtEl>
                                        <p:attrNameLst>
                                          <p:attrName>ppt_x</p:attrName>
                                        </p:attrNameLst>
                                      </p:cBhvr>
                                    </p:anim>
                                    <p:anim from="0" to="-1.0" calcmode="lin" valueType="num">
                                      <p:cBhvr>
                                        <p:cTn id="25" dur="200" decel="50000" autoRev="1" fill="hold">
                                          <p:stCondLst>
                                            <p:cond delay="600"/>
                                          </p:stCondLst>
                                        </p:cTn>
                                        <p:tgtEl>
                                          <p:spTgt spid="56338"/>
                                        </p:tgtEl>
                                        <p:attrNameLst>
                                          <p:attrName>xshear</p:attrName>
                                        </p:attrNameLst>
                                      </p:cBhvr>
                                    </p:anim>
                                    <p:animScale>
                                      <p:cBhvr>
                                        <p:cTn id="26" dur="200" decel="100000" autoRev="1" fill="hold">
                                          <p:stCondLst>
                                            <p:cond delay="600"/>
                                          </p:stCondLst>
                                        </p:cTn>
                                        <p:tgtEl>
                                          <p:spTgt spid="56338"/>
                                        </p:tgtEl>
                                      </p:cBhvr>
                                      <p:from x="100000" y="100000"/>
                                      <p:to x="80000" y="100000"/>
                                    </p:animScale>
                                    <p:anim by="(#ppt_h/3+#ppt_w*0.1)" calcmode="lin" valueType="num">
                                      <p:cBhvr additive="sum">
                                        <p:cTn id="27" dur="200" decel="100000" autoRev="1" fill="hold">
                                          <p:stCondLst>
                                            <p:cond delay="600"/>
                                          </p:stCondLst>
                                        </p:cTn>
                                        <p:tgtEl>
                                          <p:spTgt spid="56338"/>
                                        </p:tgtEl>
                                        <p:attrNameLst>
                                          <p:attrName>ppt_x</p:attrName>
                                        </p:attrNameLst>
                                      </p:cBhvr>
                                    </p:anim>
                                  </p:childTnLst>
                                  <p:subTnLst>
                                    <p:audio>
                                      <p:cMediaNode>
                                        <p:cTn display="0" masterRel="sameClick">
                                          <p:stCondLst>
                                            <p:cond evt="begin" delay="0">
                                              <p:tn val="22"/>
                                            </p:cond>
                                          </p:stCondLst>
                                          <p:endCondLst>
                                            <p:cond evt="onStopAudio" delay="0">
                                              <p:tgtEl>
                                                <p:sldTgt/>
                                              </p:tgtEl>
                                            </p:cond>
                                          </p:endCondLst>
                                        </p:cTn>
                                        <p:tgtEl>
                                          <p:sndTgt r:embed="rId3" name="CHANGE.WAV"/>
                                        </p:tgtEl>
                                      </p:cMediaNode>
                                    </p:audio>
                                  </p:subTnLst>
                                </p:cTn>
                              </p:par>
                            </p:childTnLst>
                          </p:cTn>
                        </p:par>
                        <p:par>
                          <p:cTn id="28" fill="hold" nodeType="afterGroup">
                            <p:stCondLst>
                              <p:cond delay="3000"/>
                            </p:stCondLst>
                            <p:childTnLst>
                              <p:par>
                                <p:cTn id="29" presetID="39" presetClass="entr" presetSubtype="0" accel="100000" fill="hold" grpId="0" nodeType="afterEffect">
                                  <p:stCondLst>
                                    <p:cond delay="0"/>
                                  </p:stCondLst>
                                  <p:childTnLst>
                                    <p:set>
                                      <p:cBhvr>
                                        <p:cTn id="30" dur="1" fill="hold">
                                          <p:stCondLst>
                                            <p:cond delay="0"/>
                                          </p:stCondLst>
                                        </p:cTn>
                                        <p:tgtEl>
                                          <p:spTgt spid="56339"/>
                                        </p:tgtEl>
                                        <p:attrNameLst>
                                          <p:attrName>style.visibility</p:attrName>
                                        </p:attrNameLst>
                                      </p:cBhvr>
                                      <p:to>
                                        <p:strVal val="visible"/>
                                      </p:to>
                                    </p:set>
                                    <p:anim calcmode="lin" valueType="num">
                                      <p:cBhvr>
                                        <p:cTn id="31" dur="500" fill="hold"/>
                                        <p:tgtEl>
                                          <p:spTgt spid="56339"/>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6339"/>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6339"/>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63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SOFTCORK.WAV"/>
                                        </p:tgtEl>
                                      </p:cMediaNode>
                                    </p:audio>
                                  </p:subTnLst>
                                </p:cTn>
                              </p:par>
                            </p:childTnLst>
                          </p:cTn>
                        </p:par>
                        <p:par>
                          <p:cTn id="35" fill="hold" nodeType="afterGroup">
                            <p:stCondLst>
                              <p:cond delay="3500"/>
                            </p:stCondLst>
                            <p:childTnLst>
                              <p:par>
                                <p:cTn id="36" presetID="39" presetClass="entr" presetSubtype="0" accel="100000" fill="hold" grpId="0" nodeType="afterEffect">
                                  <p:stCondLst>
                                    <p:cond delay="0"/>
                                  </p:stCondLst>
                                  <p:childTnLst>
                                    <p:set>
                                      <p:cBhvr>
                                        <p:cTn id="37" dur="1" fill="hold">
                                          <p:stCondLst>
                                            <p:cond delay="0"/>
                                          </p:stCondLst>
                                        </p:cTn>
                                        <p:tgtEl>
                                          <p:spTgt spid="56340"/>
                                        </p:tgtEl>
                                        <p:attrNameLst>
                                          <p:attrName>style.visibility</p:attrName>
                                        </p:attrNameLst>
                                      </p:cBhvr>
                                      <p:to>
                                        <p:strVal val="visible"/>
                                      </p:to>
                                    </p:set>
                                    <p:anim calcmode="lin" valueType="num">
                                      <p:cBhvr>
                                        <p:cTn id="38" dur="500" fill="hold"/>
                                        <p:tgtEl>
                                          <p:spTgt spid="56340"/>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56340"/>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56340"/>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563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2" name="SOFTCORK.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56330"/>
                                        </p:tgtEl>
                                        <p:attrNameLst>
                                          <p:attrName>style.visibility</p:attrName>
                                        </p:attrNameLst>
                                      </p:cBhvr>
                                      <p:to>
                                        <p:strVal val="visible"/>
                                      </p:to>
                                    </p:set>
                                    <p:anim calcmode="discrete" valueType="clr">
                                      <p:cBhvr override="childStyle">
                                        <p:cTn id="46" dur="80"/>
                                        <p:tgtEl>
                                          <p:spTgt spid="56330"/>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56330"/>
                                        </p:tgtEl>
                                        <p:attrNameLst>
                                          <p:attrName>fillcolor</p:attrName>
                                        </p:attrNameLst>
                                      </p:cBhvr>
                                      <p:tavLst>
                                        <p:tav tm="0">
                                          <p:val>
                                            <p:clrVal>
                                              <a:schemeClr val="accent2"/>
                                            </p:clrVal>
                                          </p:val>
                                        </p:tav>
                                        <p:tav tm="50000">
                                          <p:val>
                                            <p:clrVal>
                                              <a:schemeClr val="hlink"/>
                                            </p:clrVal>
                                          </p:val>
                                        </p:tav>
                                      </p:tavLst>
                                    </p:anim>
                                    <p:set>
                                      <p:cBhvr>
                                        <p:cTn id="48" dur="80"/>
                                        <p:tgtEl>
                                          <p:spTgt spid="56330"/>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56334"/>
                                        </p:tgtEl>
                                        <p:attrNameLst>
                                          <p:attrName>style.visibility</p:attrName>
                                        </p:attrNameLst>
                                      </p:cBhvr>
                                      <p:to>
                                        <p:strVal val="visible"/>
                                      </p:to>
                                    </p:set>
                                    <p:anim calcmode="discrete" valueType="clr">
                                      <p:cBhvr override="childStyle">
                                        <p:cTn id="53" dur="80"/>
                                        <p:tgtEl>
                                          <p:spTgt spid="56334"/>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56334"/>
                                        </p:tgtEl>
                                        <p:attrNameLst>
                                          <p:attrName>fillcolor</p:attrName>
                                        </p:attrNameLst>
                                      </p:cBhvr>
                                      <p:tavLst>
                                        <p:tav tm="0">
                                          <p:val>
                                            <p:clrVal>
                                              <a:schemeClr val="accent2"/>
                                            </p:clrVal>
                                          </p:val>
                                        </p:tav>
                                        <p:tav tm="50000">
                                          <p:val>
                                            <p:clrVal>
                                              <a:schemeClr val="hlink"/>
                                            </p:clrVal>
                                          </p:val>
                                        </p:tav>
                                      </p:tavLst>
                                    </p:anim>
                                    <p:set>
                                      <p:cBhvr>
                                        <p:cTn id="55" dur="80"/>
                                        <p:tgtEl>
                                          <p:spTgt spid="563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P spid="56326" grpId="0" animBg="1"/>
      <p:bldP spid="56328" grpId="0" animBg="1"/>
      <p:bldP spid="56330" grpId="0"/>
      <p:bldP spid="56332" grpId="0" animBg="1"/>
      <p:bldP spid="56334" grpId="0"/>
      <p:bldP spid="56338" grpId="0" animBg="1"/>
      <p:bldP spid="56339" grpId="0" animBg="1"/>
      <p:bldP spid="563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p:cNvSpPr>
            <a:spLocks noGrp="1"/>
          </p:cNvSpPr>
          <p:nvPr>
            <p:ph type="title" idx="4294967295"/>
          </p:nvPr>
        </p:nvSpPr>
        <p:spPr bwMode="auto">
          <a:xfrm>
            <a:off x="785813" y="274638"/>
            <a:ext cx="790098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4400" b="0" i="0" u="none" strike="noStrike" cap="none" normalizeH="0" baseline="0" smtClean="0">
                <a:ln>
                  <a:noFill/>
                </a:ln>
                <a:solidFill>
                  <a:schemeClr val="tx2"/>
                </a:solidFill>
                <a:effectLst>
                  <a:outerShdw blurRad="38100" dist="38100" dir="2700000" algn="tl">
                    <a:srgbClr val="C0C0C0"/>
                  </a:outerShdw>
                </a:effectLst>
                <a:latin typeface="Calibri" pitchFamily="34" charset="0"/>
              </a:rPr>
              <a:t>Управління Запорозькою Січчю.</a:t>
            </a:r>
            <a:endParaRPr kumimoji="0" lang="ru-RU" altLang="ru-RU" sz="4400" b="0" i="0" u="none" strike="noStrike" cap="none" normalizeH="0" baseline="0" smtClean="0">
              <a:ln>
                <a:noFill/>
              </a:ln>
              <a:solidFill>
                <a:schemeClr val="tx2"/>
              </a:solidFill>
              <a:effectLst/>
              <a:latin typeface="Arial" pitchFamily="34" charset="0"/>
            </a:endParaRPr>
          </a:p>
        </p:txBody>
      </p:sp>
      <p:sp>
        <p:nvSpPr>
          <p:cNvPr id="5" name="Скругленный прямоугольник 4"/>
          <p:cNvSpPr/>
          <p:nvPr/>
        </p:nvSpPr>
        <p:spPr>
          <a:xfrm>
            <a:off x="3048000" y="1041400"/>
            <a:ext cx="2895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800" b="0" i="0" u="none" strike="noStrike" cap="none" normalizeH="0" baseline="0" smtClean="0">
                <a:ln>
                  <a:noFill/>
                </a:ln>
                <a:solidFill>
                  <a:srgbClr val="FFFFFF"/>
                </a:solidFill>
                <a:effectLst/>
                <a:latin typeface="Cambria" pitchFamily="18" charset="0"/>
                <a:cs typeface="Arial" pitchFamily="34" charset="0"/>
              </a:rPr>
              <a:t>КОЗАЦЬКА РАДА</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Скругленный прямоугольник 5"/>
          <p:cNvSpPr/>
          <p:nvPr/>
        </p:nvSpPr>
        <p:spPr>
          <a:xfrm>
            <a:off x="609600" y="20447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800" b="0" i="0" u="none" strike="noStrike" cap="none" normalizeH="0" baseline="0" smtClean="0">
                <a:ln>
                  <a:noFill/>
                </a:ln>
                <a:solidFill>
                  <a:srgbClr val="FFFFFF"/>
                </a:solidFill>
                <a:effectLst/>
                <a:latin typeface="Cambria" pitchFamily="18" charset="0"/>
                <a:cs typeface="Arial" pitchFamily="34" charset="0"/>
              </a:rPr>
              <a:t>Курінні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800" b="0" i="0" u="none" strike="noStrike" cap="none" normalizeH="0" baseline="0" smtClean="0">
                <a:ln>
                  <a:noFill/>
                </a:ln>
                <a:solidFill>
                  <a:srgbClr val="FFFFFF"/>
                </a:solidFill>
                <a:effectLst/>
                <a:latin typeface="Cambria" pitchFamily="18" charset="0"/>
                <a:cs typeface="Arial" pitchFamily="34" charset="0"/>
              </a:rPr>
              <a:t>отамани</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Скругленный прямоугольник 6"/>
          <p:cNvSpPr/>
          <p:nvPr/>
        </p:nvSpPr>
        <p:spPr>
          <a:xfrm>
            <a:off x="7410450" y="2184276"/>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800" b="0" i="0" u="none" strike="noStrike" cap="none" normalizeH="0" baseline="0" smtClean="0">
                <a:ln>
                  <a:noFill/>
                </a:ln>
                <a:solidFill>
                  <a:srgbClr val="FFFFFF"/>
                </a:solidFill>
                <a:effectLst/>
                <a:latin typeface="Cambria" pitchFamily="18" charset="0"/>
                <a:cs typeface="Arial" pitchFamily="34" charset="0"/>
              </a:rPr>
              <a:t>Реєстрова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800" b="0" i="0" u="none" strike="noStrike" cap="none" normalizeH="0" baseline="0" smtClean="0">
                <a:ln>
                  <a:noFill/>
                </a:ln>
                <a:solidFill>
                  <a:srgbClr val="FFFFFF"/>
                </a:solidFill>
                <a:effectLst/>
                <a:latin typeface="Cambria" pitchFamily="18" charset="0"/>
                <a:cs typeface="Arial" pitchFamily="34" charset="0"/>
              </a:rPr>
              <a:t>старшина</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Скругленный прямоугольник 7"/>
          <p:cNvSpPr/>
          <p:nvPr/>
        </p:nvSpPr>
        <p:spPr>
          <a:xfrm>
            <a:off x="5410200" y="20320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800" b="0" i="0" u="none" strike="noStrike" cap="none" normalizeH="0" baseline="0" smtClean="0">
                <a:ln>
                  <a:noFill/>
                </a:ln>
                <a:solidFill>
                  <a:srgbClr val="FFFFFF"/>
                </a:solidFill>
                <a:effectLst/>
                <a:latin typeface="Cambria" pitchFamily="18" charset="0"/>
                <a:cs typeface="Arial" pitchFamily="34" charset="0"/>
              </a:rPr>
              <a:t>Військова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800" b="0" i="0" u="none" strike="noStrike" cap="none" normalizeH="0" baseline="0" smtClean="0">
                <a:ln>
                  <a:noFill/>
                </a:ln>
                <a:solidFill>
                  <a:srgbClr val="FFFFFF"/>
                </a:solidFill>
                <a:effectLst/>
                <a:latin typeface="Cambria" pitchFamily="18" charset="0"/>
                <a:cs typeface="Arial" pitchFamily="34" charset="0"/>
              </a:rPr>
              <a:t>старшина</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Скругленный прямоугольник 8"/>
          <p:cNvSpPr/>
          <p:nvPr/>
        </p:nvSpPr>
        <p:spPr>
          <a:xfrm>
            <a:off x="2552700" y="2022475"/>
            <a:ext cx="2514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800" b="0" i="0" u="none" strike="noStrike" cap="none" normalizeH="0" baseline="0" smtClean="0">
                <a:ln>
                  <a:noFill/>
                </a:ln>
                <a:solidFill>
                  <a:srgbClr val="FFFFFF"/>
                </a:solidFill>
                <a:effectLst/>
                <a:latin typeface="Cambria" pitchFamily="18" charset="0"/>
                <a:cs typeface="Arial" pitchFamily="34" charset="0"/>
              </a:rPr>
              <a:t>Гетьман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800" b="0" i="0" u="none" strike="noStrike" cap="none" normalizeH="0" baseline="0" smtClean="0">
                <a:ln>
                  <a:noFill/>
                </a:ln>
                <a:solidFill>
                  <a:srgbClr val="FFFFFF"/>
                </a:solidFill>
                <a:effectLst/>
                <a:latin typeface="Cambria" pitchFamily="18" charset="0"/>
                <a:cs typeface="Arial" pitchFamily="34" charset="0"/>
              </a:rPr>
              <a:t>( кошовий отаман )</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Скругленный прямоугольник 10"/>
          <p:cNvSpPr/>
          <p:nvPr/>
        </p:nvSpPr>
        <p:spPr>
          <a:xfrm>
            <a:off x="533400" y="2654300"/>
            <a:ext cx="16002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rgbClr val="FFFFFF"/>
                </a:solidFill>
                <a:effectLst/>
                <a:latin typeface="Cambria" pitchFamily="18" charset="0"/>
                <a:cs typeface="Arial" pitchFamily="34" charset="0"/>
              </a:rPr>
              <a:t>Запорозький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rgbClr val="FFFFFF"/>
                </a:solidFill>
                <a:effectLst/>
                <a:latin typeface="Cambria" pitchFamily="18" charset="0"/>
                <a:cs typeface="Arial" pitchFamily="34" charset="0"/>
              </a:rPr>
              <a:t>Кіш ( Січ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rgbClr val="FFFFFF"/>
                </a:solidFill>
                <a:effectLst/>
                <a:latin typeface="Cambria" pitchFamily="18" charset="0"/>
                <a:cs typeface="Arial" pitchFamily="34" charset="0"/>
              </a:rPr>
              <a:t>38 куренів</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Скругленный прямоугольник 11"/>
          <p:cNvSpPr/>
          <p:nvPr/>
        </p:nvSpPr>
        <p:spPr>
          <a:xfrm>
            <a:off x="5410200" y="2641600"/>
            <a:ext cx="13716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rgbClr val="FFFFFF"/>
                </a:solidFill>
                <a:effectLst/>
                <a:latin typeface="Cambria" pitchFamily="18" charset="0"/>
                <a:cs typeface="Arial" pitchFamily="34" charset="0"/>
              </a:rPr>
              <a:t>Обозний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rgbClr val="FFFFFF"/>
                </a:solidFill>
                <a:effectLst/>
                <a:latin typeface="Cambria" pitchFamily="18" charset="0"/>
                <a:cs typeface="Arial" pitchFamily="34" charset="0"/>
              </a:rPr>
              <a:t>Писар</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rgbClr val="FFFFFF"/>
                </a:solidFill>
                <a:effectLst/>
                <a:latin typeface="Cambria" pitchFamily="18" charset="0"/>
                <a:cs typeface="Arial" pitchFamily="34" charset="0"/>
              </a:rPr>
              <a:t>Суддя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rgbClr val="FFFFFF"/>
                </a:solidFill>
                <a:effectLst/>
                <a:latin typeface="Cambria" pitchFamily="18" charset="0"/>
                <a:cs typeface="Arial" pitchFamily="34" charset="0"/>
              </a:rPr>
              <a:t>Осавули(2)</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Скругленный прямоугольник 12"/>
          <p:cNvSpPr/>
          <p:nvPr/>
        </p:nvSpPr>
        <p:spPr>
          <a:xfrm>
            <a:off x="7239000" y="2793876"/>
            <a:ext cx="1676400" cy="1143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rgbClr val="FFFFFF"/>
                </a:solidFill>
                <a:effectLst/>
                <a:latin typeface="Cambria" pitchFamily="18" charset="0"/>
                <a:cs typeface="Arial" pitchFamily="34" charset="0"/>
              </a:rPr>
              <a:t>Територіальні</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rgbClr val="FFFFFF"/>
                </a:solidFill>
                <a:effectLst/>
                <a:latin typeface="Cambria" pitchFamily="18" charset="0"/>
                <a:cs typeface="Arial" pitchFamily="34" charset="0"/>
              </a:rPr>
              <a:t>реєстрові</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rgbClr val="FFFFFF"/>
                </a:solidFill>
                <a:effectLst/>
                <a:latin typeface="Cambria" pitchFamily="18" charset="0"/>
                <a:cs typeface="Arial" pitchFamily="34" charset="0"/>
              </a:rPr>
              <a:t>полки</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 name="Прямая со стрелкой 14"/>
          <p:cNvCxnSpPr>
            <a:stCxn id="5" idx="2"/>
          </p:cNvCxnSpPr>
          <p:nvPr/>
        </p:nvCxnSpPr>
        <p:spPr>
          <a:xfrm rot="5400000">
            <a:off x="3886200" y="1358900"/>
            <a:ext cx="609600" cy="609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cxnSpLocks noChangeShapeType="1"/>
          </p:cNvCxnSpPr>
          <p:nvPr/>
        </p:nvCxnSpPr>
        <p:spPr bwMode="auto">
          <a:xfrm>
            <a:off x="4495800" y="1358900"/>
            <a:ext cx="1600200" cy="660400"/>
          </a:xfrm>
          <a:prstGeom prst="straightConnector1">
            <a:avLst/>
          </a:prstGeom>
          <a:noFill/>
          <a:ln w="31750" algn="ctr">
            <a:solidFill>
              <a:srgbClr val="0097FF"/>
            </a:solidFill>
            <a:round/>
            <a:headEnd/>
            <a:tailEnd type="arrow" w="med" len="med"/>
          </a:ln>
          <a:extLst>
            <a:ext uri="{909E8E84-426E-40DD-AFC4-6F175D3DCCD1}">
              <a14:hiddenFill xmlns:a14="http://schemas.microsoft.com/office/drawing/2010/main">
                <a:noFill/>
              </a14:hiddenFill>
            </a:ext>
          </a:extLst>
        </p:spPr>
      </p:cxnSp>
      <p:sp>
        <p:nvSpPr>
          <p:cNvPr id="18" name="Скругленный прямоугольник 17"/>
          <p:cNvSpPr/>
          <p:nvPr/>
        </p:nvSpPr>
        <p:spPr>
          <a:xfrm>
            <a:off x="2209800" y="4841875"/>
            <a:ext cx="4114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800" b="0" i="0" u="none" strike="noStrike" cap="none" normalizeH="0" baseline="0" smtClean="0">
                <a:ln>
                  <a:noFill/>
                </a:ln>
                <a:solidFill>
                  <a:srgbClr val="FFFFFF"/>
                </a:solidFill>
                <a:effectLst/>
                <a:latin typeface="Cambria" pitchFamily="18" charset="0"/>
                <a:cs typeface="Arial" pitchFamily="34" charset="0"/>
              </a:rPr>
              <a:t>Військо ( полки, сотні, десятки)</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Скругленный прямоугольник 18"/>
          <p:cNvSpPr/>
          <p:nvPr/>
        </p:nvSpPr>
        <p:spPr>
          <a:xfrm>
            <a:off x="2209800" y="5451475"/>
            <a:ext cx="4114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800" b="0" i="0" u="none" strike="noStrike" cap="none" normalizeH="0" baseline="0" smtClean="0">
                <a:ln>
                  <a:noFill/>
                </a:ln>
                <a:solidFill>
                  <a:srgbClr val="FFFFFF"/>
                </a:solidFill>
                <a:effectLst/>
                <a:latin typeface="Cambria" pitchFamily="18" charset="0"/>
                <a:cs typeface="Arial" pitchFamily="34" charset="0"/>
              </a:rPr>
              <a:t>Полковники, сотники,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800" b="0" i="0" u="none" strike="noStrike" cap="none" normalizeH="0" baseline="0" smtClean="0">
                <a:ln>
                  <a:noFill/>
                </a:ln>
                <a:solidFill>
                  <a:srgbClr val="FFFFFF"/>
                </a:solidFill>
                <a:effectLst/>
                <a:latin typeface="Cambria" pitchFamily="18" charset="0"/>
                <a:cs typeface="Arial" pitchFamily="34" charset="0"/>
              </a:rPr>
              <a:t>десятники ( отамани)</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1" name="Прямая со стрелкой 20"/>
          <p:cNvCxnSpPr>
            <a:stCxn id="9" idx="2"/>
          </p:cNvCxnSpPr>
          <p:nvPr/>
        </p:nvCxnSpPr>
        <p:spPr>
          <a:xfrm rot="16200000" flipH="1">
            <a:off x="2798763" y="3681412"/>
            <a:ext cx="2135188" cy="3651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7" name="Shape 26"/>
          <p:cNvCxnSpPr>
            <a:stCxn id="13" idx="2"/>
          </p:cNvCxnSpPr>
          <p:nvPr/>
        </p:nvCxnSpPr>
        <p:spPr>
          <a:xfrm rot="5400000">
            <a:off x="6127874" y="3981450"/>
            <a:ext cx="1993652" cy="1905000"/>
          </a:xfrm>
          <a:prstGeom prst="bentConnector3">
            <a:avLst>
              <a:gd name="adj1" fmla="val 50000"/>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1" name="Shape 30"/>
          <p:cNvCxnSpPr>
            <a:cxnSpLocks noChangeShapeType="1"/>
          </p:cNvCxnSpPr>
          <p:nvPr/>
        </p:nvCxnSpPr>
        <p:spPr bwMode="auto">
          <a:xfrm rot="16200000" flipH="1">
            <a:off x="1325562" y="4275138"/>
            <a:ext cx="879475" cy="863600"/>
          </a:xfrm>
          <a:prstGeom prst="bentConnector2">
            <a:avLst/>
          </a:prstGeom>
          <a:noFill/>
          <a:ln w="31750" algn="ctr">
            <a:solidFill>
              <a:srgbClr val="0097FF"/>
            </a:solidFill>
            <a:miter lim="800000"/>
            <a:headEnd/>
            <a:tailEnd type="arrow" w="med" len="med"/>
          </a:ln>
          <a:extLst>
            <a:ext uri="{909E8E84-426E-40DD-AFC4-6F175D3DCCD1}">
              <a14:hiddenFill xmlns:a14="http://schemas.microsoft.com/office/drawing/2010/main">
                <a:noFill/>
              </a14:hiddenFill>
            </a:ext>
          </a:extLst>
        </p:spPr>
      </p:cxnSp>
      <p:cxnSp>
        <p:nvCxnSpPr>
          <p:cNvPr id="33" name="Соединительная линия уступом 32"/>
          <p:cNvCxnSpPr>
            <a:cxnSpLocks noChangeShapeType="1"/>
          </p:cNvCxnSpPr>
          <p:nvPr/>
        </p:nvCxnSpPr>
        <p:spPr bwMode="auto">
          <a:xfrm rot="10800000" flipH="1">
            <a:off x="520700" y="1193800"/>
            <a:ext cx="2514600" cy="2260600"/>
          </a:xfrm>
          <a:prstGeom prst="bentConnector3">
            <a:avLst>
              <a:gd name="adj1" fmla="val -8588"/>
            </a:avLst>
          </a:prstGeom>
          <a:noFill/>
          <a:ln w="31750" algn="ctr">
            <a:solidFill>
              <a:srgbClr val="0097FF"/>
            </a:solidFill>
            <a:miter lim="800000"/>
            <a:headEnd/>
            <a:tailEnd type="arrow" w="med" len="med"/>
          </a:ln>
          <a:extLst>
            <a:ext uri="{909E8E84-426E-40DD-AFC4-6F175D3DCCD1}">
              <a14:hiddenFill xmlns:a14="http://schemas.microsoft.com/office/drawing/2010/main">
                <a:noFill/>
              </a14:hiddenFill>
            </a:ext>
          </a:extLst>
        </p:spPr>
      </p:cxnSp>
      <p:cxnSp>
        <p:nvCxnSpPr>
          <p:cNvPr id="39" name="Соединительная линия уступом 38"/>
          <p:cNvCxnSpPr/>
          <p:nvPr/>
        </p:nvCxnSpPr>
        <p:spPr>
          <a:xfrm flipH="1" flipV="1">
            <a:off x="5695950" y="1193800"/>
            <a:ext cx="3086100" cy="2209800"/>
          </a:xfrm>
          <a:prstGeom prst="bentConnector3">
            <a:avLst>
              <a:gd name="adj1" fmla="val -7407"/>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028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adanasichi"/>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900113" y="1660525"/>
            <a:ext cx="7488237" cy="4818063"/>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ChangeArrowheads="1"/>
          </p:cNvSpPr>
          <p:nvPr/>
        </p:nvSpPr>
        <p:spPr bwMode="auto">
          <a:xfrm>
            <a:off x="323850" y="260350"/>
            <a:ext cx="8496300" cy="1223963"/>
          </a:xfrm>
          <a:prstGeom prst="rect">
            <a:avLst/>
          </a:prstGeom>
          <a:solidFill>
            <a:srgbClr val="FFCCCC"/>
          </a:solidFill>
          <a:ln w="38100" cmpd="dbl">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400" b="1"/>
              <a:t>СІЧОВА ВІЙСЬКОВА СТАРШИНА</a:t>
            </a:r>
          </a:p>
          <a:p>
            <a:pPr algn="ctr"/>
            <a:r>
              <a:rPr lang="ru-RU" b="1"/>
              <a:t>Відала всіма військовими, </a:t>
            </a:r>
          </a:p>
          <a:p>
            <a:pPr algn="ctr"/>
            <a:r>
              <a:rPr lang="ru-RU" b="1"/>
              <a:t>адміністративними, судовими і навіть духовними справами</a:t>
            </a:r>
          </a:p>
          <a:p>
            <a:pPr algn="ctr"/>
            <a:r>
              <a:rPr lang="ru-RU" b="1"/>
              <a:t> Війська Запорозького Низового</a:t>
            </a:r>
          </a:p>
        </p:txBody>
      </p:sp>
      <p:sp>
        <p:nvSpPr>
          <p:cNvPr id="6148" name="Rectangle 4"/>
          <p:cNvSpPr>
            <a:spLocks noChangeArrowheads="1"/>
          </p:cNvSpPr>
          <p:nvPr/>
        </p:nvSpPr>
        <p:spPr bwMode="auto">
          <a:xfrm>
            <a:off x="179388" y="1989138"/>
            <a:ext cx="2952750" cy="1152525"/>
          </a:xfrm>
          <a:prstGeom prst="rect">
            <a:avLst/>
          </a:prstGeom>
          <a:gradFill rotWithShape="1">
            <a:gsLst>
              <a:gs pos="0">
                <a:srgbClr val="E5F2FF"/>
              </a:gs>
              <a:gs pos="100000">
                <a:srgbClr val="B7DBFF"/>
              </a:gs>
            </a:gsLst>
            <a:path path="shape">
              <a:fillToRect l="50000" t="50000" r="50000" b="50000"/>
            </a:path>
          </a:gra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1600" b="1" i="1"/>
              <a:t>Кошовому атаману</a:t>
            </a:r>
          </a:p>
          <a:p>
            <a:pPr algn="ctr"/>
            <a:r>
              <a:rPr lang="ru-RU" sz="1600" b="1" i="1"/>
              <a:t> </a:t>
            </a:r>
            <a:r>
              <a:rPr lang="ru-RU" sz="1600"/>
              <a:t>належала</a:t>
            </a:r>
          </a:p>
          <a:p>
            <a:pPr algn="ctr"/>
            <a:r>
              <a:rPr lang="ru-RU" sz="1600"/>
              <a:t> вища військово-адміністративна </a:t>
            </a:r>
          </a:p>
          <a:p>
            <a:pPr algn="ctr"/>
            <a:r>
              <a:rPr lang="ru-RU" sz="1600"/>
              <a:t>та судова влада на Січі</a:t>
            </a:r>
            <a:r>
              <a:rPr lang="ru-RU"/>
              <a:t>.</a:t>
            </a:r>
          </a:p>
        </p:txBody>
      </p:sp>
      <p:pic>
        <p:nvPicPr>
          <p:cNvPr id="6155" name="Picture 11" descr="ar_do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557338"/>
            <a:ext cx="433387" cy="433387"/>
          </a:xfrm>
          <a:prstGeom prst="rect">
            <a:avLst/>
          </a:prstGeom>
          <a:noFill/>
          <a:extLst>
            <a:ext uri="{909E8E84-426E-40DD-AFC4-6F175D3DCCD1}">
              <a14:hiddenFill xmlns:a14="http://schemas.microsoft.com/office/drawing/2010/main">
                <a:solidFill>
                  <a:srgbClr val="FFFFFF"/>
                </a:solidFill>
              </a14:hiddenFill>
            </a:ext>
          </a:extLst>
        </p:spPr>
      </p:pic>
      <p:sp>
        <p:nvSpPr>
          <p:cNvPr id="6156" name="Rectangle 12"/>
          <p:cNvSpPr>
            <a:spLocks noChangeArrowheads="1"/>
          </p:cNvSpPr>
          <p:nvPr/>
        </p:nvSpPr>
        <p:spPr bwMode="auto">
          <a:xfrm>
            <a:off x="2411413" y="3141663"/>
            <a:ext cx="3095625" cy="1008062"/>
          </a:xfrm>
          <a:prstGeom prst="rect">
            <a:avLst/>
          </a:prstGeom>
          <a:gradFill rotWithShape="1">
            <a:gsLst>
              <a:gs pos="0">
                <a:srgbClr val="E5F2FF"/>
              </a:gs>
              <a:gs pos="100000">
                <a:srgbClr val="B7DBFF"/>
              </a:gs>
            </a:gsLst>
            <a:path path="shape">
              <a:fillToRect l="50000" t="50000" r="50000" b="50000"/>
            </a:path>
          </a:gra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b="1" i="1"/>
              <a:t>Військовий суддя </a:t>
            </a:r>
            <a:r>
              <a:rPr lang="ru-RU"/>
              <a:t>–</a:t>
            </a:r>
          </a:p>
          <a:p>
            <a:pPr algn="ctr"/>
            <a:r>
              <a:rPr lang="ru-RU"/>
              <a:t> друга після кошового</a:t>
            </a:r>
          </a:p>
          <a:p>
            <a:pPr algn="ctr"/>
            <a:r>
              <a:rPr lang="ru-RU"/>
              <a:t> особа у владній ієрархії Січі</a:t>
            </a:r>
          </a:p>
        </p:txBody>
      </p:sp>
      <p:sp>
        <p:nvSpPr>
          <p:cNvPr id="6157" name="Rectangle 13"/>
          <p:cNvSpPr>
            <a:spLocks noChangeArrowheads="1"/>
          </p:cNvSpPr>
          <p:nvPr/>
        </p:nvSpPr>
        <p:spPr bwMode="auto">
          <a:xfrm>
            <a:off x="4284663" y="4149725"/>
            <a:ext cx="2952750" cy="1152525"/>
          </a:xfrm>
          <a:prstGeom prst="rect">
            <a:avLst/>
          </a:prstGeom>
          <a:gradFill rotWithShape="1">
            <a:gsLst>
              <a:gs pos="0">
                <a:srgbClr val="E5F2FF"/>
              </a:gs>
              <a:gs pos="100000">
                <a:srgbClr val="B7DBFF"/>
              </a:gs>
            </a:gsLst>
            <a:path path="shape">
              <a:fillToRect l="50000" t="50000" r="50000" b="50000"/>
            </a:path>
          </a:gra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b="1" i="1"/>
              <a:t>Військовий писар</a:t>
            </a:r>
          </a:p>
          <a:p>
            <a:pPr algn="ctr"/>
            <a:r>
              <a:rPr lang="ru-RU" b="1" i="1"/>
              <a:t> </a:t>
            </a:r>
            <a:r>
              <a:rPr lang="ru-RU"/>
              <a:t>відав усім діловодством</a:t>
            </a:r>
          </a:p>
        </p:txBody>
      </p:sp>
      <p:sp>
        <p:nvSpPr>
          <p:cNvPr id="6158" name="Rectangle 14"/>
          <p:cNvSpPr>
            <a:spLocks noChangeArrowheads="1"/>
          </p:cNvSpPr>
          <p:nvPr/>
        </p:nvSpPr>
        <p:spPr bwMode="auto">
          <a:xfrm>
            <a:off x="6191250" y="5300663"/>
            <a:ext cx="2952750" cy="1152525"/>
          </a:xfrm>
          <a:prstGeom prst="rect">
            <a:avLst/>
          </a:prstGeom>
          <a:gradFill rotWithShape="1">
            <a:gsLst>
              <a:gs pos="0">
                <a:srgbClr val="E5F2FF"/>
              </a:gs>
              <a:gs pos="100000">
                <a:srgbClr val="B7DBFF"/>
              </a:gs>
            </a:gsLst>
            <a:path path="shape">
              <a:fillToRect l="50000" t="50000" r="50000" b="50000"/>
            </a:path>
          </a:gra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ru-RU" b="1" i="1"/>
              <a:t>Осавул</a:t>
            </a:r>
            <a:endParaRPr lang="ru-RU"/>
          </a:p>
          <a:p>
            <a:pPr algn="ctr" eaLnBrk="0" hangingPunct="0"/>
            <a:r>
              <a:rPr lang="ru-RU"/>
              <a:t>слідкував за порядком у Січі.</a:t>
            </a:r>
          </a:p>
          <a:p>
            <a:pPr algn="ctr"/>
            <a:endParaRPr lang="ru-RU"/>
          </a:p>
        </p:txBody>
      </p:sp>
      <p:pic>
        <p:nvPicPr>
          <p:cNvPr id="6159" name="Picture 15" descr="ar_do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3284538"/>
            <a:ext cx="433388" cy="433387"/>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ar_do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4437063"/>
            <a:ext cx="433387" cy="433387"/>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ar_do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2349500"/>
            <a:ext cx="433387" cy="433388"/>
          </a:xfrm>
          <a:prstGeom prst="rect">
            <a:avLst/>
          </a:prstGeom>
          <a:noFill/>
          <a:extLst>
            <a:ext uri="{909E8E84-426E-40DD-AFC4-6F175D3DCCD1}">
              <a14:hiddenFill xmlns:a14="http://schemas.microsoft.com/office/drawing/2010/main">
                <a:solidFill>
                  <a:srgbClr val="FFFFFF"/>
                </a:solidFill>
              </a14:hiddenFill>
            </a:ext>
          </a:extLst>
        </p:spPr>
      </p:pic>
      <p:sp>
        <p:nvSpPr>
          <p:cNvPr id="6162" name="Rectangle 18"/>
          <p:cNvSpPr>
            <a:spLocks noChangeArrowheads="1"/>
          </p:cNvSpPr>
          <p:nvPr/>
        </p:nvSpPr>
        <p:spPr bwMode="auto">
          <a:xfrm>
            <a:off x="179388" y="5373688"/>
            <a:ext cx="2952750" cy="1152525"/>
          </a:xfrm>
          <a:prstGeom prst="rect">
            <a:avLst/>
          </a:prstGeom>
          <a:gradFill rotWithShape="1">
            <a:gsLst>
              <a:gs pos="0">
                <a:srgbClr val="E5F2FF"/>
              </a:gs>
              <a:gs pos="100000">
                <a:srgbClr val="B7DBFF"/>
              </a:gs>
            </a:gsLst>
            <a:path path="shape">
              <a:fillToRect l="50000" t="50000" r="50000" b="50000"/>
            </a:path>
          </a:gra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uk-UA" sz="2000" b="1" i="1"/>
              <a:t>Обозний</a:t>
            </a:r>
            <a:r>
              <a:rPr lang="uk-UA"/>
              <a:t>-відповідав</a:t>
            </a:r>
          </a:p>
          <a:p>
            <a:pPr algn="ctr"/>
            <a:r>
              <a:rPr lang="uk-UA"/>
              <a:t> за артилерію</a:t>
            </a:r>
            <a:endParaRPr lang="ru-RU"/>
          </a:p>
        </p:txBody>
      </p:sp>
      <p:sp>
        <p:nvSpPr>
          <p:cNvPr id="6163" name="Rectangle 19"/>
          <p:cNvSpPr>
            <a:spLocks noChangeArrowheads="1"/>
          </p:cNvSpPr>
          <p:nvPr/>
        </p:nvSpPr>
        <p:spPr bwMode="auto">
          <a:xfrm>
            <a:off x="5795963" y="1628775"/>
            <a:ext cx="2952750" cy="1152525"/>
          </a:xfrm>
          <a:prstGeom prst="rect">
            <a:avLst/>
          </a:prstGeom>
          <a:gradFill rotWithShape="1">
            <a:gsLst>
              <a:gs pos="0">
                <a:srgbClr val="E5F2FF"/>
              </a:gs>
              <a:gs pos="100000">
                <a:srgbClr val="B7DBFF"/>
              </a:gs>
            </a:gsLst>
            <a:path path="shape">
              <a:fillToRect l="50000" t="50000" r="50000" b="50000"/>
            </a:path>
          </a:gra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uk-UA" sz="2000" b="1" i="1"/>
              <a:t>Перначий</a:t>
            </a:r>
            <a:r>
              <a:rPr lang="uk-UA"/>
              <a:t>-утримувач та</a:t>
            </a:r>
          </a:p>
          <a:p>
            <a:pPr algn="ctr"/>
            <a:r>
              <a:rPr lang="uk-UA"/>
              <a:t>охоронець клейнодів</a:t>
            </a:r>
            <a:endParaRPr lang="ru-RU"/>
          </a:p>
        </p:txBody>
      </p:sp>
    </p:spTree>
    <p:extLst>
      <p:ext uri="{BB962C8B-B14F-4D97-AF65-F5344CB8AC3E}">
        <p14:creationId xmlns:p14="http://schemas.microsoft.com/office/powerpoint/2010/main" val="3098774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1000" fill="hold"/>
                                        <p:tgtEl>
                                          <p:spTgt spid="6147"/>
                                        </p:tgtEl>
                                        <p:attrNameLst>
                                          <p:attrName>ppt_w</p:attrName>
                                        </p:attrNameLst>
                                      </p:cBhvr>
                                      <p:tavLst>
                                        <p:tav tm="0">
                                          <p:val>
                                            <p:strVal val="#ppt_w*0.70"/>
                                          </p:val>
                                        </p:tav>
                                        <p:tav tm="100000">
                                          <p:val>
                                            <p:strVal val="#ppt_w"/>
                                          </p:val>
                                        </p:tav>
                                      </p:tavLst>
                                    </p:anim>
                                    <p:anim calcmode="lin" valueType="num">
                                      <p:cBhvr>
                                        <p:cTn id="8" dur="1000" fill="hold"/>
                                        <p:tgtEl>
                                          <p:spTgt spid="6147"/>
                                        </p:tgtEl>
                                        <p:attrNameLst>
                                          <p:attrName>ppt_h</p:attrName>
                                        </p:attrNameLst>
                                      </p:cBhvr>
                                      <p:tavLst>
                                        <p:tav tm="0">
                                          <p:val>
                                            <p:strVal val="#ppt_h"/>
                                          </p:val>
                                        </p:tav>
                                        <p:tav tm="100000">
                                          <p:val>
                                            <p:strVal val="#ppt_h"/>
                                          </p:val>
                                        </p:tav>
                                      </p:tavLst>
                                    </p:anim>
                                    <p:animEffect transition="in" filter="fade">
                                      <p:cBhvr>
                                        <p:cTn id="9" dur="1000"/>
                                        <p:tgtEl>
                                          <p:spTgt spid="6147"/>
                                        </p:tgtEl>
                                      </p:cBhvr>
                                    </p:animEffect>
                                  </p:childTnLst>
                                  <p:subTnLst>
                                    <p:audio>
                                      <p:cMediaNode>
                                        <p:cTn display="0" masterRel="sameClick">
                                          <p:stCondLst>
                                            <p:cond evt="begin" delay="0">
                                              <p:tn val="5"/>
                                            </p:cond>
                                          </p:stCondLst>
                                          <p:endCondLst>
                                            <p:cond evt="onStopAudio" delay="0">
                                              <p:tgtEl>
                                                <p:sldTgt/>
                                              </p:tgtEl>
                                            </p:cond>
                                          </p:endCondLst>
                                        </p:cTn>
                                        <p:tgtEl>
                                          <p:sndTgt r:embed="rId2" name="snd_camera.wav"/>
                                        </p:tgtEl>
                                      </p:cMediaNode>
                                    </p:audio>
                                  </p:subTnLst>
                                </p:cTn>
                              </p:par>
                              <p:par>
                                <p:cTn id="10" presetID="21" presetClass="entr" presetSubtype="1" fill="hold" grpId="0" nodeType="with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heel(1)">
                                      <p:cBhvr>
                                        <p:cTn id="12" dur="1000"/>
                                        <p:tgtEl>
                                          <p:spTgt spid="6148"/>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6156"/>
                                        </p:tgtEl>
                                        <p:attrNameLst>
                                          <p:attrName>style.visibility</p:attrName>
                                        </p:attrNameLst>
                                      </p:cBhvr>
                                      <p:to>
                                        <p:strVal val="visible"/>
                                      </p:to>
                                    </p:set>
                                    <p:animEffect transition="in" filter="wheel(1)">
                                      <p:cBhvr>
                                        <p:cTn id="15" dur="1000"/>
                                        <p:tgtEl>
                                          <p:spTgt spid="615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6157"/>
                                        </p:tgtEl>
                                        <p:attrNameLst>
                                          <p:attrName>style.visibility</p:attrName>
                                        </p:attrNameLst>
                                      </p:cBhvr>
                                      <p:to>
                                        <p:strVal val="visible"/>
                                      </p:to>
                                    </p:set>
                                    <p:animEffect transition="in" filter="wheel(1)">
                                      <p:cBhvr>
                                        <p:cTn id="18" dur="1000"/>
                                        <p:tgtEl>
                                          <p:spTgt spid="6157"/>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6158"/>
                                        </p:tgtEl>
                                        <p:attrNameLst>
                                          <p:attrName>style.visibility</p:attrName>
                                        </p:attrNameLst>
                                      </p:cBhvr>
                                      <p:to>
                                        <p:strVal val="visible"/>
                                      </p:to>
                                    </p:set>
                                    <p:animEffect transition="in" filter="wheel(1)">
                                      <p:cBhvr>
                                        <p:cTn id="21" dur="1000"/>
                                        <p:tgtEl>
                                          <p:spTgt spid="6158"/>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6162"/>
                                        </p:tgtEl>
                                        <p:attrNameLst>
                                          <p:attrName>style.visibility</p:attrName>
                                        </p:attrNameLst>
                                      </p:cBhvr>
                                      <p:to>
                                        <p:strVal val="visible"/>
                                      </p:to>
                                    </p:set>
                                    <p:animEffect transition="in" filter="wheel(1)">
                                      <p:cBhvr>
                                        <p:cTn id="24" dur="1000"/>
                                        <p:tgtEl>
                                          <p:spTgt spid="6162"/>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6163"/>
                                        </p:tgtEl>
                                        <p:attrNameLst>
                                          <p:attrName>style.visibility</p:attrName>
                                        </p:attrNameLst>
                                      </p:cBhvr>
                                      <p:to>
                                        <p:strVal val="visible"/>
                                      </p:to>
                                    </p:set>
                                    <p:animEffect transition="in" filter="wheel(1)">
                                      <p:cBhvr>
                                        <p:cTn id="27" dur="1000"/>
                                        <p:tgtEl>
                                          <p:spTgt spid="6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56" grpId="0" animBg="1"/>
      <p:bldP spid="6157" grpId="0" animBg="1"/>
      <p:bldP spid="6158" grpId="0" animBg="1"/>
      <p:bldP spid="6162" grpId="0" animBg="1"/>
      <p:bldP spid="61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3802290"/>
            <a:ext cx="4517936" cy="2873408"/>
          </a:xfrm>
          <a:prstGeom prst="rect">
            <a:avLst/>
          </a:prstGeom>
        </p:spPr>
      </p:pic>
      <p:sp>
        <p:nvSpPr>
          <p:cNvPr id="2" name="Заголовок 1"/>
          <p:cNvSpPr>
            <a:spLocks noGrp="1"/>
          </p:cNvSpPr>
          <p:nvPr>
            <p:ph type="title" idx="4294967295"/>
          </p:nvPr>
        </p:nvSpPr>
        <p:spPr bwMode="auto">
          <a:xfrm>
            <a:off x="785813" y="274638"/>
            <a:ext cx="7900987" cy="106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4400" b="0" i="0" u="none" strike="noStrike" cap="none" normalizeH="0" baseline="0" dirty="0" err="1" smtClean="0">
                <a:ln>
                  <a:noFill/>
                </a:ln>
                <a:solidFill>
                  <a:schemeClr val="tx2"/>
                </a:solidFill>
                <a:effectLst>
                  <a:outerShdw blurRad="38100" dist="38100" dir="2700000" algn="tl">
                    <a:srgbClr val="C0C0C0"/>
                  </a:outerShdw>
                </a:effectLst>
                <a:latin typeface="Calibri" pitchFamily="34" charset="0"/>
              </a:rPr>
              <a:t>Обов</a:t>
            </a:r>
            <a:r>
              <a:rPr kumimoji="0" lang="en-US" altLang="ru-RU" sz="4400" b="0" i="0" u="none" strike="noStrike" cap="none" normalizeH="0" baseline="0" dirty="0" smtClean="0">
                <a:ln>
                  <a:noFill/>
                </a:ln>
                <a:solidFill>
                  <a:schemeClr val="tx2"/>
                </a:solidFill>
                <a:effectLst>
                  <a:outerShdw blurRad="38100" dist="38100" dir="2700000" algn="tl">
                    <a:srgbClr val="C0C0C0"/>
                  </a:outerShdw>
                </a:effectLst>
                <a:latin typeface="Calibri" pitchFamily="34" charset="0"/>
              </a:rPr>
              <a:t>’</a:t>
            </a:r>
            <a:r>
              <a:rPr kumimoji="0" lang="uk-UA" altLang="ru-RU" sz="4400" b="0" i="0" u="none" strike="noStrike" cap="none" normalizeH="0" baseline="0" dirty="0" err="1" smtClean="0">
                <a:ln>
                  <a:noFill/>
                </a:ln>
                <a:solidFill>
                  <a:schemeClr val="tx2"/>
                </a:solidFill>
                <a:effectLst>
                  <a:outerShdw blurRad="38100" dist="38100" dir="2700000" algn="tl">
                    <a:srgbClr val="C0C0C0"/>
                  </a:outerShdw>
                </a:effectLst>
                <a:latin typeface="Calibri" pitchFamily="34" charset="0"/>
              </a:rPr>
              <a:t>язки</a:t>
            </a:r>
            <a:r>
              <a:rPr kumimoji="0" lang="uk-UA" altLang="ru-RU" sz="4400" b="0" i="0" u="none" strike="noStrike" cap="none" normalizeH="0" baseline="0" dirty="0" smtClean="0">
                <a:ln>
                  <a:noFill/>
                </a:ln>
                <a:solidFill>
                  <a:schemeClr val="tx2"/>
                </a:solidFill>
                <a:effectLst>
                  <a:outerShdw blurRad="38100" dist="38100" dir="2700000" algn="tl">
                    <a:srgbClr val="C0C0C0"/>
                  </a:outerShdw>
                </a:effectLst>
                <a:latin typeface="Calibri" pitchFamily="34" charset="0"/>
              </a:rPr>
              <a:t> козацької старшини</a:t>
            </a:r>
            <a:endParaRPr kumimoji="0" lang="ru-RU" altLang="ru-RU" sz="4400" b="0" i="0" u="none" strike="noStrike" cap="none" normalizeH="0" baseline="0" dirty="0" smtClean="0">
              <a:ln>
                <a:noFill/>
              </a:ln>
              <a:solidFill>
                <a:schemeClr val="tx2"/>
              </a:solidFill>
              <a:effectLst/>
              <a:latin typeface="Arial" pitchFamily="34" charset="0"/>
            </a:endParaRPr>
          </a:p>
        </p:txBody>
      </p:sp>
      <p:sp>
        <p:nvSpPr>
          <p:cNvPr id="3" name="Содержимое 2"/>
          <p:cNvSpPr>
            <a:spLocks noGrp="1"/>
          </p:cNvSpPr>
          <p:nvPr>
            <p:ph idx="4294967295"/>
          </p:nvPr>
        </p:nvSpPr>
        <p:spPr bwMode="auto">
          <a:xfrm>
            <a:off x="232952" y="1196752"/>
            <a:ext cx="8784976"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ts val="1600"/>
              <a:buFont typeface="Wingdings" pitchFamily="2" charset="2"/>
              <a:buChar char="n"/>
              <a:tabLst/>
            </a:pPr>
            <a:r>
              <a:rPr kumimoji="0" lang="uk-UA" altLang="ru-RU" sz="2000" b="0" i="0" u="none" strike="noStrike" cap="none" normalizeH="0" baseline="0" dirty="0" smtClean="0">
                <a:ln>
                  <a:noFill/>
                </a:ln>
                <a:solidFill>
                  <a:schemeClr val="tx1"/>
                </a:solidFill>
                <a:effectLst>
                  <a:outerShdw blurRad="38100" dist="38100" dir="2700000" algn="tl">
                    <a:srgbClr val="C0C0C0"/>
                  </a:outerShdw>
                </a:effectLst>
                <a:latin typeface="Cambria" pitchFamily="18" charset="0"/>
              </a:rPr>
              <a:t>Обозний – керував артилерією.</a:t>
            </a:r>
          </a:p>
          <a:p>
            <a:pPr marL="342900" marR="0" lvl="0" indent="-342900" algn="l" defTabSz="914400" rtl="0" eaLnBrk="0" fontAlgn="base" latinLnBrk="0" hangingPunct="0">
              <a:lnSpc>
                <a:spcPct val="100000"/>
              </a:lnSpc>
              <a:spcBef>
                <a:spcPct val="20000"/>
              </a:spcBef>
              <a:spcAft>
                <a:spcPct val="0"/>
              </a:spcAft>
              <a:buClr>
                <a:schemeClr val="hlink"/>
              </a:buClr>
              <a:buSzPts val="1600"/>
              <a:buFont typeface="Wingdings" pitchFamily="2" charset="2"/>
              <a:buChar char="n"/>
              <a:tabLst/>
            </a:pPr>
            <a:r>
              <a:rPr kumimoji="0" lang="uk-UA" altLang="ru-RU" sz="2000" b="0" i="0" u="none" strike="noStrike" cap="none" normalizeH="0" baseline="0" dirty="0" smtClean="0">
                <a:ln>
                  <a:noFill/>
                </a:ln>
                <a:solidFill>
                  <a:schemeClr val="tx1"/>
                </a:solidFill>
                <a:effectLst>
                  <a:outerShdw blurRad="38100" dist="38100" dir="2700000" algn="tl">
                    <a:srgbClr val="C0C0C0"/>
                  </a:outerShdw>
                </a:effectLst>
                <a:latin typeface="Cambria" pitchFamily="18" charset="0"/>
              </a:rPr>
              <a:t>Писар – очолював військову канцелярію  й відав усім діловодством Січі.</a:t>
            </a:r>
          </a:p>
          <a:p>
            <a:pPr marL="342900" marR="0" lvl="0" indent="-342900" algn="l" defTabSz="914400" rtl="0" eaLnBrk="0" fontAlgn="base" latinLnBrk="0" hangingPunct="0">
              <a:lnSpc>
                <a:spcPct val="100000"/>
              </a:lnSpc>
              <a:spcBef>
                <a:spcPct val="20000"/>
              </a:spcBef>
              <a:spcAft>
                <a:spcPct val="0"/>
              </a:spcAft>
              <a:buClr>
                <a:schemeClr val="hlink"/>
              </a:buClr>
              <a:buSzPts val="1600"/>
              <a:buFont typeface="Wingdings" pitchFamily="2" charset="2"/>
              <a:buChar char="n"/>
              <a:tabLst/>
            </a:pPr>
            <a:r>
              <a:rPr kumimoji="0" lang="uk-UA" altLang="ru-RU" sz="2000" b="0" i="0" u="none" strike="noStrike" cap="none" normalizeH="0" baseline="0" dirty="0" smtClean="0">
                <a:ln>
                  <a:noFill/>
                </a:ln>
                <a:solidFill>
                  <a:schemeClr val="tx1"/>
                </a:solidFill>
                <a:effectLst>
                  <a:outerShdw blurRad="38100" dist="38100" dir="2700000" algn="tl">
                    <a:srgbClr val="C0C0C0"/>
                  </a:outerShdw>
                </a:effectLst>
                <a:latin typeface="Cambria" pitchFamily="18" charset="0"/>
              </a:rPr>
              <a:t>Суддя – чинив суд.</a:t>
            </a:r>
          </a:p>
          <a:p>
            <a:pPr marL="342900" marR="0" lvl="0" indent="-342900" algn="l" defTabSz="914400" rtl="0" eaLnBrk="0" fontAlgn="base" latinLnBrk="0" hangingPunct="0">
              <a:lnSpc>
                <a:spcPct val="100000"/>
              </a:lnSpc>
              <a:spcBef>
                <a:spcPct val="20000"/>
              </a:spcBef>
              <a:spcAft>
                <a:spcPct val="0"/>
              </a:spcAft>
              <a:buClr>
                <a:schemeClr val="hlink"/>
              </a:buClr>
              <a:buSzPts val="1600"/>
              <a:buFont typeface="Wingdings" pitchFamily="2" charset="2"/>
              <a:buChar char="n"/>
              <a:tabLst/>
            </a:pPr>
            <a:r>
              <a:rPr kumimoji="0" lang="uk-UA" altLang="ru-RU" sz="2000" b="0" i="0" u="none" strike="noStrike" cap="none" normalizeH="0" baseline="0" dirty="0" err="1" smtClean="0">
                <a:ln>
                  <a:noFill/>
                </a:ln>
                <a:solidFill>
                  <a:schemeClr val="tx1"/>
                </a:solidFill>
                <a:effectLst>
                  <a:outerShdw blurRad="38100" dist="38100" dir="2700000" algn="tl">
                    <a:srgbClr val="C0C0C0"/>
                  </a:outerShdw>
                </a:effectLst>
                <a:latin typeface="Cambria" pitchFamily="18" charset="0"/>
              </a:rPr>
              <a:t>Осавули–</a:t>
            </a:r>
            <a:r>
              <a:rPr kumimoji="0" lang="uk-UA" altLang="ru-RU" sz="2000" b="0" i="0" u="none" strike="noStrike" cap="none" normalizeH="0" baseline="0" dirty="0" smtClean="0">
                <a:ln>
                  <a:noFill/>
                </a:ln>
                <a:solidFill>
                  <a:schemeClr val="tx1"/>
                </a:solidFill>
                <a:effectLst>
                  <a:outerShdw blurRad="38100" dist="38100" dir="2700000" algn="tl">
                    <a:srgbClr val="C0C0C0"/>
                  </a:outerShdw>
                </a:effectLst>
                <a:latin typeface="Cambria" pitchFamily="18" charset="0"/>
              </a:rPr>
              <a:t> порученці гетьмана.</a:t>
            </a:r>
          </a:p>
          <a:p>
            <a:pPr marL="342900" indent="-342900" eaLnBrk="0" fontAlgn="base" hangingPunct="0">
              <a:spcAft>
                <a:spcPct val="0"/>
              </a:spcAft>
              <a:buClr>
                <a:schemeClr val="hlink"/>
              </a:buClr>
              <a:buSzPts val="1600"/>
              <a:buFont typeface="Wingdings" pitchFamily="2" charset="2"/>
              <a:buChar char="n"/>
            </a:pPr>
            <a:r>
              <a:rPr lang="uk-UA" altLang="ru-RU" sz="2000" dirty="0">
                <a:solidFill>
                  <a:schemeClr val="tx1"/>
                </a:solidFill>
                <a:effectLst>
                  <a:outerShdw blurRad="38100" dist="38100" dir="2700000" algn="tl">
                    <a:srgbClr val="C0C0C0"/>
                  </a:outerShdw>
                </a:effectLst>
                <a:latin typeface="Cambria" pitchFamily="18" charset="0"/>
              </a:rPr>
              <a:t>Гетьман ( кошовий отаман ) – наділявся вищою судовою та виконавчою владою, був Головнокомандуючим Війська запорозького.</a:t>
            </a:r>
          </a:p>
          <a:p>
            <a:pPr marL="342900" marR="0" lvl="0" indent="-342900" algn="l" defTabSz="914400" rtl="0" eaLnBrk="0" fontAlgn="base" latinLnBrk="0" hangingPunct="0">
              <a:lnSpc>
                <a:spcPct val="100000"/>
              </a:lnSpc>
              <a:spcBef>
                <a:spcPct val="20000"/>
              </a:spcBef>
              <a:spcAft>
                <a:spcPct val="0"/>
              </a:spcAft>
              <a:buClr>
                <a:schemeClr val="hlink"/>
              </a:buClr>
              <a:buSzPts val="1600"/>
              <a:buFont typeface="Wingdings" pitchFamily="2" charset="2"/>
              <a:buChar char="n"/>
              <a:tabLst/>
            </a:pPr>
            <a:endParaRPr kumimoji="0" lang="ru-RU" altLang="ru-RU" sz="3200" b="0" i="0" u="none" strike="noStrike" cap="none" normalizeH="0" baseline="0" dirty="0" smtClean="0">
              <a:ln>
                <a:noFill/>
              </a:ln>
              <a:solidFill>
                <a:schemeClr val="bg1"/>
              </a:solidFill>
              <a:effectLst/>
              <a:latin typeface="Arial" pitchFamily="34" charset="0"/>
            </a:endParaRPr>
          </a:p>
        </p:txBody>
      </p:sp>
    </p:spTree>
    <p:extLst>
      <p:ext uri="{BB962C8B-B14F-4D97-AF65-F5344CB8AC3E}">
        <p14:creationId xmlns:p14="http://schemas.microsoft.com/office/powerpoint/2010/main" val="4030110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21_05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716338"/>
            <a:ext cx="3960812" cy="2886075"/>
          </a:xfrm>
          <a:prstGeom prst="rect">
            <a:avLst/>
          </a:prstGeom>
          <a:noFill/>
          <a:extLst>
            <a:ext uri="{909E8E84-426E-40DD-AFC4-6F175D3DCCD1}">
              <a14:hiddenFill xmlns:a14="http://schemas.microsoft.com/office/drawing/2010/main">
                <a:solidFill>
                  <a:srgbClr val="FFFFFF"/>
                </a:solidFill>
              </a14:hiddenFill>
            </a:ext>
          </a:extLst>
        </p:spPr>
      </p:pic>
      <p:pic>
        <p:nvPicPr>
          <p:cNvPr id="59398" name="Picture 6" descr="21_05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644900"/>
            <a:ext cx="4103688" cy="2989263"/>
          </a:xfrm>
          <a:prstGeom prst="rect">
            <a:avLst/>
          </a:prstGeom>
          <a:noFill/>
          <a:extLst>
            <a:ext uri="{909E8E84-426E-40DD-AFC4-6F175D3DCCD1}">
              <a14:hiddenFill xmlns:a14="http://schemas.microsoft.com/office/drawing/2010/main">
                <a:solidFill>
                  <a:srgbClr val="FFFFFF"/>
                </a:solidFill>
              </a14:hiddenFill>
            </a:ext>
          </a:extLst>
        </p:spPr>
      </p:pic>
      <p:pic>
        <p:nvPicPr>
          <p:cNvPr id="59404" name="Picture 12" descr="i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88913"/>
            <a:ext cx="4284662"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9405" name="Picture 13" descr="350px-Provody_na_Si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88913"/>
            <a:ext cx="4445000" cy="338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122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4герб"/>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981075"/>
            <a:ext cx="4341813" cy="4797425"/>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p:cNvSpPr>
            <a:spLocks noChangeArrowheads="1"/>
          </p:cNvSpPr>
          <p:nvPr/>
        </p:nvSpPr>
        <p:spPr bwMode="auto">
          <a:xfrm>
            <a:off x="4318000" y="989013"/>
            <a:ext cx="4826000" cy="531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b="1" i="1"/>
              <a:t>Герб Війська Запорозького - постать козака, озброєного мушкетом і шаблею, - виник у другій половині XVI ст. Законної сили він набрав за короля Стефана Баторія 1578 р. Але й попередні козацькі формування, напевно, мали власну символіку. Щоправда, відомості про неї до нашого часу не дійшли. Згаданий герб уперше зображено на печатці Війська Запорозького 1595 р., за гетьманування Григорія Лободи. Упродовж усього існування козацтва цей головний символ залишався незмінним. Він зображався на головних печатках Війська Запорозького та Гетьманщини, на прапорах, портретах, іконах, у рукописах і друкованих виданнях.</a:t>
            </a:r>
          </a:p>
        </p:txBody>
      </p:sp>
      <p:sp>
        <p:nvSpPr>
          <p:cNvPr id="8196" name="Rectangle 4"/>
          <p:cNvSpPr>
            <a:spLocks noChangeArrowheads="1"/>
          </p:cNvSpPr>
          <p:nvPr/>
        </p:nvSpPr>
        <p:spPr bwMode="auto">
          <a:xfrm>
            <a:off x="2268538" y="260350"/>
            <a:ext cx="561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800" b="1" i="1">
                <a:latin typeface="Arial Black" pitchFamily="34" charset="0"/>
              </a:rPr>
              <a:t>КОЗАЦЬКА СИМВОЛІКА</a:t>
            </a:r>
          </a:p>
        </p:txBody>
      </p:sp>
    </p:spTree>
    <p:extLst>
      <p:ext uri="{BB962C8B-B14F-4D97-AF65-F5344CB8AC3E}">
        <p14:creationId xmlns:p14="http://schemas.microsoft.com/office/powerpoint/2010/main" val="2031828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4"/>
          <p:cNvPicPr>
            <a:picLocks noChangeAspect="1" noChangeArrowheads="1"/>
          </p:cNvPicPr>
          <p:nvPr/>
        </p:nvPicPr>
        <p:blipFill>
          <a:blip r:embed="rId2">
            <a:clrChange>
              <a:clrFrom>
                <a:srgbClr val="FFFFC1"/>
              </a:clrFrom>
              <a:clrTo>
                <a:srgbClr val="FFFFC1">
                  <a:alpha val="0"/>
                </a:srgbClr>
              </a:clrTo>
            </a:clrChange>
            <a:extLst>
              <a:ext uri="{28A0092B-C50C-407E-A947-70E740481C1C}">
                <a14:useLocalDpi xmlns:a14="http://schemas.microsoft.com/office/drawing/2010/main" val="0"/>
              </a:ext>
            </a:extLst>
          </a:blip>
          <a:srcRect/>
          <a:stretch>
            <a:fillRect/>
          </a:stretch>
        </p:blipFill>
        <p:spPr bwMode="auto">
          <a:xfrm>
            <a:off x="4356100" y="1268413"/>
            <a:ext cx="4572000" cy="2957512"/>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3"/>
          <p:cNvPicPr>
            <a:picLocks noChangeAspect="1" noChangeArrowheads="1"/>
          </p:cNvPicPr>
          <p:nvPr/>
        </p:nvPicPr>
        <p:blipFill>
          <a:blip r:embed="rId3">
            <a:clrChange>
              <a:clrFrom>
                <a:srgbClr val="FFFFC1"/>
              </a:clrFrom>
              <a:clrTo>
                <a:srgbClr val="FFFFC1">
                  <a:alpha val="0"/>
                </a:srgbClr>
              </a:clrTo>
            </a:clrChange>
            <a:extLst>
              <a:ext uri="{28A0092B-C50C-407E-A947-70E740481C1C}">
                <a14:useLocalDpi xmlns:a14="http://schemas.microsoft.com/office/drawing/2010/main" val="0"/>
              </a:ext>
            </a:extLst>
          </a:blip>
          <a:srcRect/>
          <a:stretch>
            <a:fillRect/>
          </a:stretch>
        </p:blipFill>
        <p:spPr bwMode="auto">
          <a:xfrm>
            <a:off x="179388" y="476250"/>
            <a:ext cx="3509962" cy="4537075"/>
          </a:xfrm>
          <a:prstGeom prst="rect">
            <a:avLst/>
          </a:prstGeom>
          <a:noFill/>
          <a:extLst>
            <a:ext uri="{909E8E84-426E-40DD-AFC4-6F175D3DCCD1}">
              <a14:hiddenFill xmlns:a14="http://schemas.microsoft.com/office/drawing/2010/main">
                <a:solidFill>
                  <a:srgbClr val="FFFFFF"/>
                </a:solidFill>
              </a14:hiddenFill>
            </a:ext>
          </a:extLst>
        </p:spPr>
      </p:pic>
      <p:sp>
        <p:nvSpPr>
          <p:cNvPr id="9222" name="Rectangle 6"/>
          <p:cNvSpPr>
            <a:spLocks noChangeArrowheads="1"/>
          </p:cNvSpPr>
          <p:nvPr/>
        </p:nvSpPr>
        <p:spPr bwMode="auto">
          <a:xfrm>
            <a:off x="2411413" y="0"/>
            <a:ext cx="5040312"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3200" b="1"/>
              <a:t>К</a:t>
            </a:r>
            <a:r>
              <a:rPr lang="uk-UA" sz="3200" b="1"/>
              <a:t>озацькі   </a:t>
            </a:r>
            <a:r>
              <a:rPr lang="ru-RU" sz="3200" b="1"/>
              <a:t>клейноди</a:t>
            </a:r>
          </a:p>
          <a:p>
            <a:pPr algn="ctr"/>
            <a:r>
              <a:rPr lang="uk-UA" sz="2000" b="1" i="1"/>
              <a:t>Відзнаки та атрибути влади.</a:t>
            </a:r>
            <a:endParaRPr lang="ru-RU" sz="2000" b="1" i="1"/>
          </a:p>
        </p:txBody>
      </p:sp>
      <p:sp>
        <p:nvSpPr>
          <p:cNvPr id="9225" name="Text Box 9"/>
          <p:cNvSpPr txBox="1">
            <a:spLocks noChangeArrowheads="1"/>
          </p:cNvSpPr>
          <p:nvPr/>
        </p:nvSpPr>
        <p:spPr bwMode="auto">
          <a:xfrm>
            <a:off x="4572000" y="4941888"/>
            <a:ext cx="40322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sz="2400" i="1"/>
              <a:t>Корогви-різнокольорові прапори із зоображенням святих, хрестів, зброї</a:t>
            </a:r>
            <a:endParaRPr lang="ru-RU" sz="2400" i="1"/>
          </a:p>
        </p:txBody>
      </p:sp>
      <p:sp>
        <p:nvSpPr>
          <p:cNvPr id="9226" name="Text Box 10"/>
          <p:cNvSpPr txBox="1">
            <a:spLocks noChangeArrowheads="1"/>
          </p:cNvSpPr>
          <p:nvPr/>
        </p:nvSpPr>
        <p:spPr bwMode="auto">
          <a:xfrm>
            <a:off x="323850" y="4941888"/>
            <a:ext cx="3671888"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b="1" i="1"/>
              <a:t>Литаври-мідні або срібні півкулі з напятою на них шкірою, з деревяними паличками для ударів по шкірі та одержання звуків.</a:t>
            </a:r>
            <a:endParaRPr lang="ru-RU" b="1" i="1"/>
          </a:p>
        </p:txBody>
      </p:sp>
    </p:spTree>
    <p:extLst>
      <p:ext uri="{BB962C8B-B14F-4D97-AF65-F5344CB8AC3E}">
        <p14:creationId xmlns:p14="http://schemas.microsoft.com/office/powerpoint/2010/main" val="3088929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7"/>
          <p:cNvPicPr>
            <a:picLocks noChangeAspect="1" noChangeArrowheads="1"/>
          </p:cNvPicPr>
          <p:nvPr/>
        </p:nvPicPr>
        <p:blipFill>
          <a:blip r:embed="rId2">
            <a:clrChange>
              <a:clrFrom>
                <a:srgbClr val="FAF7C2"/>
              </a:clrFrom>
              <a:clrTo>
                <a:srgbClr val="FAF7C2">
                  <a:alpha val="0"/>
                </a:srgbClr>
              </a:clrTo>
            </a:clrChange>
            <a:extLst>
              <a:ext uri="{28A0092B-C50C-407E-A947-70E740481C1C}">
                <a14:useLocalDpi xmlns:a14="http://schemas.microsoft.com/office/drawing/2010/main" val="0"/>
              </a:ext>
            </a:extLst>
          </a:blip>
          <a:srcRect/>
          <a:stretch>
            <a:fillRect/>
          </a:stretch>
        </p:blipFill>
        <p:spPr bwMode="auto">
          <a:xfrm>
            <a:off x="0" y="0"/>
            <a:ext cx="2590800" cy="5040313"/>
          </a:xfrm>
          <a:prstGeom prst="rect">
            <a:avLst/>
          </a:prstGeom>
          <a:noFill/>
          <a:extLst>
            <a:ext uri="{909E8E84-426E-40DD-AFC4-6F175D3DCCD1}">
              <a14:hiddenFill xmlns:a14="http://schemas.microsoft.com/office/drawing/2010/main">
                <a:solidFill>
                  <a:srgbClr val="FFFFFF"/>
                </a:solidFill>
              </a14:hiddenFill>
            </a:ext>
          </a:extLst>
        </p:spPr>
      </p:pic>
      <p:pic>
        <p:nvPicPr>
          <p:cNvPr id="61445" name="Picture 5"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0"/>
            <a:ext cx="4500563" cy="3478213"/>
          </a:xfrm>
          <a:prstGeom prst="rect">
            <a:avLst/>
          </a:prstGeom>
          <a:noFill/>
          <a:extLst>
            <a:ext uri="{909E8E84-426E-40DD-AFC4-6F175D3DCCD1}">
              <a14:hiddenFill xmlns:a14="http://schemas.microsoft.com/office/drawing/2010/main">
                <a:solidFill>
                  <a:srgbClr val="FFFFFF"/>
                </a:solidFill>
              </a14:hiddenFill>
            </a:ext>
          </a:extLst>
        </p:spPr>
      </p:pic>
      <p:sp>
        <p:nvSpPr>
          <p:cNvPr id="61446" name="Text Box 6"/>
          <p:cNvSpPr txBox="1">
            <a:spLocks noChangeArrowheads="1"/>
          </p:cNvSpPr>
          <p:nvPr/>
        </p:nvSpPr>
        <p:spPr bwMode="auto">
          <a:xfrm>
            <a:off x="179388" y="5229225"/>
            <a:ext cx="40322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sz="2000" b="1" i="1"/>
              <a:t>Бунчук-мідна або золочена куля на деревяному держалні із прикріпленим до нього пучком кінського волосся.</a:t>
            </a:r>
            <a:endParaRPr lang="ru-RU" sz="2000" b="1" i="1"/>
          </a:p>
        </p:txBody>
      </p:sp>
      <p:sp>
        <p:nvSpPr>
          <p:cNvPr id="61447" name="Text Box 7"/>
          <p:cNvSpPr txBox="1">
            <a:spLocks noChangeArrowheads="1"/>
          </p:cNvSpPr>
          <p:nvPr/>
        </p:nvSpPr>
        <p:spPr bwMode="auto">
          <a:xfrm>
            <a:off x="5076825" y="2133600"/>
            <a:ext cx="36004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sz="2000" b="1" i="1">
                <a:solidFill>
                  <a:schemeClr val="bg1"/>
                </a:solidFill>
              </a:rPr>
              <a:t>Булава-вид зброї, що являє собою металевий стрижень з кулею на кінці</a:t>
            </a:r>
            <a:r>
              <a:rPr lang="uk-UA" sz="2000" b="1" i="1"/>
              <a:t>.</a:t>
            </a:r>
            <a:endParaRPr lang="ru-RU" sz="2000" b="1" i="1"/>
          </a:p>
        </p:txBody>
      </p:sp>
      <p:pic>
        <p:nvPicPr>
          <p:cNvPr id="61449" name="Picture 9" descr="id_12_7"/>
          <p:cNvPicPr>
            <a:picLocks noChangeAspect="1" noChangeArrowheads="1"/>
          </p:cNvPicPr>
          <p:nvPr/>
        </p:nvPicPr>
        <p:blipFill>
          <a:blip r:embed="rId4">
            <a:clrChange>
              <a:clrFrom>
                <a:srgbClr val="C0C0C2"/>
              </a:clrFrom>
              <a:clrTo>
                <a:srgbClr val="C0C0C2">
                  <a:alpha val="0"/>
                </a:srgbClr>
              </a:clrTo>
            </a:clrChange>
            <a:extLst>
              <a:ext uri="{28A0092B-C50C-407E-A947-70E740481C1C}">
                <a14:useLocalDpi xmlns:a14="http://schemas.microsoft.com/office/drawing/2010/main" val="0"/>
              </a:ext>
            </a:extLst>
          </a:blip>
          <a:srcRect/>
          <a:stretch>
            <a:fillRect/>
          </a:stretch>
        </p:blipFill>
        <p:spPr bwMode="auto">
          <a:xfrm>
            <a:off x="5435600" y="2916238"/>
            <a:ext cx="4105275" cy="3941762"/>
          </a:xfrm>
          <a:prstGeom prst="rect">
            <a:avLst/>
          </a:prstGeom>
          <a:noFill/>
          <a:extLst>
            <a:ext uri="{909E8E84-426E-40DD-AFC4-6F175D3DCCD1}">
              <a14:hiddenFill xmlns:a14="http://schemas.microsoft.com/office/drawing/2010/main">
                <a:solidFill>
                  <a:srgbClr val="FFFFFF"/>
                </a:solidFill>
              </a14:hiddenFill>
            </a:ext>
          </a:extLst>
        </p:spPr>
      </p:pic>
      <p:pic>
        <p:nvPicPr>
          <p:cNvPr id="61451" name="Picture 11" descr="1"/>
          <p:cNvPicPr>
            <a:picLocks noChangeAspect="1" noChangeArrowheads="1"/>
          </p:cNvPicPr>
          <p:nvPr/>
        </p:nvPicPr>
        <p:blipFill>
          <a:blip r:embed="rId5">
            <a:clrChange>
              <a:clrFrom>
                <a:srgbClr val="FFFFC1"/>
              </a:clrFrom>
              <a:clrTo>
                <a:srgbClr val="FFFFC1">
                  <a:alpha val="0"/>
                </a:srgbClr>
              </a:clrTo>
            </a:clrChange>
            <a:extLst>
              <a:ext uri="{28A0092B-C50C-407E-A947-70E740481C1C}">
                <a14:useLocalDpi xmlns:a14="http://schemas.microsoft.com/office/drawing/2010/main" val="0"/>
              </a:ext>
            </a:extLst>
          </a:blip>
          <a:srcRect/>
          <a:stretch>
            <a:fillRect/>
          </a:stretch>
        </p:blipFill>
        <p:spPr bwMode="auto">
          <a:xfrm>
            <a:off x="1835150" y="2133600"/>
            <a:ext cx="2197100" cy="2046288"/>
          </a:xfrm>
          <a:prstGeom prst="rect">
            <a:avLst/>
          </a:prstGeom>
          <a:noFill/>
          <a:extLst>
            <a:ext uri="{909E8E84-426E-40DD-AFC4-6F175D3DCCD1}">
              <a14:hiddenFill xmlns:a14="http://schemas.microsoft.com/office/drawing/2010/main">
                <a:solidFill>
                  <a:srgbClr val="FFFFFF"/>
                </a:solidFill>
              </a14:hiddenFill>
            </a:ext>
          </a:extLst>
        </p:spPr>
      </p:pic>
      <p:sp>
        <p:nvSpPr>
          <p:cNvPr id="61452" name="Text Box 12"/>
          <p:cNvSpPr txBox="1">
            <a:spLocks noChangeArrowheads="1"/>
          </p:cNvSpPr>
          <p:nvPr/>
        </p:nvSpPr>
        <p:spPr bwMode="auto">
          <a:xfrm>
            <a:off x="3563938" y="3716338"/>
            <a:ext cx="30956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sz="2000" b="1" i="1">
                <a:solidFill>
                  <a:srgbClr val="990000"/>
                </a:solidFill>
              </a:rPr>
              <a:t>Печатка-її відбитком скріплювали найважливіші документи</a:t>
            </a:r>
            <a:endParaRPr lang="ru-RU" sz="2000" b="1" i="1">
              <a:solidFill>
                <a:srgbClr val="990000"/>
              </a:solidFill>
            </a:endParaRPr>
          </a:p>
        </p:txBody>
      </p:sp>
    </p:spTree>
    <p:extLst>
      <p:ext uri="{BB962C8B-B14F-4D97-AF65-F5344CB8AC3E}">
        <p14:creationId xmlns:p14="http://schemas.microsoft.com/office/powerpoint/2010/main" val="2774106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190-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75"/>
            <a:ext cx="6040438" cy="6524625"/>
          </a:xfrm>
          <a:prstGeom prst="rect">
            <a:avLst/>
          </a:prstGeom>
          <a:noFill/>
          <a:extLst>
            <a:ext uri="{909E8E84-426E-40DD-AFC4-6F175D3DCCD1}">
              <a14:hiddenFill xmlns:a14="http://schemas.microsoft.com/office/drawing/2010/main">
                <a:solidFill>
                  <a:srgbClr val="FFFFFF"/>
                </a:solidFill>
              </a14:hiddenFill>
            </a:ext>
          </a:extLst>
        </p:spPr>
      </p:pic>
      <p:sp>
        <p:nvSpPr>
          <p:cNvPr id="58373" name="WordArt 5"/>
          <p:cNvSpPr>
            <a:spLocks noChangeArrowheads="1" noChangeShapeType="1" noTextEdit="1"/>
          </p:cNvSpPr>
          <p:nvPr/>
        </p:nvSpPr>
        <p:spPr bwMode="auto">
          <a:xfrm>
            <a:off x="395288" y="0"/>
            <a:ext cx="8424862" cy="819150"/>
          </a:xfrm>
          <a:prstGeom prst="rect">
            <a:avLst/>
          </a:prstGeom>
        </p:spPr>
        <p:txBody>
          <a:bodyPr wrap="none" fromWordArt="1">
            <a:prstTxWarp prst="textPlain">
              <a:avLst>
                <a:gd name="adj" fmla="val 50000"/>
              </a:avLst>
            </a:prstTxWarp>
          </a:bodyPr>
          <a:lstStyle/>
          <a:p>
            <a:pPr algn="ctr"/>
            <a:r>
              <a:rPr lang="ru-RU" sz="3600" b="1" kern="10">
                <a:ln w="9525">
                  <a:solidFill>
                    <a:schemeClr val="accent2"/>
                  </a:solidFill>
                  <a:round/>
                  <a:headEnd/>
                  <a:tailEnd/>
                </a:ln>
                <a:solidFill>
                  <a:srgbClr val="00FF00"/>
                </a:solidFill>
                <a:effectLst>
                  <a:outerShdw dist="35921" dir="2700000" algn="ctr" rotWithShape="0">
                    <a:srgbClr val="006600"/>
                  </a:outerShdw>
                </a:effectLst>
                <a:latin typeface="Comic Sans MS"/>
              </a:rPr>
              <a:t>Військова справа</a:t>
            </a:r>
          </a:p>
        </p:txBody>
      </p:sp>
      <p:sp>
        <p:nvSpPr>
          <p:cNvPr id="58374" name="Text Box 6"/>
          <p:cNvSpPr txBox="1">
            <a:spLocks noChangeArrowheads="1"/>
          </p:cNvSpPr>
          <p:nvPr/>
        </p:nvSpPr>
        <p:spPr bwMode="auto">
          <a:xfrm>
            <a:off x="6011863" y="836613"/>
            <a:ext cx="2663825"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b="1" i="1"/>
              <a:t>Військова справа козаків досягло високого рівня. Армія козаків була однією з найбільш боєздатних у Європі.Козаки досконало володіли усіма відомими в той час видами зброї, а також прийомами ведення бойових дій.Це не раз допомагало їм здобувати перемоги в битвах з татарами і турками</a:t>
            </a:r>
            <a:endParaRPr lang="ru-RU" b="1" i="1"/>
          </a:p>
        </p:txBody>
      </p:sp>
    </p:spTree>
    <p:extLst>
      <p:ext uri="{BB962C8B-B14F-4D97-AF65-F5344CB8AC3E}">
        <p14:creationId xmlns:p14="http://schemas.microsoft.com/office/powerpoint/2010/main" val="84203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58373"/>
                                        </p:tgtEl>
                                        <p:attrNameLst>
                                          <p:attrName>style.visibility</p:attrName>
                                        </p:attrNameLst>
                                      </p:cBhvr>
                                      <p:to>
                                        <p:strVal val="visible"/>
                                      </p:to>
                                    </p:set>
                                    <p:anim from="(-#ppt_w/2)" to="(#ppt_x)" calcmode="lin" valueType="num">
                                      <p:cBhvr>
                                        <p:cTn id="7" dur="600" fill="hold">
                                          <p:stCondLst>
                                            <p:cond delay="0"/>
                                          </p:stCondLst>
                                        </p:cTn>
                                        <p:tgtEl>
                                          <p:spTgt spid="58373"/>
                                        </p:tgtEl>
                                        <p:attrNameLst>
                                          <p:attrName>ppt_x</p:attrName>
                                        </p:attrNameLst>
                                      </p:cBhvr>
                                    </p:anim>
                                    <p:anim from="0" to="-1.0" calcmode="lin" valueType="num">
                                      <p:cBhvr>
                                        <p:cTn id="8" dur="200" decel="50000" autoRev="1" fill="hold">
                                          <p:stCondLst>
                                            <p:cond delay="600"/>
                                          </p:stCondLst>
                                        </p:cTn>
                                        <p:tgtEl>
                                          <p:spTgt spid="58373"/>
                                        </p:tgtEl>
                                        <p:attrNameLst>
                                          <p:attrName>xshear</p:attrName>
                                        </p:attrNameLst>
                                      </p:cBhvr>
                                    </p:anim>
                                    <p:animScale>
                                      <p:cBhvr>
                                        <p:cTn id="9" dur="200" decel="100000" autoRev="1" fill="hold">
                                          <p:stCondLst>
                                            <p:cond delay="600"/>
                                          </p:stCondLst>
                                        </p:cTn>
                                        <p:tgtEl>
                                          <p:spTgt spid="58373"/>
                                        </p:tgtEl>
                                      </p:cBhvr>
                                      <p:from x="100000" y="100000"/>
                                      <p:to x="80000" y="100000"/>
                                    </p:animScale>
                                    <p:anim by="(#ppt_h/3+#ppt_w*0.1)" calcmode="lin" valueType="num">
                                      <p:cBhvr additive="sum">
                                        <p:cTn id="10" dur="200" decel="100000" autoRev="1" fill="hold">
                                          <p:stCondLst>
                                            <p:cond delay="600"/>
                                          </p:stCondLst>
                                        </p:cTn>
                                        <p:tgtEl>
                                          <p:spTgt spid="58373"/>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AN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higr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1268413"/>
            <a:ext cx="2897187" cy="2149475"/>
          </a:xfrm>
          <a:prstGeom prst="rect">
            <a:avLst/>
          </a:prstGeom>
          <a:noFill/>
          <a:extLst>
            <a:ext uri="{909E8E84-426E-40DD-AFC4-6F175D3DCCD1}">
              <a14:hiddenFill xmlns:a14="http://schemas.microsoft.com/office/drawing/2010/main">
                <a:solidFill>
                  <a:srgbClr val="FFFFFF"/>
                </a:solidFill>
              </a14:hiddenFill>
            </a:ext>
          </a:extLst>
        </p:spPr>
      </p:pic>
      <p:sp>
        <p:nvSpPr>
          <p:cNvPr id="46083" name="AutoShape 3" descr="Голубая тисненая бумага">
            <a:hlinkClick r:id="" action="ppaction://hlinkshowjump?jump=previousslide" highlightClick="1"/>
          </p:cNvPr>
          <p:cNvSpPr>
            <a:spLocks noChangeArrowheads="1"/>
          </p:cNvSpPr>
          <p:nvPr/>
        </p:nvSpPr>
        <p:spPr bwMode="auto">
          <a:xfrm>
            <a:off x="8388350" y="6553200"/>
            <a:ext cx="369888" cy="304800"/>
          </a:xfrm>
          <a:prstGeom prst="actionButtonBackPrevious">
            <a:avLst/>
          </a:prstGeom>
          <a:blipFill dpi="0" rotWithShape="0">
            <a:blip r:embed="rId7"/>
            <a:srcRect/>
            <a:tile tx="0" ty="0" sx="100000" sy="100000" flip="none" algn="tl"/>
          </a:blipFill>
          <a:ln w="9525" cap="rnd">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6084" name="AutoShape 4" descr="Голубая тисненая бумага">
            <a:hlinkClick r:id="" action="ppaction://hlinkshowjump?jump=nextslide" highlightClick="1"/>
          </p:cNvPr>
          <p:cNvSpPr>
            <a:spLocks noChangeArrowheads="1"/>
          </p:cNvSpPr>
          <p:nvPr/>
        </p:nvSpPr>
        <p:spPr bwMode="auto">
          <a:xfrm>
            <a:off x="8774113" y="6553200"/>
            <a:ext cx="369887" cy="304800"/>
          </a:xfrm>
          <a:prstGeom prst="actionButtonForwardNext">
            <a:avLst/>
          </a:prstGeom>
          <a:blipFill dpi="0" rotWithShape="0">
            <a:blip r:embed="rId7"/>
            <a:srcRect/>
            <a:tile tx="0" ty="0" sx="100000" sy="100000" flip="none" algn="tl"/>
          </a:blipFill>
          <a:ln w="9525" cap="rnd">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6085" name="Rectangle 5"/>
          <p:cNvSpPr>
            <a:spLocks noChangeArrowheads="1"/>
          </p:cNvSpPr>
          <p:nvPr/>
        </p:nvSpPr>
        <p:spPr bwMode="auto">
          <a:xfrm>
            <a:off x="323850" y="260350"/>
            <a:ext cx="8496300" cy="647700"/>
          </a:xfrm>
          <a:prstGeom prst="rect">
            <a:avLst/>
          </a:prstGeom>
          <a:solidFill>
            <a:srgbClr val="FFCCCC"/>
          </a:solidFill>
          <a:ln w="38100" cmpd="dbl">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400" b="1" i="1">
                <a:solidFill>
                  <a:schemeClr val="tx2"/>
                </a:solidFill>
              </a:rPr>
              <a:t>ПРИЧИНИ ВИНИКНЕННЯ УКРАЇНСЬКОГО КОЗАЦТВА</a:t>
            </a:r>
          </a:p>
        </p:txBody>
      </p:sp>
      <p:sp>
        <p:nvSpPr>
          <p:cNvPr id="46086" name="AutoShape 6"/>
          <p:cNvSpPr>
            <a:spLocks noChangeArrowheads="1"/>
          </p:cNvSpPr>
          <p:nvPr/>
        </p:nvSpPr>
        <p:spPr bwMode="auto">
          <a:xfrm>
            <a:off x="4284663" y="908050"/>
            <a:ext cx="720725" cy="215900"/>
          </a:xfrm>
          <a:prstGeom prst="downArrow">
            <a:avLst>
              <a:gd name="adj1" fmla="val 56824"/>
              <a:gd name="adj2" fmla="val 100000"/>
            </a:avLst>
          </a:prstGeom>
          <a:solidFill>
            <a:srgbClr val="FF3300"/>
          </a:solidFill>
          <a:ln w="9525">
            <a:solidFill>
              <a:schemeClr val="bg1"/>
            </a:solidFill>
            <a:miter lim="800000"/>
            <a:headEnd/>
            <a:tailEnd/>
          </a:ln>
          <a:effectLst>
            <a:outerShdw dist="35921" dir="2700000" algn="ctr" rotWithShape="0">
              <a:schemeClr val="bg2"/>
            </a:outerShdw>
          </a:effectLst>
        </p:spPr>
        <p:txBody>
          <a:bodyPr wrap="none" anchor="ctr"/>
          <a:lstStyle/>
          <a:p>
            <a:endParaRPr lang="ru-RU"/>
          </a:p>
        </p:txBody>
      </p:sp>
      <p:sp>
        <p:nvSpPr>
          <p:cNvPr id="46087" name="Rectangle 7"/>
          <p:cNvSpPr>
            <a:spLocks noChangeArrowheads="1"/>
          </p:cNvSpPr>
          <p:nvPr/>
        </p:nvSpPr>
        <p:spPr bwMode="auto">
          <a:xfrm>
            <a:off x="316795" y="1178152"/>
            <a:ext cx="4103688" cy="2303463"/>
          </a:xfrm>
          <a:prstGeom prst="rect">
            <a:avLst/>
          </a:prstGeom>
          <a:solidFill>
            <a:srgbClr val="CCFFFF"/>
          </a:solidFill>
          <a:ln w="38100" cmpd="dbl">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spcBef>
                <a:spcPct val="20000"/>
              </a:spcBef>
            </a:pPr>
            <a:r>
              <a:rPr lang="ru-RU" b="1"/>
              <a:t>Грабіжницькі походи кримських </a:t>
            </a:r>
          </a:p>
          <a:p>
            <a:pPr algn="ctr">
              <a:lnSpc>
                <a:spcPct val="80000"/>
              </a:lnSpc>
              <a:spcBef>
                <a:spcPct val="20000"/>
              </a:spcBef>
            </a:pPr>
            <a:r>
              <a:rPr lang="ru-RU" b="1"/>
              <a:t>орд та султанських військ і </a:t>
            </a:r>
          </a:p>
          <a:p>
            <a:pPr algn="ctr">
              <a:lnSpc>
                <a:spcPct val="80000"/>
              </a:lnSpc>
              <a:spcBef>
                <a:spcPct val="20000"/>
              </a:spcBef>
            </a:pPr>
            <a:r>
              <a:rPr lang="ru-RU" b="1"/>
              <a:t>нездатність влади організувати</a:t>
            </a:r>
          </a:p>
          <a:p>
            <a:pPr algn="ctr">
              <a:lnSpc>
                <a:spcPct val="80000"/>
              </a:lnSpc>
              <a:spcBef>
                <a:spcPct val="20000"/>
              </a:spcBef>
            </a:pPr>
            <a:r>
              <a:rPr lang="ru-RU" b="1"/>
              <a:t>надійний захист.</a:t>
            </a:r>
            <a:endParaRPr lang="ru-RU" b="1" i="1">
              <a:solidFill>
                <a:schemeClr val="accent2"/>
              </a:solidFill>
            </a:endParaRPr>
          </a:p>
        </p:txBody>
      </p:sp>
      <p:sp>
        <p:nvSpPr>
          <p:cNvPr id="46088" name="Rectangle 8"/>
          <p:cNvSpPr>
            <a:spLocks noChangeArrowheads="1"/>
          </p:cNvSpPr>
          <p:nvPr/>
        </p:nvSpPr>
        <p:spPr bwMode="auto">
          <a:xfrm>
            <a:off x="4859338" y="1196975"/>
            <a:ext cx="4105275" cy="2232025"/>
          </a:xfrm>
          <a:prstGeom prst="rect">
            <a:avLst/>
          </a:prstGeom>
          <a:solidFill>
            <a:srgbClr val="CCFFFF"/>
          </a:solidFill>
          <a:ln w="38100" cmpd="dbl">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b="1"/>
              <a:t>Посилення соціального </a:t>
            </a:r>
          </a:p>
          <a:p>
            <a:pPr algn="ctr"/>
            <a:r>
              <a:rPr lang="ru-RU" b="1"/>
              <a:t>і національно- релігійного</a:t>
            </a:r>
          </a:p>
          <a:p>
            <a:pPr algn="ctr"/>
            <a:r>
              <a:rPr lang="ru-RU" b="1"/>
              <a:t> гноблення.</a:t>
            </a:r>
          </a:p>
          <a:p>
            <a:pPr algn="ctr"/>
            <a:r>
              <a:rPr lang="ru-RU" b="1"/>
              <a:t>Поширення панщини та</a:t>
            </a:r>
          </a:p>
          <a:p>
            <a:pPr algn="ctr"/>
            <a:r>
              <a:rPr lang="ru-RU" b="1"/>
              <a:t> запровадження</a:t>
            </a:r>
          </a:p>
          <a:p>
            <a:pPr algn="ctr"/>
            <a:r>
              <a:rPr lang="ru-RU" b="1"/>
              <a:t> кріпацтва спонукали українських</a:t>
            </a:r>
          </a:p>
          <a:p>
            <a:pPr algn="ctr"/>
            <a:r>
              <a:rPr lang="ru-RU" b="1"/>
              <a:t> селян до масових утеч.</a:t>
            </a:r>
          </a:p>
        </p:txBody>
      </p:sp>
      <p:sp>
        <p:nvSpPr>
          <p:cNvPr id="46089" name="AutoShape 9"/>
          <p:cNvSpPr>
            <a:spLocks noChangeArrowheads="1"/>
          </p:cNvSpPr>
          <p:nvPr/>
        </p:nvSpPr>
        <p:spPr bwMode="auto">
          <a:xfrm>
            <a:off x="2051050" y="908050"/>
            <a:ext cx="720725" cy="215900"/>
          </a:xfrm>
          <a:prstGeom prst="downArrow">
            <a:avLst>
              <a:gd name="adj1" fmla="val 56824"/>
              <a:gd name="adj2" fmla="val 100000"/>
            </a:avLst>
          </a:prstGeom>
          <a:solidFill>
            <a:srgbClr val="FF3300"/>
          </a:solidFill>
          <a:ln w="9525">
            <a:solidFill>
              <a:schemeClr val="bg1"/>
            </a:solidFill>
            <a:miter lim="800000"/>
            <a:headEnd/>
            <a:tailEnd/>
          </a:ln>
          <a:effectLst>
            <a:outerShdw dist="35921" dir="2700000" algn="ctr" rotWithShape="0">
              <a:schemeClr val="bg2"/>
            </a:outerShdw>
          </a:effectLst>
        </p:spPr>
        <p:txBody>
          <a:bodyPr wrap="none" anchor="ctr"/>
          <a:lstStyle/>
          <a:p>
            <a:endParaRPr lang="ru-RU"/>
          </a:p>
        </p:txBody>
      </p:sp>
      <p:sp>
        <p:nvSpPr>
          <p:cNvPr id="46090" name="AutoShape 10"/>
          <p:cNvSpPr>
            <a:spLocks noChangeArrowheads="1"/>
          </p:cNvSpPr>
          <p:nvPr/>
        </p:nvSpPr>
        <p:spPr bwMode="auto">
          <a:xfrm>
            <a:off x="6732588" y="908050"/>
            <a:ext cx="720725" cy="215900"/>
          </a:xfrm>
          <a:prstGeom prst="downArrow">
            <a:avLst>
              <a:gd name="adj1" fmla="val 56824"/>
              <a:gd name="adj2" fmla="val 100000"/>
            </a:avLst>
          </a:prstGeom>
          <a:solidFill>
            <a:srgbClr val="FF3300"/>
          </a:solidFill>
          <a:ln w="9525">
            <a:solidFill>
              <a:schemeClr val="bg1"/>
            </a:solidFill>
            <a:miter lim="800000"/>
            <a:headEnd/>
            <a:tailEnd/>
          </a:ln>
          <a:effectLst>
            <a:outerShdw dist="35921" dir="2700000" algn="ctr" rotWithShape="0">
              <a:schemeClr val="bg2"/>
            </a:outerShdw>
          </a:effectLst>
        </p:spPr>
        <p:txBody>
          <a:bodyPr wrap="none" anchor="ctr"/>
          <a:lstStyle/>
          <a:p>
            <a:endParaRPr lang="ru-RU"/>
          </a:p>
        </p:txBody>
      </p:sp>
      <p:pic>
        <p:nvPicPr>
          <p:cNvPr id="46091" name="Picture 11" descr="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3860800"/>
            <a:ext cx="338455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46094" name="Picture 14" descr="id_11_7"/>
          <p:cNvPicPr>
            <a:picLocks noChangeAspect="1" noChangeArrowheads="1"/>
          </p:cNvPicPr>
          <p:nvPr/>
        </p:nvPicPr>
        <p:blipFill>
          <a:blip r:embed="rId9">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5076825" y="3644900"/>
            <a:ext cx="3097213" cy="297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30640"/>
      </p:ext>
    </p:extLst>
  </p:cSld>
  <p:clrMapOvr>
    <a:masterClrMapping/>
  </p:clrMapOvr>
  <p:transition spd="slow">
    <p:wheel spokes="1"/>
    <p:sndAc>
      <p:stSnd>
        <p:snd r:embed="rId2" name="Арфа.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p:cTn id="7" dur="1000" fill="hold"/>
                                        <p:tgtEl>
                                          <p:spTgt spid="46085"/>
                                        </p:tgtEl>
                                        <p:attrNameLst>
                                          <p:attrName>ppt_w</p:attrName>
                                        </p:attrNameLst>
                                      </p:cBhvr>
                                      <p:tavLst>
                                        <p:tav tm="0">
                                          <p:val>
                                            <p:strVal val="#ppt_w*0.70"/>
                                          </p:val>
                                        </p:tav>
                                        <p:tav tm="100000">
                                          <p:val>
                                            <p:strVal val="#ppt_w"/>
                                          </p:val>
                                        </p:tav>
                                      </p:tavLst>
                                    </p:anim>
                                    <p:anim calcmode="lin" valueType="num">
                                      <p:cBhvr>
                                        <p:cTn id="8" dur="1000" fill="hold"/>
                                        <p:tgtEl>
                                          <p:spTgt spid="46085"/>
                                        </p:tgtEl>
                                        <p:attrNameLst>
                                          <p:attrName>ppt_h</p:attrName>
                                        </p:attrNameLst>
                                      </p:cBhvr>
                                      <p:tavLst>
                                        <p:tav tm="0">
                                          <p:val>
                                            <p:strVal val="#ppt_h"/>
                                          </p:val>
                                        </p:tav>
                                        <p:tav tm="100000">
                                          <p:val>
                                            <p:strVal val="#ppt_h"/>
                                          </p:val>
                                        </p:tav>
                                      </p:tavLst>
                                    </p:anim>
                                    <p:animEffect transition="in" filter="fade">
                                      <p:cBhvr>
                                        <p:cTn id="9" dur="1000"/>
                                        <p:tgtEl>
                                          <p:spTgt spid="46085"/>
                                        </p:tgtEl>
                                      </p:cBhvr>
                                    </p:animEffect>
                                  </p:childTnLst>
                                  <p:subTnLst>
                                    <p:audio>
                                      <p:cMediaNode>
                                        <p:cTn display="0" masterRel="sameClick">
                                          <p:stCondLst>
                                            <p:cond evt="begin" delay="0">
                                              <p:tn val="5"/>
                                            </p:cond>
                                          </p:stCondLst>
                                          <p:endCondLst>
                                            <p:cond evt="onStopAudio" delay="0">
                                              <p:tgtEl>
                                                <p:sldTgt/>
                                              </p:tgtEl>
                                            </p:cond>
                                          </p:endCondLst>
                                        </p:cTn>
                                        <p:tgtEl>
                                          <p:sndTgt r:embed="rId3" name="snd_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46086"/>
                                        </p:tgtEl>
                                        <p:attrNameLst>
                                          <p:attrName>style.visibility</p:attrName>
                                        </p:attrNameLst>
                                      </p:cBhvr>
                                      <p:to>
                                        <p:strVal val="visible"/>
                                      </p:to>
                                    </p:set>
                                    <p:animEffect transition="in" filter="slide(fromTop)">
                                      <p:cBhvr>
                                        <p:cTn id="14" dur="500"/>
                                        <p:tgtEl>
                                          <p:spTgt spid="4608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46089"/>
                                        </p:tgtEl>
                                        <p:attrNameLst>
                                          <p:attrName>style.visibility</p:attrName>
                                        </p:attrNameLst>
                                      </p:cBhvr>
                                      <p:to>
                                        <p:strVal val="visible"/>
                                      </p:to>
                                    </p:set>
                                    <p:animEffect transition="in" filter="slide(fromTop)">
                                      <p:cBhvr>
                                        <p:cTn id="19" dur="500"/>
                                        <p:tgtEl>
                                          <p:spTgt spid="46089"/>
                                        </p:tgtEl>
                                      </p:cBhvr>
                                    </p:animEffect>
                                  </p:childTnLst>
                                </p:cTn>
                              </p:par>
                            </p:childTnLst>
                          </p:cTn>
                        </p:par>
                        <p:par>
                          <p:cTn id="20" fill="hold" nodeType="afterGroup">
                            <p:stCondLst>
                              <p:cond delay="500"/>
                            </p:stCondLst>
                            <p:childTnLst>
                              <p:par>
                                <p:cTn id="21" presetID="55" presetClass="entr" presetSubtype="0" fill="hold" grpId="0" nodeType="afterEffect">
                                  <p:stCondLst>
                                    <p:cond delay="0"/>
                                  </p:stCondLst>
                                  <p:childTnLst>
                                    <p:set>
                                      <p:cBhvr>
                                        <p:cTn id="22" dur="1" fill="hold">
                                          <p:stCondLst>
                                            <p:cond delay="0"/>
                                          </p:stCondLst>
                                        </p:cTn>
                                        <p:tgtEl>
                                          <p:spTgt spid="46087"/>
                                        </p:tgtEl>
                                        <p:attrNameLst>
                                          <p:attrName>style.visibility</p:attrName>
                                        </p:attrNameLst>
                                      </p:cBhvr>
                                      <p:to>
                                        <p:strVal val="visible"/>
                                      </p:to>
                                    </p:set>
                                    <p:anim calcmode="lin" valueType="num">
                                      <p:cBhvr>
                                        <p:cTn id="23" dur="1000" fill="hold"/>
                                        <p:tgtEl>
                                          <p:spTgt spid="46087"/>
                                        </p:tgtEl>
                                        <p:attrNameLst>
                                          <p:attrName>ppt_w</p:attrName>
                                        </p:attrNameLst>
                                      </p:cBhvr>
                                      <p:tavLst>
                                        <p:tav tm="0">
                                          <p:val>
                                            <p:strVal val="#ppt_w*0.70"/>
                                          </p:val>
                                        </p:tav>
                                        <p:tav tm="100000">
                                          <p:val>
                                            <p:strVal val="#ppt_w"/>
                                          </p:val>
                                        </p:tav>
                                      </p:tavLst>
                                    </p:anim>
                                    <p:anim calcmode="lin" valueType="num">
                                      <p:cBhvr>
                                        <p:cTn id="24" dur="1000" fill="hold"/>
                                        <p:tgtEl>
                                          <p:spTgt spid="46087"/>
                                        </p:tgtEl>
                                        <p:attrNameLst>
                                          <p:attrName>ppt_h</p:attrName>
                                        </p:attrNameLst>
                                      </p:cBhvr>
                                      <p:tavLst>
                                        <p:tav tm="0">
                                          <p:val>
                                            <p:strVal val="#ppt_h"/>
                                          </p:val>
                                        </p:tav>
                                        <p:tav tm="100000">
                                          <p:val>
                                            <p:strVal val="#ppt_h"/>
                                          </p:val>
                                        </p:tav>
                                      </p:tavLst>
                                    </p:anim>
                                    <p:animEffect transition="in" filter="fade">
                                      <p:cBhvr>
                                        <p:cTn id="25" dur="1000"/>
                                        <p:tgtEl>
                                          <p:spTgt spid="46087"/>
                                        </p:tgtEl>
                                      </p:cBhvr>
                                    </p:animEffect>
                                  </p:childTnLst>
                                  <p:subTnLst>
                                    <p:audio>
                                      <p:cMediaNode>
                                        <p:cTn display="0" masterRel="sameClick">
                                          <p:stCondLst>
                                            <p:cond evt="begin" delay="0">
                                              <p:tn val="21"/>
                                            </p:cond>
                                          </p:stCondLst>
                                          <p:endCondLst>
                                            <p:cond evt="onStopAudio" delay="0">
                                              <p:tgtEl>
                                                <p:sldTgt/>
                                              </p:tgtEl>
                                            </p:cond>
                                          </p:endCondLst>
                                        </p:cTn>
                                        <p:tgtEl>
                                          <p:sndTgt r:embed="rId4" name="CONT1.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46090"/>
                                        </p:tgtEl>
                                        <p:attrNameLst>
                                          <p:attrName>style.visibility</p:attrName>
                                        </p:attrNameLst>
                                      </p:cBhvr>
                                      <p:to>
                                        <p:strVal val="visible"/>
                                      </p:to>
                                    </p:set>
                                    <p:animEffect transition="in" filter="slide(fromTop)">
                                      <p:cBhvr>
                                        <p:cTn id="30" dur="500"/>
                                        <p:tgtEl>
                                          <p:spTgt spid="46090"/>
                                        </p:tgtEl>
                                      </p:cBhvr>
                                    </p:animEffect>
                                  </p:childTnLst>
                                </p:cTn>
                              </p:par>
                            </p:childTnLst>
                          </p:cTn>
                        </p:par>
                        <p:par>
                          <p:cTn id="31" fill="hold" nodeType="afterGroup">
                            <p:stCondLst>
                              <p:cond delay="500"/>
                            </p:stCondLst>
                            <p:childTnLst>
                              <p:par>
                                <p:cTn id="32" presetID="55" presetClass="entr" presetSubtype="0" fill="hold" grpId="0" nodeType="afterEffect">
                                  <p:stCondLst>
                                    <p:cond delay="0"/>
                                  </p:stCondLst>
                                  <p:childTnLst>
                                    <p:set>
                                      <p:cBhvr>
                                        <p:cTn id="33" dur="1" fill="hold">
                                          <p:stCondLst>
                                            <p:cond delay="0"/>
                                          </p:stCondLst>
                                        </p:cTn>
                                        <p:tgtEl>
                                          <p:spTgt spid="46088"/>
                                        </p:tgtEl>
                                        <p:attrNameLst>
                                          <p:attrName>style.visibility</p:attrName>
                                        </p:attrNameLst>
                                      </p:cBhvr>
                                      <p:to>
                                        <p:strVal val="visible"/>
                                      </p:to>
                                    </p:set>
                                    <p:anim calcmode="lin" valueType="num">
                                      <p:cBhvr>
                                        <p:cTn id="34" dur="1000" fill="hold"/>
                                        <p:tgtEl>
                                          <p:spTgt spid="46088"/>
                                        </p:tgtEl>
                                        <p:attrNameLst>
                                          <p:attrName>ppt_w</p:attrName>
                                        </p:attrNameLst>
                                      </p:cBhvr>
                                      <p:tavLst>
                                        <p:tav tm="0">
                                          <p:val>
                                            <p:strVal val="#ppt_w*0.70"/>
                                          </p:val>
                                        </p:tav>
                                        <p:tav tm="100000">
                                          <p:val>
                                            <p:strVal val="#ppt_w"/>
                                          </p:val>
                                        </p:tav>
                                      </p:tavLst>
                                    </p:anim>
                                    <p:anim calcmode="lin" valueType="num">
                                      <p:cBhvr>
                                        <p:cTn id="35" dur="1000" fill="hold"/>
                                        <p:tgtEl>
                                          <p:spTgt spid="46088"/>
                                        </p:tgtEl>
                                        <p:attrNameLst>
                                          <p:attrName>ppt_h</p:attrName>
                                        </p:attrNameLst>
                                      </p:cBhvr>
                                      <p:tavLst>
                                        <p:tav tm="0">
                                          <p:val>
                                            <p:strVal val="#ppt_h"/>
                                          </p:val>
                                        </p:tav>
                                        <p:tav tm="100000">
                                          <p:val>
                                            <p:strVal val="#ppt_h"/>
                                          </p:val>
                                        </p:tav>
                                      </p:tavLst>
                                    </p:anim>
                                    <p:animEffect transition="in" filter="fade">
                                      <p:cBhvr>
                                        <p:cTn id="36" dur="1000"/>
                                        <p:tgtEl>
                                          <p:spTgt spid="46088"/>
                                        </p:tgtEl>
                                      </p:cBhvr>
                                    </p:animEffect>
                                  </p:childTnLst>
                                  <p:subTnLst>
                                    <p:audio>
                                      <p:cMediaNode>
                                        <p:cTn display="0" masterRel="sameClick">
                                          <p:stCondLst>
                                            <p:cond evt="begin" delay="0">
                                              <p:tn val="32"/>
                                            </p:cond>
                                          </p:stCondLst>
                                          <p:endCondLst>
                                            <p:cond evt="onStopAudio" delay="0">
                                              <p:tgtEl>
                                                <p:sldTgt/>
                                              </p:tgtEl>
                                            </p:cond>
                                          </p:endCondLst>
                                        </p:cTn>
                                        <p:tgtEl>
                                          <p:sndTgt r:embed="rId5" name="CONT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46086" grpId="0" animBg="1"/>
      <p:bldP spid="46087" grpId="0" animBg="1"/>
      <p:bldP spid="46088" grpId="0" animBg="1"/>
      <p:bldP spid="46089" grpId="0" animBg="1"/>
      <p:bldP spid="4609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5"/>
          <p:cNvPicPr>
            <a:picLocks noChangeAspect="1" noChangeArrowheads="1"/>
          </p:cNvPicPr>
          <p:nvPr/>
        </p:nvPicPr>
        <p:blipFill>
          <a:blip r:embed="rId2">
            <a:clrChange>
              <a:clrFrom>
                <a:srgbClr val="FFFFC1"/>
              </a:clrFrom>
              <a:clrTo>
                <a:srgbClr val="FFFFC1">
                  <a:alpha val="0"/>
                </a:srgbClr>
              </a:clrTo>
            </a:clrChange>
            <a:extLst>
              <a:ext uri="{28A0092B-C50C-407E-A947-70E740481C1C}">
                <a14:useLocalDpi xmlns:a14="http://schemas.microsoft.com/office/drawing/2010/main" val="0"/>
              </a:ext>
            </a:extLst>
          </a:blip>
          <a:srcRect/>
          <a:stretch>
            <a:fillRect/>
          </a:stretch>
        </p:blipFill>
        <p:spPr bwMode="auto">
          <a:xfrm>
            <a:off x="0" y="188913"/>
            <a:ext cx="5143500" cy="39751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4"/>
          <p:cNvPicPr>
            <a:picLocks noChangeAspect="1" noChangeArrowheads="1"/>
          </p:cNvPicPr>
          <p:nvPr/>
        </p:nvPicPr>
        <p:blipFill>
          <a:blip r:embed="rId3">
            <a:clrChange>
              <a:clrFrom>
                <a:srgbClr val="FFFFC1"/>
              </a:clrFrom>
              <a:clrTo>
                <a:srgbClr val="FFFFC1">
                  <a:alpha val="0"/>
                </a:srgbClr>
              </a:clrTo>
            </a:clrChange>
            <a:lum bright="-30000"/>
            <a:extLst>
              <a:ext uri="{28A0092B-C50C-407E-A947-70E740481C1C}">
                <a14:useLocalDpi xmlns:a14="http://schemas.microsoft.com/office/drawing/2010/main" val="0"/>
              </a:ext>
            </a:extLst>
          </a:blip>
          <a:srcRect/>
          <a:stretch>
            <a:fillRect/>
          </a:stretch>
        </p:blipFill>
        <p:spPr bwMode="auto">
          <a:xfrm>
            <a:off x="4859338" y="2708275"/>
            <a:ext cx="4032250" cy="3852863"/>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0" y="4149725"/>
            <a:ext cx="5041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sz="2000" b="1" i="1">
                <a:solidFill>
                  <a:srgbClr val="990000"/>
                </a:solidFill>
              </a:rPr>
              <a:t>Козацькі гармати, мортири та ядра</a:t>
            </a:r>
            <a:endParaRPr lang="ru-RU" sz="2000" b="1" i="1">
              <a:solidFill>
                <a:srgbClr val="990000"/>
              </a:solidFill>
            </a:endParaRPr>
          </a:p>
        </p:txBody>
      </p:sp>
      <p:sp>
        <p:nvSpPr>
          <p:cNvPr id="10245" name="Text Box 5"/>
          <p:cNvSpPr txBox="1">
            <a:spLocks noChangeArrowheads="1"/>
          </p:cNvSpPr>
          <p:nvPr/>
        </p:nvSpPr>
        <p:spPr bwMode="auto">
          <a:xfrm>
            <a:off x="5111750" y="6308725"/>
            <a:ext cx="4032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b="1" i="1">
                <a:solidFill>
                  <a:srgbClr val="990000"/>
                </a:solidFill>
              </a:rPr>
              <a:t>Козацька зброя</a:t>
            </a:r>
            <a:endParaRPr lang="ru-RU" b="1" i="1">
              <a:solidFill>
                <a:srgbClr val="990000"/>
              </a:solidFill>
            </a:endParaRPr>
          </a:p>
        </p:txBody>
      </p:sp>
      <p:pic>
        <p:nvPicPr>
          <p:cNvPr id="10247" name="Picture 7" descr="id_13_3"/>
          <p:cNvPicPr>
            <a:picLocks noChangeAspect="1" noChangeArrowheads="1"/>
          </p:cNvPicPr>
          <p:nvPr/>
        </p:nvPicPr>
        <p:blipFill>
          <a:blip r:embed="rId4">
            <a:clrChange>
              <a:clrFrom>
                <a:srgbClr val="C2C0C1"/>
              </a:clrFrom>
              <a:clrTo>
                <a:srgbClr val="C2C0C1">
                  <a:alpha val="0"/>
                </a:srgbClr>
              </a:clrTo>
            </a:clrChange>
            <a:extLst>
              <a:ext uri="{28A0092B-C50C-407E-A947-70E740481C1C}">
                <a14:useLocalDpi xmlns:a14="http://schemas.microsoft.com/office/drawing/2010/main" val="0"/>
              </a:ext>
            </a:extLst>
          </a:blip>
          <a:srcRect/>
          <a:stretch>
            <a:fillRect/>
          </a:stretch>
        </p:blipFill>
        <p:spPr bwMode="auto">
          <a:xfrm>
            <a:off x="250825" y="3573463"/>
            <a:ext cx="3744913"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Безымянный"/>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7763" y="188913"/>
            <a:ext cx="2087562" cy="208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87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7"/>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4355977" y="173384"/>
            <a:ext cx="4419724" cy="6538536"/>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kazak_z"/>
          <p:cNvPicPr>
            <a:picLocks noChangeAspect="1" noChangeArrowheads="1"/>
          </p:cNvPicPr>
          <p:nvPr/>
        </p:nvPicPr>
        <p:blipFill>
          <a:blip r:embed="rId3">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179387" y="188912"/>
            <a:ext cx="3778221" cy="439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738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koz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04813"/>
            <a:ext cx="3744912" cy="2838450"/>
          </a:xfrm>
          <a:prstGeom prst="rect">
            <a:avLst/>
          </a:prstGeom>
          <a:noFill/>
          <a:extLst>
            <a:ext uri="{909E8E84-426E-40DD-AFC4-6F175D3DCCD1}">
              <a14:hiddenFill xmlns:a14="http://schemas.microsoft.com/office/drawing/2010/main">
                <a:solidFill>
                  <a:srgbClr val="FFFFFF"/>
                </a:solidFill>
              </a14:hiddenFill>
            </a:ext>
          </a:extLst>
        </p:spPr>
      </p:pic>
      <p:pic>
        <p:nvPicPr>
          <p:cNvPr id="62469" name="Picture 5" descr="tabi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60350"/>
            <a:ext cx="4679950" cy="3159125"/>
          </a:xfrm>
          <a:prstGeom prst="rect">
            <a:avLst/>
          </a:prstGeom>
          <a:noFill/>
          <a:extLst>
            <a:ext uri="{909E8E84-426E-40DD-AFC4-6F175D3DCCD1}">
              <a14:hiddenFill xmlns:a14="http://schemas.microsoft.com/office/drawing/2010/main">
                <a:solidFill>
                  <a:srgbClr val="FFFFFF"/>
                </a:solidFill>
              </a14:hiddenFill>
            </a:ext>
          </a:extLst>
        </p:spPr>
      </p:pic>
      <p:pic>
        <p:nvPicPr>
          <p:cNvPr id="62470" name="Picture 6" descr="tabir2"/>
          <p:cNvPicPr>
            <a:picLocks noChangeAspect="1" noChangeArrowheads="1"/>
          </p:cNvPicPr>
          <p:nvPr/>
        </p:nvPicPr>
        <p:blipFill>
          <a:blip r:embed="rId4">
            <a:clrChange>
              <a:clrFrom>
                <a:srgbClr val="FEFEFE"/>
              </a:clrFrom>
              <a:clrTo>
                <a:srgbClr val="FEFEFE">
                  <a:alpha val="0"/>
                </a:srgbClr>
              </a:clrTo>
            </a:clrChange>
            <a:lum bright="-30000" contrast="6000"/>
            <a:extLst>
              <a:ext uri="{28A0092B-C50C-407E-A947-70E740481C1C}">
                <a14:useLocalDpi xmlns:a14="http://schemas.microsoft.com/office/drawing/2010/main" val="0"/>
              </a:ext>
            </a:extLst>
          </a:blip>
          <a:srcRect/>
          <a:stretch>
            <a:fillRect/>
          </a:stretch>
        </p:blipFill>
        <p:spPr bwMode="auto">
          <a:xfrm>
            <a:off x="250825" y="3740150"/>
            <a:ext cx="3960813" cy="2855913"/>
          </a:xfrm>
          <a:prstGeom prst="rect">
            <a:avLst/>
          </a:prstGeom>
          <a:noFill/>
          <a:extLst>
            <a:ext uri="{909E8E84-426E-40DD-AFC4-6F175D3DCCD1}">
              <a14:hiddenFill xmlns:a14="http://schemas.microsoft.com/office/drawing/2010/main">
                <a:solidFill>
                  <a:srgbClr val="FFFFFF"/>
                </a:solidFill>
              </a14:hiddenFill>
            </a:ext>
          </a:extLst>
        </p:spPr>
      </p:pic>
      <p:pic>
        <p:nvPicPr>
          <p:cNvPr id="62471" name="Picture 7" descr="1табір"/>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3638550"/>
            <a:ext cx="446405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731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p:cNvSpPr>
            <a:spLocks noGrp="1"/>
          </p:cNvSpPr>
          <p:nvPr>
            <p:ph idx="4294967295"/>
          </p:nvPr>
        </p:nvSpPr>
        <p:spPr bwMode="auto">
          <a:xfrm>
            <a:off x="827584" y="188640"/>
            <a:ext cx="7416824" cy="72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None/>
              <a:tabLst/>
            </a:pPr>
            <a:r>
              <a:rPr kumimoji="0" lang="uk-UA" altLang="ru-RU" sz="4400" b="1" i="0" u="none" strike="noStrike" cap="none" normalizeH="0" baseline="0" dirty="0" smtClean="0">
                <a:ln>
                  <a:noFill/>
                </a:ln>
                <a:solidFill>
                  <a:schemeClr val="tx1"/>
                </a:solidFill>
                <a:effectLst>
                  <a:outerShdw blurRad="38100" dist="38100" dir="2700000" algn="tl">
                    <a:srgbClr val="C0C0C0"/>
                  </a:outerShdw>
                </a:effectLst>
                <a:latin typeface="SchoolBookCTT" charset="-52"/>
              </a:rPr>
              <a:t>Іконопис козацької доби</a:t>
            </a:r>
            <a:endParaRPr kumimoji="0" lang="ru-RU" altLang="ru-RU" sz="3200" b="0" i="0" u="none" strike="noStrike" cap="none" normalizeH="0" baseline="0" dirty="0" smtClean="0">
              <a:ln>
                <a:noFill/>
              </a:ln>
              <a:solidFill>
                <a:schemeClr val="tx1"/>
              </a:solidFill>
              <a:effectLst/>
              <a:latin typeface="Arial" pitchFamily="34" charset="0"/>
            </a:endParaRPr>
          </a:p>
        </p:txBody>
      </p:sp>
      <p:pic>
        <p:nvPicPr>
          <p:cNvPr id="4099"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908720"/>
            <a:ext cx="5911926" cy="580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a:spLocks noChangeArrowheads="1"/>
          </p:cNvSpPr>
          <p:nvPr/>
        </p:nvSpPr>
        <p:spPr bwMode="auto">
          <a:xfrm>
            <a:off x="179513" y="1258210"/>
            <a:ext cx="259228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1" u="none" strike="noStrike" cap="none" normalizeH="0" baseline="0" dirty="0" err="1" smtClean="0">
                <a:ln>
                  <a:noFill/>
                </a:ln>
                <a:effectLst/>
                <a:latin typeface="SchoolBookCTT" charset="-52"/>
                <a:cs typeface="Arial" pitchFamily="34" charset="0"/>
              </a:rPr>
              <a:t>Ікона</a:t>
            </a:r>
            <a:r>
              <a:rPr kumimoji="0" lang="ru-RU" altLang="ru-RU" sz="1800" b="1" i="1" u="none" strike="noStrike" cap="none" normalizeH="0" baseline="0" dirty="0" smtClean="0">
                <a:ln>
                  <a:noFill/>
                </a:ln>
                <a:effectLst/>
                <a:latin typeface="SchoolBookCTT" charset="-52"/>
                <a:cs typeface="Arial" pitchFamily="34" charset="0"/>
              </a:rPr>
              <a:t> </a:t>
            </a:r>
            <a:r>
              <a:rPr kumimoji="0" lang="ru-RU" altLang="ru-RU" sz="1800" b="1" i="1" u="none" strike="noStrike" cap="none" normalizeH="0" baseline="0" dirty="0" err="1" smtClean="0">
                <a:ln>
                  <a:noFill/>
                </a:ln>
                <a:effectLst/>
                <a:latin typeface="SchoolBookCTT" charset="-52"/>
                <a:cs typeface="Arial" pitchFamily="34" charset="0"/>
              </a:rPr>
              <a:t>Покрови</a:t>
            </a:r>
            <a:r>
              <a:rPr kumimoji="0" lang="ru-RU" altLang="ru-RU" sz="1800" b="1" i="1" u="none" strike="noStrike" cap="none" normalizeH="0" baseline="0" dirty="0" smtClean="0">
                <a:ln>
                  <a:noFill/>
                </a:ln>
                <a:effectLst/>
                <a:latin typeface="SchoolBookCTT" charset="-52"/>
                <a:cs typeface="Arial" pitchFamily="34" charset="0"/>
              </a:rPr>
              <a:t> </a:t>
            </a:r>
            <a:r>
              <a:rPr kumimoji="0" lang="ru-RU" altLang="ru-RU" sz="1800" b="1" i="1" u="none" strike="noStrike" cap="none" normalizeH="0" baseline="0" dirty="0" err="1" smtClean="0">
                <a:ln>
                  <a:noFill/>
                </a:ln>
                <a:effectLst/>
                <a:latin typeface="SchoolBookCTT" charset="-52"/>
                <a:cs typeface="Arial" pitchFamily="34" charset="0"/>
              </a:rPr>
              <a:t>Богородиці</a:t>
            </a:r>
            <a:r>
              <a:rPr kumimoji="0" lang="ru-RU" altLang="ru-RU" sz="1800" b="1" i="1" u="none" strike="noStrike" cap="none" normalizeH="0" baseline="0" dirty="0" smtClean="0">
                <a:ln>
                  <a:noFill/>
                </a:ln>
                <a:effectLst/>
                <a:latin typeface="SchoolBookCTT" charset="-52"/>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1" u="none" strike="noStrike" cap="none" normalizeH="0" baseline="0" dirty="0" smtClean="0">
                <a:ln>
                  <a:noFill/>
                </a:ln>
                <a:effectLst/>
                <a:latin typeface="SchoolBookCTT" charset="-52"/>
                <a:cs typeface="Arial" pitchFamily="34" charset="0"/>
              </a:rPr>
              <a:t>з </a:t>
            </a:r>
            <a:r>
              <a:rPr kumimoji="0" lang="uk-UA" altLang="ru-RU" sz="1800" b="1" i="1" u="none" strike="noStrike" cap="none" normalizeH="0" baseline="0" dirty="0" smtClean="0">
                <a:ln>
                  <a:noFill/>
                </a:ln>
                <a:effectLst/>
                <a:latin typeface="SchoolBookCTT" charset="-52"/>
                <a:cs typeface="Arial" pitchFamily="34" charset="0"/>
              </a:rPr>
              <a:t>аналою Покровської церкви </a:t>
            </a:r>
            <a:r>
              <a:rPr kumimoji="0" lang="uk-UA" altLang="ru-RU" sz="1800" b="1" i="1" u="none" strike="noStrike" cap="none" normalizeH="0" baseline="0" dirty="0" err="1" smtClean="0">
                <a:ln>
                  <a:noFill/>
                </a:ln>
                <a:effectLst/>
                <a:latin typeface="SchoolBookCTT" charset="-52"/>
                <a:cs typeface="Arial" pitchFamily="34" charset="0"/>
              </a:rPr>
              <a:t>Підпільненської</a:t>
            </a:r>
            <a:r>
              <a:rPr kumimoji="0" lang="uk-UA" altLang="ru-RU" sz="1800" b="1" i="1" u="none" strike="noStrike" cap="none" normalizeH="0" baseline="0" dirty="0" smtClean="0">
                <a:ln>
                  <a:noFill/>
                </a:ln>
                <a:effectLst/>
                <a:latin typeface="SchoolBookCTT" charset="-52"/>
                <a:cs typeface="Arial" pitchFamily="34" charset="0"/>
              </a:rPr>
              <a:t> Січі</a:t>
            </a:r>
            <a:r>
              <a:rPr kumimoji="0" lang="ru-RU" altLang="ru-RU" sz="1800" b="1" i="1" u="none" strike="noStrike" cap="none" normalizeH="0" baseline="0" dirty="0" smtClean="0">
                <a:ln>
                  <a:noFill/>
                </a:ln>
                <a:effectLst/>
                <a:latin typeface="SchoolBookCTT" charset="-52"/>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1" i="1" u="none" strike="noStrike" cap="none" normalizeH="0" baseline="0" dirty="0" err="1" smtClean="0">
                <a:ln>
                  <a:noFill/>
                </a:ln>
                <a:effectLst/>
                <a:latin typeface="SchoolBookCTT" charset="-52"/>
                <a:cs typeface="Arial" pitchFamily="34" charset="0"/>
              </a:rPr>
              <a:t>Кінець</a:t>
            </a:r>
            <a:r>
              <a:rPr kumimoji="0" lang="ru-RU" altLang="ru-RU" sz="1800" b="1" i="1" u="none" strike="noStrike" cap="none" normalizeH="0" baseline="0" dirty="0" smtClean="0">
                <a:ln>
                  <a:noFill/>
                </a:ln>
                <a:effectLst/>
                <a:latin typeface="SchoolBookCTT" charset="-52"/>
                <a:cs typeface="Arial" pitchFamily="34" charset="0"/>
              </a:rPr>
              <a:t> </a:t>
            </a:r>
            <a:r>
              <a:rPr kumimoji="0" lang="en-US" altLang="ru-RU" sz="1800" b="1" i="1" u="none" strike="noStrike" cap="none" normalizeH="0" baseline="0" dirty="0" smtClean="0">
                <a:ln>
                  <a:noFill/>
                </a:ln>
                <a:effectLst/>
                <a:latin typeface="SchoolBookCTT" charset="-52"/>
                <a:cs typeface="Arial" pitchFamily="34" charset="0"/>
              </a:rPr>
              <a:t>XVII </a:t>
            </a:r>
            <a:r>
              <a:rPr kumimoji="0" lang="uk-UA" altLang="ru-RU" sz="1800" b="1" i="1" u="none" strike="noStrike" cap="none" normalizeH="0" baseline="0" dirty="0" smtClean="0">
                <a:ln>
                  <a:noFill/>
                </a:ln>
                <a:effectLst/>
                <a:latin typeface="SchoolBookCTT" charset="-52"/>
                <a:cs typeface="Arial" pitchFamily="34" charset="0"/>
              </a:rPr>
              <a:t>— початок</a:t>
            </a:r>
            <a:r>
              <a:rPr kumimoji="0" lang="en-US" altLang="ru-RU" sz="1800" b="1" i="1" u="none" strike="noStrike" cap="none" normalizeH="0" baseline="0" dirty="0" smtClean="0">
                <a:ln>
                  <a:noFill/>
                </a:ln>
                <a:effectLst/>
                <a:latin typeface="SchoolBookCTT" charset="-52"/>
                <a:cs typeface="Arial" pitchFamily="34" charset="0"/>
              </a:rPr>
              <a:t> XVIII</a:t>
            </a:r>
            <a:r>
              <a:rPr kumimoji="0" lang="ru-RU" altLang="ru-RU" sz="1800" b="1" i="1" u="none" strike="noStrike" cap="none" normalizeH="0" baseline="0" dirty="0" smtClean="0">
                <a:ln>
                  <a:noFill/>
                </a:ln>
                <a:effectLst/>
                <a:latin typeface="SchoolBookCTT" charset="-52"/>
                <a:cs typeface="Arial" pitchFamily="34" charset="0"/>
              </a:rPr>
              <a:t> ст.</a:t>
            </a:r>
            <a:endParaRPr kumimoji="0" lang="ru-RU" altLang="ru-RU"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1616957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7chudes.in.ua/userfiles/софія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460"/>
            <a:ext cx="9144000" cy="679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Прямоугольник 1"/>
          <p:cNvSpPr>
            <a:spLocks noChangeArrowheads="1"/>
          </p:cNvSpPr>
          <p:nvPr/>
        </p:nvSpPr>
        <p:spPr bwMode="auto">
          <a:xfrm>
            <a:off x="251520" y="5085184"/>
            <a:ext cx="879665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1" i="1" u="none" strike="noStrike" cap="none" normalizeH="0" baseline="0" dirty="0" smtClean="0">
                <a:ln>
                  <a:noFill/>
                </a:ln>
                <a:solidFill>
                  <a:srgbClr val="FFFF00"/>
                </a:solidFill>
                <a:effectLst>
                  <a:outerShdw blurRad="38100" dist="38100" dir="2700000" algn="tl">
                    <a:srgbClr val="C0C0C0"/>
                  </a:outerShdw>
                </a:effectLst>
                <a:latin typeface="SchoolBookCTT" charset="-52"/>
                <a:cs typeface="Arial" pitchFamily="34" charset="0"/>
              </a:rPr>
              <a:t>Князь Ярослав </a:t>
            </a:r>
            <a:r>
              <a:rPr kumimoji="0" lang="uk-UA" altLang="ru-RU" sz="1800" b="1" i="1" u="none" strike="noStrike" cap="none" normalizeH="0" baseline="0" dirty="0" smtClean="0">
                <a:ln>
                  <a:noFill/>
                </a:ln>
                <a:solidFill>
                  <a:srgbClr val="FFFF00"/>
                </a:solidFill>
                <a:effectLst>
                  <a:outerShdw blurRad="38100" dist="38100" dir="2700000" algn="tl">
                    <a:srgbClr val="C0C0C0"/>
                  </a:outerShdw>
                </a:effectLst>
                <a:latin typeface="SchoolBookCTT" charset="-52"/>
                <a:cs typeface="Arial" pitchFamily="34" charset="0"/>
              </a:rPr>
              <a:t>Мудрий після перемоги над печенігами у 1036 р. із вдячності Богові та його Матері будує величний собор Св. Софії і храм </a:t>
            </a:r>
            <a:r>
              <a:rPr kumimoji="0" lang="uk-UA" altLang="ru-RU" sz="1800" b="1" i="1" u="none" strike="noStrike" cap="none" normalizeH="0" baseline="0" dirty="0" err="1" smtClean="0">
                <a:ln>
                  <a:noFill/>
                </a:ln>
                <a:solidFill>
                  <a:srgbClr val="FFFF00"/>
                </a:solidFill>
                <a:effectLst>
                  <a:outerShdw blurRad="38100" dist="38100" dir="2700000" algn="tl">
                    <a:srgbClr val="C0C0C0"/>
                  </a:outerShdw>
                </a:effectLst>
                <a:latin typeface="SchoolBookCTT" charset="-52"/>
                <a:cs typeface="Arial" pitchFamily="34" charset="0"/>
              </a:rPr>
              <a:t>Благовіщення</a:t>
            </a:r>
            <a:r>
              <a:rPr kumimoji="0" lang="uk-UA" altLang="ru-RU" sz="1800" b="1" i="1" u="none" strike="noStrike" cap="none" normalizeH="0" baseline="0" dirty="0" smtClean="0">
                <a:ln>
                  <a:noFill/>
                </a:ln>
                <a:solidFill>
                  <a:srgbClr val="FFFF00"/>
                </a:solidFill>
                <a:effectLst>
                  <a:outerShdw blurRad="38100" dist="38100" dir="2700000" algn="tl">
                    <a:srgbClr val="C0C0C0"/>
                  </a:outerShdw>
                </a:effectLst>
                <a:latin typeface="SchoolBookCTT" charset="-52"/>
                <a:cs typeface="Arial" pitchFamily="34" charset="0"/>
              </a:rPr>
              <a:t> на Золотих воротах, у якому в 1037р. офіційно проголошує Пресвяту Богородицю заступницею </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800" b="1" i="1" u="none" strike="noStrike" cap="none" normalizeH="0" baseline="0" dirty="0" smtClean="0">
                <a:ln>
                  <a:noFill/>
                </a:ln>
                <a:solidFill>
                  <a:srgbClr val="FFFF00"/>
                </a:solidFill>
                <a:effectLst>
                  <a:outerShdw blurRad="38100" dist="38100" dir="2700000" algn="tl">
                    <a:srgbClr val="C0C0C0"/>
                  </a:outerShdw>
                </a:effectLst>
                <a:latin typeface="SchoolBookCTT" charset="-52"/>
                <a:cs typeface="Arial" pitchFamily="34" charset="0"/>
              </a:rPr>
              <a:t>і покровителькою нашого народу.</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12859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4" descr="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71826"/>
            <a:ext cx="5552882" cy="372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Рисунок 6" descr="4_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3167" y="188640"/>
            <a:ext cx="3321446" cy="323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a:spLocks noChangeArrowheads="1"/>
          </p:cNvSpPr>
          <p:nvPr/>
        </p:nvSpPr>
        <p:spPr bwMode="auto">
          <a:xfrm>
            <a:off x="251520" y="4509120"/>
            <a:ext cx="878522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800" b="0" i="1" u="none" strike="noStrike" cap="none" normalizeH="0" baseline="0" dirty="0" smtClean="0">
                <a:ln>
                  <a:noFill/>
                </a:ln>
                <a:effectLst/>
                <a:latin typeface="SchoolBookCTT" charset="-52"/>
                <a:cs typeface="Arial" pitchFamily="34" charset="0"/>
              </a:rPr>
              <a:t>Духовна твердиня українського народу — Почаївська </a:t>
            </a:r>
            <a:r>
              <a:rPr kumimoji="0" lang="uk-UA" altLang="ru-RU" sz="1800" b="0" i="1" u="none" strike="noStrike" cap="none" normalizeH="0" baseline="0" dirty="0" err="1" smtClean="0">
                <a:ln>
                  <a:noFill/>
                </a:ln>
                <a:effectLst/>
                <a:latin typeface="SchoolBookCTT" charset="-52"/>
                <a:cs typeface="Arial" pitchFamily="34" charset="0"/>
              </a:rPr>
              <a:t>Святоуспенська</a:t>
            </a:r>
            <a:r>
              <a:rPr kumimoji="0" lang="uk-UA" altLang="ru-RU" sz="1800" b="0" i="1" u="none" strike="noStrike" cap="none" normalizeH="0" baseline="0" dirty="0" smtClean="0">
                <a:ln>
                  <a:noFill/>
                </a:ln>
                <a:effectLst/>
                <a:latin typeface="SchoolBookCTT" charset="-52"/>
                <a:cs typeface="Arial" pitchFamily="34" charset="0"/>
              </a:rPr>
              <a:t> Лавра, подібно до Константинополя, завдячує своєму чудесному порятунку в 1675 році від турецької навали Пресвятій Богородиці. Ревна молитва монахів монастиря і </a:t>
            </a:r>
            <a:r>
              <a:rPr kumimoji="0" lang="uk-UA" altLang="ru-RU" sz="1800" b="0" i="1" u="none" strike="noStrike" cap="none" normalizeH="0" baseline="0" dirty="0" err="1" smtClean="0">
                <a:ln>
                  <a:noFill/>
                </a:ln>
                <a:effectLst/>
                <a:latin typeface="SchoolBookCTT" charset="-52"/>
                <a:cs typeface="Arial" pitchFamily="34" charset="0"/>
              </a:rPr>
              <a:t>вірян</a:t>
            </a:r>
            <a:r>
              <a:rPr kumimoji="0" lang="uk-UA" altLang="ru-RU" sz="1800" b="0" i="1" u="none" strike="noStrike" cap="none" normalizeH="0" baseline="0" dirty="0" smtClean="0">
                <a:ln>
                  <a:noFill/>
                </a:ln>
                <a:effectLst/>
                <a:latin typeface="SchoolBookCTT" charset="-52"/>
                <a:cs typeface="Arial" pitchFamily="34" charset="0"/>
              </a:rPr>
              <a:t> була почута Владичицею, і вона з’явилася над монастирською церквою, заслонивши своїм омофором монастир. Цю чудесну подію увіковічнила народна пісня </a:t>
            </a:r>
            <a:r>
              <a:rPr kumimoji="0" lang="uk-UA" altLang="ru-RU" sz="1800" b="0" i="1" u="none" strike="noStrike" cap="none" normalizeH="0" dirty="0" smtClean="0">
                <a:ln>
                  <a:noFill/>
                </a:ln>
                <a:effectLst/>
                <a:latin typeface="SchoolBookCTT" charset="-52"/>
                <a:cs typeface="Arial" pitchFamily="34" charset="0"/>
              </a:rPr>
              <a:t> </a:t>
            </a:r>
            <a:r>
              <a:rPr kumimoji="0" lang="uk-UA" altLang="ru-RU" sz="1800" b="0" i="1" u="none" strike="noStrike" cap="none" normalizeH="0" baseline="0" dirty="0" smtClean="0">
                <a:ln>
                  <a:noFill/>
                </a:ln>
                <a:effectLst/>
                <a:latin typeface="SchoolBookCTT" charset="-52"/>
                <a:cs typeface="Arial" pitchFamily="34" charset="0"/>
              </a:rPr>
              <a:t>на честь Покрови Божої Матері «Ой зійшла зоря </a:t>
            </a:r>
            <a:r>
              <a:rPr kumimoji="0" lang="uk-UA" altLang="ru-RU" sz="1800" b="0" i="1" u="none" strike="noStrike" cap="none" normalizeH="0" baseline="0" dirty="0" err="1" smtClean="0">
                <a:ln>
                  <a:noFill/>
                </a:ln>
                <a:effectLst/>
                <a:latin typeface="SchoolBookCTT" charset="-52"/>
                <a:cs typeface="Arial" pitchFamily="34" charset="0"/>
              </a:rPr>
              <a:t>вечеровая</a:t>
            </a:r>
            <a:r>
              <a:rPr kumimoji="0" lang="uk-UA" altLang="ru-RU" sz="1800" b="0" i="1" u="none" strike="noStrike" cap="none" normalizeH="0" baseline="0" dirty="0" smtClean="0">
                <a:ln>
                  <a:noFill/>
                </a:ln>
                <a:effectLst/>
                <a:latin typeface="SchoolBookCTT" charset="-52"/>
                <a:cs typeface="Arial" pitchFamily="34" charset="0"/>
              </a:rPr>
              <a:t>, над Почаєвом стала».</a:t>
            </a:r>
            <a:endParaRPr kumimoji="0" lang="ru-RU" altLang="ru-RU"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2909273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g.narodna.pravda.com.ua/images/doc/7/f/7fa11----------pokrov.jpg"/>
          <p:cNvPicPr>
            <a:picLocks noChangeAspect="1" noChangeArrowheads="1"/>
          </p:cNvPicPr>
          <p:nvPr/>
        </p:nvPicPr>
        <p:blipFill>
          <a:blip r:embed="rId2">
            <a:clrChange>
              <a:clrFrom>
                <a:srgbClr val="F5F4FA"/>
              </a:clrFrom>
              <a:clrTo>
                <a:srgbClr val="F5F4FA">
                  <a:alpha val="0"/>
                </a:srgbClr>
              </a:clrTo>
            </a:clrChange>
            <a:extLst>
              <a:ext uri="{28A0092B-C50C-407E-A947-70E740481C1C}">
                <a14:useLocalDpi xmlns:a14="http://schemas.microsoft.com/office/drawing/2010/main" val="0"/>
              </a:ext>
            </a:extLst>
          </a:blip>
          <a:srcRect/>
          <a:stretch>
            <a:fillRect/>
          </a:stretch>
        </p:blipFill>
        <p:spPr bwMode="auto">
          <a:xfrm>
            <a:off x="5370209" y="260648"/>
            <a:ext cx="3548674" cy="585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Прямоугольник 4"/>
          <p:cNvSpPr>
            <a:spLocks noChangeArrowheads="1"/>
          </p:cNvSpPr>
          <p:nvPr/>
        </p:nvSpPr>
        <p:spPr bwMode="auto">
          <a:xfrm>
            <a:off x="4932040" y="6093296"/>
            <a:ext cx="4000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sz="18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Давня</a:t>
            </a:r>
            <a:r>
              <a:rPr kumimoji="0" lang="ru-RU" altLang="ru-RU" sz="18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18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Східногалицька</a:t>
            </a:r>
            <a:r>
              <a:rPr kumimoji="0" lang="ru-RU" altLang="ru-RU" sz="18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18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ікона</a:t>
            </a:r>
            <a:r>
              <a:rPr kumimoji="0" lang="ru-RU" altLang="ru-RU" sz="18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Покрова </a:t>
            </a:r>
            <a:r>
              <a:rPr kumimoji="0" lang="ru-RU" altLang="ru-RU" sz="18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Пресвятої</a:t>
            </a:r>
            <a:r>
              <a:rPr kumimoji="0" lang="ru-RU" altLang="ru-RU" sz="18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18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Богородиці</a:t>
            </a:r>
            <a:endParaRPr kumimoji="0" lang="ru-RU" altLang="ru-RU" sz="1800" b="0" i="0" u="none" strike="noStrike" cap="none" normalizeH="0" baseline="0" dirty="0" smtClean="0">
              <a:ln>
                <a:noFill/>
              </a:ln>
              <a:effectLst/>
              <a:latin typeface="Arial" pitchFamily="34" charset="0"/>
              <a:cs typeface="Arial" pitchFamily="34" charset="0"/>
            </a:endParaRPr>
          </a:p>
        </p:txBody>
      </p:sp>
      <p:sp>
        <p:nvSpPr>
          <p:cNvPr id="2" name="Прямоугольник 5"/>
          <p:cNvSpPr>
            <a:spLocks noChangeArrowheads="1"/>
          </p:cNvSpPr>
          <p:nvPr/>
        </p:nvSpPr>
        <p:spPr bwMode="auto">
          <a:xfrm>
            <a:off x="155366" y="476672"/>
            <a:ext cx="4554091" cy="574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1" u="none" strike="noStrike" cap="none" normalizeH="0" baseline="0" dirty="0" smtClean="0">
                <a:ln>
                  <a:noFill/>
                </a:ln>
                <a:effectLst/>
                <a:latin typeface="SchoolBookCTT" charset="-52"/>
                <a:cs typeface="Arial" pitchFamily="34" charset="0"/>
              </a:rPr>
              <a:t>Для </a:t>
            </a:r>
            <a:r>
              <a:rPr kumimoji="0" lang="ru-RU" altLang="ru-RU" sz="2000" b="1" i="1" u="none" strike="noStrike" cap="none" normalizeH="0" baseline="0" dirty="0" err="1" smtClean="0">
                <a:ln>
                  <a:noFill/>
                </a:ln>
                <a:effectLst/>
                <a:latin typeface="SchoolBookCTT" charset="-52"/>
                <a:cs typeface="Arial" pitchFamily="34" charset="0"/>
              </a:rPr>
              <a:t>козаків</a:t>
            </a:r>
            <a:r>
              <a:rPr kumimoji="0" lang="ru-RU" altLang="ru-RU" sz="2000" b="1" i="1" u="none" strike="noStrike" cap="none" normalizeH="0" baseline="0" dirty="0" smtClean="0">
                <a:ln>
                  <a:noFill/>
                </a:ln>
                <a:effectLst/>
                <a:latin typeface="SchoolBookCTT" charset="-52"/>
                <a:cs typeface="Arial" pitchFamily="34" charset="0"/>
              </a:rPr>
              <a:t> свято </a:t>
            </a:r>
            <a:r>
              <a:rPr kumimoji="0" lang="ru-RU" altLang="ru-RU" sz="2000" b="1" i="1" u="none" strike="noStrike" cap="none" normalizeH="0" baseline="0" dirty="0" err="1" smtClean="0">
                <a:ln>
                  <a:noFill/>
                </a:ln>
                <a:effectLst/>
                <a:latin typeface="SchoolBookCTT" charset="-52"/>
                <a:cs typeface="Arial" pitchFamily="34" charset="0"/>
              </a:rPr>
              <a:t>Покрови</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було</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найбільшим</a:t>
            </a:r>
            <a:r>
              <a:rPr kumimoji="0" lang="ru-RU" altLang="ru-RU" sz="2000" b="1" i="1" u="none" strike="noStrike" cap="none" normalizeH="0" baseline="0" dirty="0" smtClean="0">
                <a:ln>
                  <a:noFill/>
                </a:ln>
                <a:effectLst/>
                <a:latin typeface="SchoolBookCTT" charset="-52"/>
                <a:cs typeface="Arial" pitchFamily="34" charset="0"/>
              </a:rPr>
              <a:t> святом. </a:t>
            </a:r>
            <a:r>
              <a:rPr kumimoji="0" lang="ru-RU" altLang="ru-RU" sz="2000" b="1" i="1" u="none" strike="noStrike" cap="none" normalizeH="0" baseline="0" dirty="0" err="1" smtClean="0">
                <a:ln>
                  <a:noFill/>
                </a:ln>
                <a:effectLst/>
                <a:latin typeface="SchoolBookCTT" charset="-52"/>
                <a:cs typeface="Arial" pitchFamily="34" charset="0"/>
              </a:rPr>
              <a:t>Цього</a:t>
            </a:r>
            <a:r>
              <a:rPr kumimoji="0" lang="ru-RU" altLang="ru-RU" sz="2000" b="1" i="1" u="none" strike="noStrike" cap="none" normalizeH="0" baseline="0" dirty="0" smtClean="0">
                <a:ln>
                  <a:noFill/>
                </a:ln>
                <a:effectLst/>
                <a:latin typeface="SchoolBookCTT" charset="-52"/>
                <a:cs typeface="Arial" pitchFamily="34" charset="0"/>
              </a:rPr>
              <a:t> дня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1" u="none" strike="noStrike" cap="none" normalizeH="0" baseline="0" dirty="0" smtClean="0">
                <a:ln>
                  <a:noFill/>
                </a:ln>
                <a:effectLst/>
                <a:latin typeface="SchoolBookCTT" charset="-52"/>
                <a:cs typeface="Arial" pitchFamily="34" charset="0"/>
              </a:rPr>
              <a:t>у </a:t>
            </a:r>
            <a:r>
              <a:rPr kumimoji="0" lang="ru-RU" altLang="ru-RU" sz="2000" b="1" i="1" u="none" strike="noStrike" cap="none" normalizeH="0" baseline="0" dirty="0" err="1" smtClean="0">
                <a:ln>
                  <a:noFill/>
                </a:ln>
                <a:effectLst/>
                <a:latin typeface="SchoolBookCTT" charset="-52"/>
                <a:cs typeface="Arial" pitchFamily="34" charset="0"/>
              </a:rPr>
              <a:t>козаків</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відбувалися</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вибори</a:t>
            </a:r>
            <a:r>
              <a:rPr kumimoji="0" lang="ru-RU" altLang="ru-RU" sz="2000" b="1" i="1" u="none" strike="noStrike" cap="none" normalizeH="0" baseline="0" dirty="0" smtClean="0">
                <a:ln>
                  <a:noFill/>
                </a:ln>
                <a:effectLst/>
                <a:latin typeface="SchoolBookCTT" charset="-52"/>
                <a:cs typeface="Arial" pitchFamily="34" charset="0"/>
              </a:rPr>
              <a:t> нового </a:t>
            </a:r>
            <a:r>
              <a:rPr kumimoji="0" lang="ru-RU" altLang="ru-RU" sz="2000" b="1" i="1" u="none" strike="noStrike" cap="none" normalizeH="0" baseline="0" dirty="0" err="1" smtClean="0">
                <a:ln>
                  <a:noFill/>
                </a:ln>
                <a:effectLst/>
                <a:latin typeface="SchoolBookCTT" charset="-52"/>
                <a:cs typeface="Arial" pitchFamily="34" charset="0"/>
              </a:rPr>
              <a:t>отамана</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Наші</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лицарі</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вірили</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що</a:t>
            </a:r>
            <a:r>
              <a:rPr kumimoji="0" lang="ru-RU" altLang="ru-RU" sz="2000" b="1" i="1" u="none" strike="noStrike" cap="none" normalizeH="0" baseline="0" dirty="0" smtClean="0">
                <a:ln>
                  <a:noFill/>
                </a:ln>
                <a:effectLst/>
                <a:latin typeface="SchoolBookCTT" charset="-52"/>
                <a:cs typeface="Arial" pitchFamily="34" charset="0"/>
              </a:rPr>
              <a:t> свята Покрова </a:t>
            </a:r>
            <a:r>
              <a:rPr kumimoji="0" lang="ru-RU" altLang="ru-RU" sz="2000" b="1" i="1" u="none" strike="noStrike" cap="none" normalizeH="0" baseline="0" dirty="0" err="1" smtClean="0">
                <a:ln>
                  <a:noFill/>
                </a:ln>
                <a:effectLst/>
                <a:latin typeface="SchoolBookCTT" charset="-52"/>
                <a:cs typeface="Arial" pitchFamily="34" charset="0"/>
              </a:rPr>
              <a:t>охороняє</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їх</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Пресвяту</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Богородицю</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вважали</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своєю</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закупницею</a:t>
            </a:r>
            <a:r>
              <a:rPr kumimoji="0" lang="ru-RU" altLang="ru-RU" sz="2000" b="1" i="1" u="none" strike="noStrike" cap="none" normalizeH="0" baseline="0" dirty="0" smtClean="0">
                <a:ln>
                  <a:noFill/>
                </a:ln>
                <a:effectLst/>
                <a:latin typeface="SchoolBookCTT" charset="-52"/>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1" u="none" strike="noStrike" cap="none" normalizeH="0" baseline="0" dirty="0" smtClean="0">
                <a:ln>
                  <a:noFill/>
                </a:ln>
                <a:effectLst/>
                <a:latin typeface="SchoolBookCTT" charset="-52"/>
                <a:cs typeface="Arial" pitchFamily="34" charset="0"/>
              </a:rPr>
              <a:t>і </a:t>
            </a:r>
            <a:r>
              <a:rPr kumimoji="0" lang="ru-RU" altLang="ru-RU" sz="2000" b="1" i="1" u="none" strike="noStrike" cap="none" normalizeH="0" baseline="0" dirty="0" err="1" smtClean="0">
                <a:ln>
                  <a:noFill/>
                </a:ln>
                <a:effectLst/>
                <a:latin typeface="SchoolBookCTT" charset="-52"/>
                <a:cs typeface="Arial" pitchFamily="34" charset="0"/>
              </a:rPr>
              <a:t>покровителькою</a:t>
            </a:r>
            <a:r>
              <a:rPr kumimoji="0" lang="ru-RU" altLang="ru-RU" sz="2000" b="1" i="1" u="none" strike="noStrike" cap="none" normalizeH="0" baseline="0" dirty="0" smtClean="0">
                <a:ln>
                  <a:noFill/>
                </a:ln>
                <a:effectLst/>
                <a:latin typeface="SchoolBookCTT" charset="-52"/>
                <a:cs typeface="Arial" pitchFamily="34" charset="0"/>
              </a:rPr>
              <a:t>. На </a:t>
            </a:r>
            <a:r>
              <a:rPr kumimoji="0" lang="ru-RU" altLang="ru-RU" sz="2000" b="1" i="1" u="none" strike="noStrike" cap="none" normalizeH="0" baseline="0" dirty="0" err="1" smtClean="0">
                <a:ln>
                  <a:noFill/>
                </a:ln>
                <a:effectLst/>
                <a:latin typeface="SchoolBookCTT" charset="-52"/>
                <a:cs typeface="Arial" pitchFamily="34" charset="0"/>
              </a:rPr>
              <a:t>Запорожжі</a:t>
            </a:r>
            <a:r>
              <a:rPr kumimoji="0" lang="ru-RU" altLang="ru-RU" sz="2000" b="1" i="1" u="none" strike="noStrike" cap="none" normalizeH="0" baseline="0" dirty="0" smtClean="0">
                <a:ln>
                  <a:noFill/>
                </a:ln>
                <a:effectLst/>
                <a:latin typeface="SchoolBookCTT" charset="-52"/>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1" u="none" strike="noStrike" cap="none" normalizeH="0" baseline="0" dirty="0" smtClean="0">
                <a:ln>
                  <a:noFill/>
                </a:ln>
                <a:effectLst/>
                <a:latin typeface="SchoolBookCTT" charset="-52"/>
                <a:cs typeface="Arial" pitchFamily="34" charset="0"/>
              </a:rPr>
              <a:t>в </a:t>
            </a:r>
            <a:r>
              <a:rPr kumimoji="0" lang="ru-RU" altLang="ru-RU" sz="2000" b="1" i="1" u="none" strike="noStrike" cap="none" normalizeH="0" baseline="0" dirty="0" err="1" smtClean="0">
                <a:ln>
                  <a:noFill/>
                </a:ln>
                <a:effectLst/>
                <a:latin typeface="SchoolBookCTT" charset="-52"/>
                <a:cs typeface="Arial" pitchFamily="34" charset="0"/>
              </a:rPr>
              <a:t>козаків</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була</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церква</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Святої</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Покрови</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Відомий</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дослідник</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звичаїв</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українського</a:t>
            </a:r>
            <a:r>
              <a:rPr kumimoji="0" lang="ru-RU" altLang="ru-RU" sz="2000" b="1" i="1" u="none" strike="noStrike" cap="none" normalizeH="0" baseline="0" dirty="0" smtClean="0">
                <a:ln>
                  <a:noFill/>
                </a:ln>
                <a:effectLst/>
                <a:latin typeface="SchoolBookCTT" charset="-52"/>
                <a:cs typeface="Arial" pitchFamily="34" charset="0"/>
              </a:rPr>
              <a:t> народу </a:t>
            </a:r>
            <a:r>
              <a:rPr kumimoji="0" lang="ru-RU" altLang="ru-RU" sz="2000" b="1" i="1" u="none" strike="noStrike" cap="none" normalizeH="0" baseline="0" dirty="0" err="1" smtClean="0">
                <a:ln>
                  <a:noFill/>
                </a:ln>
                <a:effectLst/>
                <a:latin typeface="SchoolBookCTT" charset="-52"/>
                <a:cs typeface="Arial" pitchFamily="34" charset="0"/>
              </a:rPr>
              <a:t>Олекса</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Воропай</a:t>
            </a:r>
            <a:r>
              <a:rPr kumimoji="0" lang="ru-RU" altLang="ru-RU" sz="2000" b="1" i="1" u="none" strike="noStrike" cap="none" normalizeH="0" baseline="0" dirty="0" smtClean="0">
                <a:ln>
                  <a:noFill/>
                </a:ln>
                <a:effectLst/>
                <a:latin typeface="SchoolBookCTT" charset="-52"/>
                <a:cs typeface="Arial" pitchFamily="34" charset="0"/>
              </a:rPr>
              <a:t> писав, </a:t>
            </a:r>
            <a:r>
              <a:rPr kumimoji="0" lang="ru-RU" altLang="ru-RU" sz="2000" b="1" i="1" u="none" strike="noStrike" cap="none" normalizeH="0" baseline="0" dirty="0" err="1" smtClean="0">
                <a:ln>
                  <a:noFill/>
                </a:ln>
                <a:effectLst/>
                <a:latin typeface="SchoolBookCTT" charset="-52"/>
                <a:cs typeface="Arial" pitchFamily="34" charset="0"/>
              </a:rPr>
              <a:t>що</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після</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зруйнування</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Запорозької</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Січі</a:t>
            </a:r>
            <a:r>
              <a:rPr kumimoji="0" lang="ru-RU" altLang="ru-RU" sz="2000" b="1" i="1" u="none" strike="noStrike" cap="none" normalizeH="0" baseline="0" dirty="0" smtClean="0">
                <a:ln>
                  <a:noFill/>
                </a:ln>
                <a:effectLst/>
                <a:latin typeface="SchoolBookCTT" charset="-52"/>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1" u="none" strike="noStrike" cap="none" normalizeH="0" baseline="0" dirty="0" smtClean="0">
                <a:ln>
                  <a:noFill/>
                </a:ln>
                <a:effectLst/>
                <a:latin typeface="SchoolBookCTT" charset="-52"/>
                <a:cs typeface="Arial" pitchFamily="34" charset="0"/>
              </a:rPr>
              <a:t>в 1775 </a:t>
            </a:r>
            <a:r>
              <a:rPr kumimoji="0" lang="ru-RU" altLang="ru-RU" sz="2000" b="1" i="1" u="none" strike="noStrike" cap="none" normalizeH="0" baseline="0" dirty="0" err="1" smtClean="0">
                <a:ln>
                  <a:noFill/>
                </a:ln>
                <a:effectLst/>
                <a:latin typeface="SchoolBookCTT" charset="-52"/>
                <a:cs typeface="Arial" pitchFamily="34" charset="0"/>
              </a:rPr>
              <a:t>році</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козаки</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що</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пішли</a:t>
            </a:r>
            <a:r>
              <a:rPr kumimoji="0" lang="ru-RU" altLang="ru-RU" sz="2000" b="1" i="1" u="none" strike="noStrike" cap="none" normalizeH="0" baseline="0" dirty="0" smtClean="0">
                <a:ln>
                  <a:noFill/>
                </a:ln>
                <a:effectLst/>
                <a:latin typeface="SchoolBookCTT" charset="-52"/>
                <a:cs typeface="Arial" pitchFamily="34" charset="0"/>
              </a:rPr>
              <a:t> за Дунай на </a:t>
            </a:r>
            <a:r>
              <a:rPr kumimoji="0" lang="ru-RU" altLang="ru-RU" sz="2000" b="1" i="1" u="none" strike="noStrike" cap="none" normalizeH="0" baseline="0" dirty="0" err="1" smtClean="0">
                <a:ln>
                  <a:noFill/>
                </a:ln>
                <a:effectLst/>
                <a:latin typeface="SchoolBookCTT" charset="-52"/>
                <a:cs typeface="Arial" pitchFamily="34" charset="0"/>
              </a:rPr>
              <a:t>еміграцію</a:t>
            </a:r>
            <a:r>
              <a:rPr kumimoji="0" lang="ru-RU" altLang="ru-RU" sz="2000" b="1" i="1" u="none" strike="noStrike" cap="none" normalizeH="0" baseline="0" dirty="0" smtClean="0">
                <a:ln>
                  <a:noFill/>
                </a:ln>
                <a:effectLst/>
                <a:latin typeface="SchoolBookCTT" charset="-52"/>
                <a:cs typeface="Arial" pitchFamily="34" charset="0"/>
              </a:rPr>
              <a:t>, взяли </a:t>
            </a:r>
            <a:r>
              <a:rPr kumimoji="0" lang="ru-RU" altLang="ru-RU" sz="2000" b="1" i="1" u="none" strike="noStrike" cap="none" normalizeH="0" baseline="0" dirty="0" err="1" smtClean="0">
                <a:ln>
                  <a:noFill/>
                </a:ln>
                <a:effectLst/>
                <a:latin typeface="SchoolBookCTT" charset="-52"/>
                <a:cs typeface="Arial" pitchFamily="34" charset="0"/>
              </a:rPr>
              <a:t>із</a:t>
            </a:r>
            <a:r>
              <a:rPr kumimoji="0" lang="ru-RU" altLang="ru-RU" sz="2000" b="1" i="1" u="none" strike="noStrike" cap="none" normalizeH="0" baseline="0" dirty="0" smtClean="0">
                <a:ln>
                  <a:noFill/>
                </a:ln>
                <a:effectLst/>
                <a:latin typeface="SchoolBookCTT" charset="-52"/>
                <a:cs typeface="Arial" pitchFamily="34" charset="0"/>
              </a:rPr>
              <a:t> собою образ </a:t>
            </a:r>
            <a:r>
              <a:rPr kumimoji="0" lang="ru-RU" altLang="ru-RU" sz="2000" b="1" i="1" u="none" strike="noStrike" cap="none" normalizeH="0" baseline="0" dirty="0" err="1" smtClean="0">
                <a:ln>
                  <a:noFill/>
                </a:ln>
                <a:effectLst/>
                <a:latin typeface="SchoolBookCTT" charset="-52"/>
                <a:cs typeface="Arial" pitchFamily="34" charset="0"/>
              </a:rPr>
              <a:t>Покрови</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Пресвятої</a:t>
            </a:r>
            <a:r>
              <a:rPr kumimoji="0" lang="ru-RU" altLang="ru-RU" sz="2000" b="1" i="1" u="none" strike="noStrike" cap="none" normalizeH="0" baseline="0" dirty="0" smtClean="0">
                <a:ln>
                  <a:noFill/>
                </a:ln>
                <a:effectLst/>
                <a:latin typeface="SchoolBookCTT" charset="-52"/>
                <a:cs typeface="Arial" pitchFamily="34" charset="0"/>
              </a:rPr>
              <a:t> </a:t>
            </a:r>
            <a:r>
              <a:rPr kumimoji="0" lang="ru-RU" altLang="ru-RU" sz="2000" b="1" i="1" u="none" strike="noStrike" cap="none" normalizeH="0" baseline="0" dirty="0" err="1" smtClean="0">
                <a:ln>
                  <a:noFill/>
                </a:ln>
                <a:effectLst/>
                <a:latin typeface="SchoolBookCTT" charset="-52"/>
                <a:cs typeface="Arial" pitchFamily="34" charset="0"/>
              </a:rPr>
              <a:t>Богородиці</a:t>
            </a:r>
            <a:r>
              <a:rPr kumimoji="0" lang="ru-RU" altLang="ru-RU" sz="2000" b="1" i="1" u="none" strike="noStrike" cap="none" normalizeH="0" baseline="0" dirty="0" smtClean="0">
                <a:ln>
                  <a:noFill/>
                </a:ln>
                <a:effectLst/>
                <a:latin typeface="SchoolBookCTT" charset="-52"/>
                <a:cs typeface="Arial" pitchFamily="34" charset="0"/>
              </a:rPr>
              <a:t>.</a:t>
            </a:r>
            <a:endParaRPr kumimoji="0" lang="ru-RU" altLang="ru-RU"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3490226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g.narodna.pravda.com.ua/images/doc/1/5/15649----------.-------.------------------------,------------------.jpg"/>
          <p:cNvPicPr>
            <a:picLocks noChangeAspect="1" noChangeArrowheads="1"/>
          </p:cNvPicPr>
          <p:nvPr/>
        </p:nvPicPr>
        <p:blipFill>
          <a:blip r:embed="rId2">
            <a:extLst>
              <a:ext uri="{28A0092B-C50C-407E-A947-70E740481C1C}">
                <a14:useLocalDpi xmlns:a14="http://schemas.microsoft.com/office/drawing/2010/main" val="0"/>
              </a:ext>
            </a:extLst>
          </a:blip>
          <a:srcRect l="8891" t="6660" r="7912" b="8075"/>
          <a:stretch>
            <a:fillRect/>
          </a:stretch>
        </p:blipFill>
        <p:spPr bwMode="auto">
          <a:xfrm>
            <a:off x="217104" y="177061"/>
            <a:ext cx="4210879" cy="597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2"/>
          <p:cNvSpPr>
            <a:spLocks noChangeArrowheads="1"/>
          </p:cNvSpPr>
          <p:nvPr/>
        </p:nvSpPr>
        <p:spPr bwMode="auto">
          <a:xfrm>
            <a:off x="189586" y="6146570"/>
            <a:ext cx="5290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err="1" smtClean="0">
                <a:ln>
                  <a:noFill/>
                </a:ln>
                <a:effectLst/>
                <a:latin typeface="SchoolBookCTT" charset="-52"/>
                <a:cs typeface="Arial" pitchFamily="34" charset="0"/>
              </a:rPr>
              <a:t>Ікона</a:t>
            </a:r>
            <a:r>
              <a:rPr kumimoji="0" lang="ru-RU" altLang="ru-RU" sz="1800" b="1" i="0" u="none" strike="noStrike" cap="none" normalizeH="0" baseline="0" dirty="0" smtClean="0">
                <a:ln>
                  <a:noFill/>
                </a:ln>
                <a:effectLst/>
                <a:latin typeface="SchoolBookCTT" charset="-52"/>
                <a:cs typeface="Arial" pitchFamily="34" charset="0"/>
              </a:rPr>
              <a:t> </a:t>
            </a:r>
            <a:r>
              <a:rPr kumimoji="0" lang="ru-RU" altLang="ru-RU" sz="1800" b="1" i="0" u="none" strike="noStrike" cap="none" normalizeH="0" baseline="0" dirty="0" err="1" smtClean="0">
                <a:ln>
                  <a:noFill/>
                </a:ln>
                <a:effectLst/>
                <a:latin typeface="SchoolBookCTT" charset="-52"/>
                <a:cs typeface="Arial" pitchFamily="34" charset="0"/>
              </a:rPr>
              <a:t>поч</a:t>
            </a:r>
            <a:r>
              <a:rPr kumimoji="0" lang="ru-RU" altLang="ru-RU" sz="1800" b="1" i="0" u="none" strike="noStrike" cap="none" normalizeH="0" baseline="0" dirty="0" smtClean="0">
                <a:ln>
                  <a:noFill/>
                </a:ln>
                <a:effectLst/>
                <a:latin typeface="SchoolBookCTT" charset="-52"/>
                <a:cs typeface="Arial" pitchFamily="34" charset="0"/>
              </a:rPr>
              <a:t>. ХІХ ст. з </a:t>
            </a:r>
            <a:r>
              <a:rPr kumimoji="0" lang="ru-RU" altLang="ru-RU" sz="1800" b="1" i="0" u="none" strike="noStrike" cap="none" normalizeH="0" baseline="0" dirty="0" err="1" smtClean="0">
                <a:ln>
                  <a:noFill/>
                </a:ln>
                <a:effectLst/>
                <a:latin typeface="SchoolBookCTT" charset="-52"/>
                <a:cs typeface="Arial" pitchFamily="34" charset="0"/>
              </a:rPr>
              <a:t>Богородчанського</a:t>
            </a:r>
            <a:r>
              <a:rPr kumimoji="0" lang="ru-RU" altLang="ru-RU" sz="1800" b="1" i="0" u="none" strike="noStrike" cap="none" normalizeH="0" baseline="0" dirty="0" smtClean="0">
                <a:ln>
                  <a:noFill/>
                </a:ln>
                <a:effectLst/>
                <a:latin typeface="SchoolBookCTT" charset="-52"/>
                <a:cs typeface="Arial" pitchFamily="34" charset="0"/>
              </a:rPr>
              <a:t> району, </a:t>
            </a:r>
            <a:r>
              <a:rPr kumimoji="0" lang="ru-RU" altLang="ru-RU" sz="1800" b="1" i="0" u="none" strike="noStrike" cap="none" normalizeH="0" baseline="0" dirty="0" err="1" smtClean="0">
                <a:ln>
                  <a:noFill/>
                </a:ln>
                <a:effectLst/>
                <a:latin typeface="SchoolBookCTT" charset="-52"/>
                <a:cs typeface="Arial" pitchFamily="34" charset="0"/>
              </a:rPr>
              <a:t>Івано-Франківщина</a:t>
            </a:r>
            <a:endParaRPr kumimoji="0" lang="ru-RU" altLang="ru-RU" sz="1800" b="0" i="0" u="none" strike="noStrike" cap="none" normalizeH="0" baseline="0" dirty="0" smtClean="0">
              <a:ln>
                <a:noFill/>
              </a:ln>
              <a:effectLst/>
              <a:latin typeface="Arial" pitchFamily="34" charset="0"/>
              <a:cs typeface="Arial" pitchFamily="34" charset="0"/>
            </a:endParaRPr>
          </a:p>
        </p:txBody>
      </p:sp>
      <p:sp>
        <p:nvSpPr>
          <p:cNvPr id="9220" name="Прямоугольник 3"/>
          <p:cNvSpPr>
            <a:spLocks noChangeArrowheads="1"/>
          </p:cNvSpPr>
          <p:nvPr/>
        </p:nvSpPr>
        <p:spPr bwMode="auto">
          <a:xfrm>
            <a:off x="4788024" y="620688"/>
            <a:ext cx="42481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Ко</a:t>
            </a:r>
            <a:r>
              <a:rPr kumimoji="0" lang="ru-RU" altLang="ru-RU" sz="2000" b="1" i="1" u="none" strike="noStrike" cap="none" normalizeH="0" baseline="0" dirty="0" smtClean="0">
                <a:ln>
                  <a:noFill/>
                </a:ln>
                <a:effectLst>
                  <a:outerShdw blurRad="38100" dist="38100" dir="2700000" algn="tl">
                    <a:srgbClr val="C0C0C0"/>
                  </a:outerShdw>
                </a:effectLst>
                <a:latin typeface="Arial" pitchFamily="34" charset="0"/>
                <a:cs typeface="Arial" pitchFamily="34" charset="0"/>
              </a:rPr>
              <a:t>з</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аки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настільки</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вірили</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в силу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Покрови</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Пресвятої</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Богородиці</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і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настільки</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щиро</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й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урочисто</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відзначали</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свято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Покрови</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що</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впродовж</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століть</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в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Україні</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воно</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набуло</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ще</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й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козацького</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змісту</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та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отримало</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другу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назву</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Козацька</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Покрова.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Віднедавна</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свято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Покрови</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в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Україні</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відзначається</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ще</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й як день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українського</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2000" b="1"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козацтва</a:t>
            </a:r>
            <a:r>
              <a:rPr kumimoji="0" lang="ru-RU" altLang="ru-RU" sz="2000" b="1" i="1" u="none" strike="noStrike" cap="none" normalizeH="0" baseline="0" dirty="0" smtClean="0">
                <a:ln>
                  <a:noFill/>
                </a:ln>
                <a:effectLst>
                  <a:outerShdw blurRad="38100" dist="38100" dir="2700000" algn="tl">
                    <a:srgbClr val="C0C0C0"/>
                  </a:outerShdw>
                </a:effectLst>
                <a:latin typeface="SchoolBookCTT" charset="-52"/>
                <a:cs typeface="Arial" pitchFamily="34" charset="0"/>
              </a:rPr>
              <a:t>.</a:t>
            </a:r>
            <a:endParaRPr kumimoji="0" lang="ru-RU" altLang="ru-RU"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3439569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izslovo.org/content/images/stories/zhukovskiy/ikona-stavroteka/kozacka_r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844824"/>
            <a:ext cx="6500813"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324960" y="8911"/>
            <a:ext cx="856752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b="0" i="1" u="none" strike="noStrike" cap="none" normalizeH="0" baseline="0" dirty="0" smtClean="0">
                <a:ln>
                  <a:noFill/>
                </a:ln>
                <a:effectLst/>
                <a:latin typeface="SchoolBookCTT" charset="-52"/>
              </a:rPr>
              <a:t>Особливе місце в  житті запорозького козацтва посідала православна церква, яка була важливим об’єднавчим фактором. Її головний осередок — Січова Святої Покрови Божої  Матері церква, була під особливою опікою як кошової старшини, так і всього Війська Запорозького.  Вони  вкладали значні кошти не тільки в її будівництво, але й в  інші козацькі  храми на землях Запорожжя, на їх внутрішнє оздоблення, на придбання культових предметів. </a:t>
            </a:r>
            <a:endParaRPr kumimoji="0" lang="uk-UA" altLang="ru-RU" sz="4000" b="0" i="1" u="none" strike="noStrike" cap="none" normalizeH="0" baseline="0" dirty="0" smtClean="0">
              <a:ln>
                <a:noFill/>
              </a:ln>
              <a:effectLst/>
              <a:latin typeface="SchoolBookCTT" charset="-5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88" name="Прямоугольник 4"/>
          <p:cNvSpPr>
            <a:spLocks noChangeArrowheads="1"/>
          </p:cNvSpPr>
          <p:nvPr/>
        </p:nvSpPr>
        <p:spPr bwMode="auto">
          <a:xfrm>
            <a:off x="324960" y="6093296"/>
            <a:ext cx="82074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Козацька</a:t>
            </a:r>
            <a:r>
              <a:rPr kumimoji="0" lang="ru-RU" altLang="ru-RU" sz="1800" b="0"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рада на </a:t>
            </a:r>
            <a:r>
              <a:rPr kumimoji="0" lang="ru-RU" altLang="ru-RU" sz="1800" b="0"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Запорозькій</a:t>
            </a:r>
            <a:r>
              <a:rPr kumimoji="0" lang="ru-RU" altLang="ru-RU" sz="1800" b="0"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1800" b="0"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Січі</a:t>
            </a:r>
            <a:r>
              <a:rPr kumimoji="0" lang="ru-RU" altLang="ru-RU" sz="1800" b="0"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1800" b="0"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біля</a:t>
            </a:r>
            <a:r>
              <a:rPr kumimoji="0" lang="ru-RU" altLang="ru-RU" sz="1800" b="0"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1800" b="0"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Січової</a:t>
            </a:r>
            <a:r>
              <a:rPr kumimoji="0" lang="ru-RU" altLang="ru-RU" sz="1800" b="0"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1800" b="0"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Святої</a:t>
            </a:r>
            <a:r>
              <a:rPr kumimoji="0" lang="ru-RU" altLang="ru-RU" sz="1800" b="0"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1800" b="0"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Покрови</a:t>
            </a:r>
            <a:r>
              <a:rPr kumimoji="0" lang="ru-RU" altLang="ru-RU" sz="1800" b="0"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1800" b="0"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Божої</a:t>
            </a:r>
            <a:r>
              <a:rPr kumimoji="0" lang="ru-RU" altLang="ru-RU" sz="1800" b="0"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r>
              <a:rPr kumimoji="0" lang="ru-RU" altLang="ru-RU" sz="1800" b="0"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Матері</a:t>
            </a:r>
            <a:r>
              <a:rPr kumimoji="0" lang="ru-RU" altLang="ru-RU" sz="1800" b="0"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церкви, де </a:t>
            </a:r>
            <a:r>
              <a:rPr kumimoji="0" lang="ru-RU" altLang="ru-RU" sz="1800" b="0"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зберігалася</a:t>
            </a:r>
            <a:r>
              <a:rPr kumimoji="0" lang="ru-RU" altLang="ru-RU" sz="1800" b="0"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в </a:t>
            </a:r>
            <a:r>
              <a:rPr kumimoji="0" lang="ru-RU" altLang="ru-RU" sz="1800" b="0"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середині</a:t>
            </a:r>
            <a:r>
              <a:rPr kumimoji="0" lang="ru-RU" altLang="ru-RU" sz="1800" b="0"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Х</a:t>
            </a:r>
            <a:r>
              <a:rPr kumimoji="0" lang="en-US" altLang="ru-RU" sz="1800" b="0" i="1" u="none" strike="noStrike" cap="none" normalizeH="0" baseline="0" dirty="0" smtClean="0">
                <a:ln>
                  <a:noFill/>
                </a:ln>
                <a:effectLst>
                  <a:outerShdw blurRad="38100" dist="38100" dir="2700000" algn="tl">
                    <a:srgbClr val="C0C0C0"/>
                  </a:outerShdw>
                </a:effectLst>
                <a:latin typeface="SchoolBookCTT" charset="-52"/>
                <a:cs typeface="Arial" pitchFamily="34" charset="0"/>
              </a:rPr>
              <a:t>VIII </a:t>
            </a:r>
            <a:r>
              <a:rPr kumimoji="0" lang="ru-RU" altLang="ru-RU" sz="1800" b="0" i="1" u="none" strike="noStrike" cap="none" normalizeH="0" baseline="0" dirty="0" smtClean="0">
                <a:ln>
                  <a:noFill/>
                </a:ln>
                <a:effectLst>
                  <a:outerShdw blurRad="38100" dist="38100" dir="2700000" algn="tl">
                    <a:srgbClr val="C0C0C0"/>
                  </a:outerShdw>
                </a:effectLst>
                <a:latin typeface="SchoolBookCTT" charset="-52"/>
                <a:cs typeface="Arial" pitchFamily="34" charset="0"/>
              </a:rPr>
              <a:t>ст. </a:t>
            </a:r>
            <a:r>
              <a:rPr kumimoji="0" lang="ru-RU" altLang="ru-RU" sz="1800" b="0" i="1" u="none" strike="noStrike" cap="none" normalizeH="0" baseline="0" dirty="0" err="1" smtClean="0">
                <a:ln>
                  <a:noFill/>
                </a:ln>
                <a:effectLst>
                  <a:outerShdw blurRad="38100" dist="38100" dir="2700000" algn="tl">
                    <a:srgbClr val="C0C0C0"/>
                  </a:outerShdw>
                </a:effectLst>
                <a:latin typeface="SchoolBookCTT" charset="-52"/>
                <a:cs typeface="Arial" pitchFamily="34" charset="0"/>
              </a:rPr>
              <a:t>ікона-ставротека</a:t>
            </a:r>
            <a:r>
              <a:rPr kumimoji="0" lang="ru-RU" altLang="ru-RU" sz="1800" b="0" i="1" u="none" strike="noStrike" cap="none" normalizeH="0" baseline="0" dirty="0" smtClean="0">
                <a:ln>
                  <a:noFill/>
                </a:ln>
                <a:effectLst>
                  <a:outerShdw blurRad="38100" dist="38100" dir="2700000" algn="tl">
                    <a:srgbClr val="C0C0C0"/>
                  </a:outerShdw>
                </a:effectLst>
                <a:latin typeface="SchoolBookCTT" charset="-52"/>
                <a:cs typeface="Arial" pitchFamily="34" charset="0"/>
              </a:rPr>
              <a:t>. </a:t>
            </a:r>
            <a:endParaRPr kumimoji="0" lang="ru-RU" altLang="ru-RU"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2067355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79712" y="260648"/>
            <a:ext cx="5112568" cy="769441"/>
          </a:xfrm>
          <a:prstGeom prst="rect">
            <a:avLst/>
          </a:prstGeom>
        </p:spPr>
        <p:txBody>
          <a:bodyPr wrap="square">
            <a:spAutoFit/>
          </a:bodyPr>
          <a:lstStyle/>
          <a:p>
            <a:pPr algn="ctr"/>
            <a:r>
              <a:rPr lang="ru-RU" sz="4400" b="1" dirty="0" err="1"/>
              <a:t>Козацький</a:t>
            </a:r>
            <a:r>
              <a:rPr lang="ru-RU" sz="4400" b="1" dirty="0"/>
              <a:t> </a:t>
            </a:r>
            <a:r>
              <a:rPr lang="ru-RU" sz="4400" b="1" dirty="0" err="1"/>
              <a:t>побут</a:t>
            </a:r>
            <a:endParaRPr lang="ru-RU" sz="4400" dirty="0"/>
          </a:p>
        </p:txBody>
      </p:sp>
      <p:sp>
        <p:nvSpPr>
          <p:cNvPr id="4" name="Прямоугольник 3"/>
          <p:cNvSpPr/>
          <p:nvPr/>
        </p:nvSpPr>
        <p:spPr>
          <a:xfrm>
            <a:off x="323528" y="1268760"/>
            <a:ext cx="4104456" cy="4247317"/>
          </a:xfrm>
          <a:prstGeom prst="rect">
            <a:avLst/>
          </a:prstGeom>
        </p:spPr>
        <p:txBody>
          <a:bodyPr wrap="square">
            <a:spAutoFit/>
          </a:bodyPr>
          <a:lstStyle/>
          <a:p>
            <a:pPr algn="ctr"/>
            <a:r>
              <a:rPr lang="ru-RU" dirty="0" err="1"/>
              <a:t>Незвичайно</a:t>
            </a:r>
            <a:r>
              <a:rPr lang="ru-RU" dirty="0"/>
              <a:t> </a:t>
            </a:r>
            <a:r>
              <a:rPr lang="ru-RU" dirty="0" err="1"/>
              <a:t>барвне</a:t>
            </a:r>
            <a:r>
              <a:rPr lang="ru-RU" dirty="0"/>
              <a:t> і </a:t>
            </a:r>
            <a:r>
              <a:rPr lang="ru-RU" dirty="0" err="1"/>
              <a:t>різнородне</a:t>
            </a:r>
            <a:r>
              <a:rPr lang="ru-RU" dirty="0"/>
              <a:t> </a:t>
            </a:r>
            <a:r>
              <a:rPr lang="ru-RU" dirty="0" err="1"/>
              <a:t>було</a:t>
            </a:r>
            <a:r>
              <a:rPr lang="ru-RU" dirty="0"/>
              <a:t> </a:t>
            </a:r>
            <a:r>
              <a:rPr lang="ru-RU" dirty="0" err="1"/>
              <a:t>щоденне</a:t>
            </a:r>
            <a:r>
              <a:rPr lang="ru-RU" dirty="0"/>
              <a:t> </a:t>
            </a:r>
            <a:r>
              <a:rPr lang="ru-RU" dirty="0" err="1"/>
              <a:t>козацьке</a:t>
            </a:r>
            <a:r>
              <a:rPr lang="ru-RU" dirty="0"/>
              <a:t> </a:t>
            </a:r>
            <a:r>
              <a:rPr lang="ru-RU" dirty="0" err="1"/>
              <a:t>життя</a:t>
            </a:r>
            <a:r>
              <a:rPr lang="ru-RU" dirty="0" smtClean="0"/>
              <a:t>.</a:t>
            </a:r>
          </a:p>
          <a:p>
            <a:pPr algn="ctr"/>
            <a:r>
              <a:rPr lang="ru-RU" dirty="0" err="1"/>
              <a:t>Запорожці</a:t>
            </a:r>
            <a:r>
              <a:rPr lang="ru-RU" dirty="0"/>
              <a:t> брили </a:t>
            </a:r>
            <a:r>
              <a:rPr lang="ru-RU" dirty="0" err="1"/>
              <a:t>цілу</a:t>
            </a:r>
            <a:r>
              <a:rPr lang="ru-RU" dirty="0"/>
              <a:t> голову й </a:t>
            </a:r>
            <a:r>
              <a:rPr lang="ru-RU" dirty="0" err="1"/>
              <a:t>залишали</a:t>
            </a:r>
            <a:r>
              <a:rPr lang="ru-RU" dirty="0"/>
              <a:t> </a:t>
            </a:r>
            <a:r>
              <a:rPr lang="ru-RU" dirty="0" err="1"/>
              <a:t>тільки</a:t>
            </a:r>
            <a:r>
              <a:rPr lang="ru-RU" dirty="0"/>
              <a:t> одну чуприну над </a:t>
            </a:r>
            <a:r>
              <a:rPr lang="ru-RU" dirty="0" err="1"/>
              <a:t>лобом</a:t>
            </a:r>
            <a:r>
              <a:rPr lang="ru-RU" dirty="0"/>
              <a:t>, </a:t>
            </a:r>
            <a:r>
              <a:rPr lang="ru-RU" dirty="0" err="1"/>
              <a:t>оселедець</a:t>
            </a:r>
            <a:r>
              <a:rPr lang="ru-RU" dirty="0"/>
              <a:t>; як </a:t>
            </a:r>
            <a:r>
              <a:rPr lang="ru-RU" dirty="0" err="1"/>
              <a:t>ця</a:t>
            </a:r>
            <a:r>
              <a:rPr lang="ru-RU" dirty="0"/>
              <a:t> чуприна </a:t>
            </a:r>
            <a:r>
              <a:rPr lang="ru-RU" dirty="0" err="1"/>
              <a:t>вир'остала</a:t>
            </a:r>
            <a:r>
              <a:rPr lang="ru-RU" dirty="0"/>
              <a:t> велика й </a:t>
            </a:r>
            <a:r>
              <a:rPr lang="ru-RU" dirty="0" err="1"/>
              <a:t>довга</a:t>
            </a:r>
            <a:r>
              <a:rPr lang="ru-RU" dirty="0"/>
              <a:t>, </a:t>
            </a:r>
            <a:r>
              <a:rPr lang="ru-RU" dirty="0" err="1"/>
              <a:t>що</a:t>
            </a:r>
            <a:r>
              <a:rPr lang="ru-RU" dirty="0"/>
              <a:t> аж </a:t>
            </a:r>
            <a:r>
              <a:rPr lang="ru-RU" dirty="0" err="1"/>
              <a:t>заслонювала</a:t>
            </a:r>
            <a:r>
              <a:rPr lang="ru-RU" dirty="0"/>
              <a:t> </a:t>
            </a:r>
            <a:r>
              <a:rPr lang="ru-RU" dirty="0" err="1"/>
              <a:t>очі</a:t>
            </a:r>
            <a:r>
              <a:rPr lang="ru-RU" dirty="0"/>
              <a:t>, то </a:t>
            </a:r>
            <a:r>
              <a:rPr lang="ru-RU" dirty="0" err="1"/>
              <a:t>козак</a:t>
            </a:r>
            <a:r>
              <a:rPr lang="ru-RU" dirty="0"/>
              <a:t> </a:t>
            </a:r>
            <a:r>
              <a:rPr lang="ru-RU" dirty="0" err="1"/>
              <a:t>закладав</a:t>
            </a:r>
            <a:r>
              <a:rPr lang="ru-RU" dirty="0"/>
              <a:t> </a:t>
            </a:r>
            <a:r>
              <a:rPr lang="ru-RU" dirty="0" err="1"/>
              <a:t>її</a:t>
            </a:r>
            <a:r>
              <a:rPr lang="ru-RU" dirty="0"/>
              <a:t> за </a:t>
            </a:r>
            <a:r>
              <a:rPr lang="ru-RU" dirty="0" err="1"/>
              <a:t>вухо</a:t>
            </a:r>
            <a:r>
              <a:rPr lang="ru-RU" dirty="0"/>
              <a:t>. </a:t>
            </a:r>
            <a:r>
              <a:rPr lang="ru-RU" dirty="0" err="1"/>
              <a:t>Бороди</a:t>
            </a:r>
            <a:r>
              <a:rPr lang="ru-RU" dirty="0"/>
              <a:t> не брили, а </a:t>
            </a:r>
            <a:r>
              <a:rPr lang="ru-RU" dirty="0" err="1"/>
              <a:t>вусів</a:t>
            </a:r>
            <a:r>
              <a:rPr lang="ru-RU" dirty="0"/>
              <a:t> не </a:t>
            </a:r>
            <a:r>
              <a:rPr lang="ru-RU" dirty="0" err="1"/>
              <a:t>підстригали</a:t>
            </a:r>
            <a:r>
              <a:rPr lang="ru-RU" dirty="0"/>
              <a:t>, але </a:t>
            </a:r>
            <a:r>
              <a:rPr lang="ru-RU" dirty="0" err="1"/>
              <a:t>намазували</a:t>
            </a:r>
            <a:r>
              <a:rPr lang="ru-RU" dirty="0"/>
              <a:t> </a:t>
            </a:r>
            <a:r>
              <a:rPr lang="ru-RU" dirty="0" err="1"/>
              <a:t>чимнебудь</a:t>
            </a:r>
            <a:r>
              <a:rPr lang="ru-RU" dirty="0"/>
              <a:t> і </a:t>
            </a:r>
            <a:r>
              <a:rPr lang="ru-RU" dirty="0" err="1"/>
              <a:t>закручували</a:t>
            </a:r>
            <a:r>
              <a:rPr lang="ru-RU" dirty="0"/>
              <a:t> </a:t>
            </a:r>
            <a:r>
              <a:rPr lang="ru-RU" dirty="0" err="1"/>
              <a:t>вгору</a:t>
            </a:r>
            <a:r>
              <a:rPr lang="ru-RU" dirty="0"/>
              <a:t> до очей; а як у </a:t>
            </a:r>
            <a:r>
              <a:rPr lang="ru-RU" dirty="0" err="1"/>
              <a:t>котрого</a:t>
            </a:r>
            <a:r>
              <a:rPr lang="ru-RU" dirty="0"/>
              <a:t> </a:t>
            </a:r>
            <a:r>
              <a:rPr lang="ru-RU" dirty="0" err="1"/>
              <a:t>виросли</a:t>
            </a:r>
            <a:r>
              <a:rPr lang="ru-RU" dirty="0"/>
              <a:t> </a:t>
            </a:r>
            <a:r>
              <a:rPr lang="ru-RU" dirty="0" err="1"/>
              <a:t>дуже</a:t>
            </a:r>
            <a:r>
              <a:rPr lang="ru-RU" dirty="0"/>
              <a:t> </a:t>
            </a:r>
            <a:r>
              <a:rPr lang="ru-RU" dirty="0" err="1"/>
              <a:t>довгі</a:t>
            </a:r>
            <a:r>
              <a:rPr lang="ru-RU" dirty="0"/>
              <a:t> </a:t>
            </a:r>
            <a:r>
              <a:rPr lang="ru-RU" dirty="0" err="1"/>
              <a:t>вуса</a:t>
            </a:r>
            <a:r>
              <a:rPr lang="ru-RU" dirty="0"/>
              <a:t>, то </a:t>
            </a:r>
            <a:r>
              <a:rPr lang="ru-RU" dirty="0" err="1"/>
              <a:t>закручував</a:t>
            </a:r>
            <a:r>
              <a:rPr lang="ru-RU" dirty="0"/>
              <a:t> </a:t>
            </a:r>
            <a:r>
              <a:rPr lang="ru-RU" dirty="0" err="1"/>
              <a:t>їх</a:t>
            </a:r>
            <a:r>
              <a:rPr lang="ru-RU" dirty="0"/>
              <a:t> і </a:t>
            </a:r>
            <a:r>
              <a:rPr lang="ru-RU" dirty="0" err="1"/>
              <a:t>закладав</a:t>
            </a:r>
            <a:r>
              <a:rPr lang="ru-RU" dirty="0"/>
              <a:t> аж за </a:t>
            </a:r>
            <a:r>
              <a:rPr lang="ru-RU" dirty="0" err="1"/>
              <a:t>вуха</a:t>
            </a:r>
            <a:r>
              <a:rPr lang="ru-RU" dirty="0"/>
              <a:t> - "</a:t>
            </a:r>
            <a:r>
              <a:rPr lang="ru-RU" dirty="0" err="1"/>
              <a:t>це</a:t>
            </a:r>
            <a:r>
              <a:rPr lang="ru-RU" dirty="0"/>
              <a:t> ставили </a:t>
            </a:r>
            <a:r>
              <a:rPr lang="ru-RU" dirty="0" err="1"/>
              <a:t>собі</a:t>
            </a:r>
            <a:r>
              <a:rPr lang="ru-RU" dirty="0"/>
              <a:t> за </a:t>
            </a:r>
            <a:r>
              <a:rPr lang="ru-RU" dirty="0" err="1"/>
              <a:t>особливу</a:t>
            </a:r>
            <a:r>
              <a:rPr lang="ru-RU" dirty="0"/>
              <a:t> </a:t>
            </a:r>
            <a:r>
              <a:rPr lang="ru-RU" dirty="0" err="1"/>
              <a:t>козацьку</a:t>
            </a:r>
            <a:r>
              <a:rPr lang="ru-RU" dirty="0"/>
              <a:t> славу і честь".</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1077244"/>
            <a:ext cx="4224787" cy="5689380"/>
          </a:xfrm>
          <a:prstGeom prst="rect">
            <a:avLst/>
          </a:prstGeom>
        </p:spPr>
      </p:pic>
    </p:spTree>
    <p:extLst>
      <p:ext uri="{BB962C8B-B14F-4D97-AF65-F5344CB8AC3E}">
        <p14:creationId xmlns:p14="http://schemas.microsoft.com/office/powerpoint/2010/main" val="299687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1"/>
          <p:cNvPicPr>
            <a:picLocks noChangeAspect="1" noChangeArrowheads="1"/>
          </p:cNvPicPr>
          <p:nvPr/>
        </p:nvPicPr>
        <p:blipFill>
          <a:blip r:embed="rId2">
            <a:clrChange>
              <a:clrFrom>
                <a:srgbClr val="FFFFC1"/>
              </a:clrFrom>
              <a:clrTo>
                <a:srgbClr val="FFFFC1">
                  <a:alpha val="0"/>
                </a:srgbClr>
              </a:clrTo>
            </a:clrChange>
            <a:extLst>
              <a:ext uri="{28A0092B-C50C-407E-A947-70E740481C1C}">
                <a14:useLocalDpi xmlns:a14="http://schemas.microsoft.com/office/drawing/2010/main" val="0"/>
              </a:ext>
            </a:extLst>
          </a:blip>
          <a:srcRect/>
          <a:stretch>
            <a:fillRect/>
          </a:stretch>
        </p:blipFill>
        <p:spPr bwMode="auto">
          <a:xfrm>
            <a:off x="179388" y="4811713"/>
            <a:ext cx="2197100" cy="2046287"/>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3"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88913"/>
            <a:ext cx="2122488" cy="2016125"/>
          </a:xfrm>
          <a:prstGeom prst="rect">
            <a:avLst/>
          </a:prstGeom>
          <a:noFill/>
          <a:extLst>
            <a:ext uri="{909E8E84-426E-40DD-AFC4-6F175D3DCCD1}">
              <a14:hiddenFill xmlns:a14="http://schemas.microsoft.com/office/drawing/2010/main">
                <a:solidFill>
                  <a:srgbClr val="FFFFFF"/>
                </a:solidFill>
              </a14:hiddenFill>
            </a:ext>
          </a:extLst>
        </p:spPr>
      </p:pic>
      <p:sp>
        <p:nvSpPr>
          <p:cNvPr id="48132" name="AutoShape 4"/>
          <p:cNvSpPr>
            <a:spLocks noChangeArrowheads="1"/>
          </p:cNvSpPr>
          <p:nvPr/>
        </p:nvSpPr>
        <p:spPr bwMode="auto">
          <a:xfrm>
            <a:off x="4910322" y="2205917"/>
            <a:ext cx="3960812" cy="1512888"/>
          </a:xfrm>
          <a:prstGeom prst="doubleWave">
            <a:avLst>
              <a:gd name="adj1" fmla="val 6500"/>
              <a:gd name="adj2" fmla="val 0"/>
            </a:avLst>
          </a:prstGeom>
          <a:solidFill>
            <a:srgbClr val="00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uk-UA" b="1"/>
              <a:t>Польський автор:</a:t>
            </a:r>
          </a:p>
          <a:p>
            <a:pPr algn="ctr"/>
            <a:r>
              <a:rPr lang="uk-UA" b="1"/>
              <a:t>Від слова “коза”;</a:t>
            </a:r>
          </a:p>
          <a:p>
            <a:pPr algn="ctr"/>
            <a:r>
              <a:rPr lang="uk-UA" b="1"/>
              <a:t>козаки були жвавими і </a:t>
            </a:r>
          </a:p>
          <a:p>
            <a:pPr algn="ctr"/>
            <a:r>
              <a:rPr lang="uk-UA" b="1"/>
              <a:t>витривалими, як кози</a:t>
            </a:r>
            <a:r>
              <a:rPr lang="uk-UA"/>
              <a:t>.</a:t>
            </a:r>
            <a:endParaRPr lang="ru-RU"/>
          </a:p>
        </p:txBody>
      </p:sp>
      <p:sp>
        <p:nvSpPr>
          <p:cNvPr id="48133" name="AutoShape 5"/>
          <p:cNvSpPr>
            <a:spLocks noChangeArrowheads="1"/>
          </p:cNvSpPr>
          <p:nvPr/>
        </p:nvSpPr>
        <p:spPr bwMode="auto">
          <a:xfrm>
            <a:off x="6694" y="2276872"/>
            <a:ext cx="4752206" cy="2232248"/>
          </a:xfrm>
          <a:prstGeom prst="doubleWave">
            <a:avLst>
              <a:gd name="adj1" fmla="val 6500"/>
              <a:gd name="adj2" fmla="val 0"/>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uk-UA" b="1" dirty="0"/>
              <a:t>Турецькою мовою </a:t>
            </a:r>
          </a:p>
          <a:p>
            <a:pPr algn="ctr"/>
            <a:r>
              <a:rPr lang="uk-UA" b="1" dirty="0"/>
              <a:t>слово “козак” означає бурлака,забіяка.</a:t>
            </a:r>
          </a:p>
          <a:p>
            <a:pPr algn="ctr"/>
            <a:r>
              <a:rPr lang="uk-UA" b="1" dirty="0"/>
              <a:t>У мовах тюркських народів </a:t>
            </a:r>
          </a:p>
          <a:p>
            <a:pPr algn="ctr"/>
            <a:r>
              <a:rPr lang="uk-UA" b="1" dirty="0"/>
              <a:t>це слово означає вільну озброєну </a:t>
            </a:r>
          </a:p>
          <a:p>
            <a:pPr algn="ctr"/>
            <a:r>
              <a:rPr lang="uk-UA" b="1" dirty="0"/>
              <a:t>людину, що несе прикордонну </a:t>
            </a:r>
          </a:p>
          <a:p>
            <a:pPr algn="ctr"/>
            <a:r>
              <a:rPr lang="uk-UA" b="1" dirty="0"/>
              <a:t>вартову службу.</a:t>
            </a:r>
            <a:endParaRPr lang="ru-RU" b="1" dirty="0"/>
          </a:p>
        </p:txBody>
      </p:sp>
      <p:sp>
        <p:nvSpPr>
          <p:cNvPr id="48134" name="AutoShape 6"/>
          <p:cNvSpPr>
            <a:spLocks noChangeArrowheads="1"/>
          </p:cNvSpPr>
          <p:nvPr/>
        </p:nvSpPr>
        <p:spPr bwMode="auto">
          <a:xfrm>
            <a:off x="4986526" y="3933056"/>
            <a:ext cx="3960812" cy="1512887"/>
          </a:xfrm>
          <a:prstGeom prst="doubleWave">
            <a:avLst>
              <a:gd name="adj1" fmla="val 6500"/>
              <a:gd name="adj2" fmla="val 0"/>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uk-UA" b="1" dirty="0"/>
              <a:t>Польський автор:</a:t>
            </a:r>
          </a:p>
          <a:p>
            <a:pPr algn="ctr"/>
            <a:r>
              <a:rPr lang="uk-UA" b="1" dirty="0"/>
              <a:t>Від найменування легендарного</a:t>
            </a:r>
          </a:p>
          <a:p>
            <a:pPr algn="ctr"/>
            <a:r>
              <a:rPr lang="uk-UA" b="1" dirty="0"/>
              <a:t> отамана, що з давніх часів</a:t>
            </a:r>
          </a:p>
          <a:p>
            <a:pPr algn="ctr"/>
            <a:r>
              <a:rPr lang="uk-UA" b="1" dirty="0"/>
              <a:t> успішно боровся з татарами</a:t>
            </a:r>
            <a:r>
              <a:rPr lang="uk-UA" dirty="0"/>
              <a:t> </a:t>
            </a:r>
            <a:endParaRPr lang="ru-RU" dirty="0"/>
          </a:p>
        </p:txBody>
      </p:sp>
      <p:sp>
        <p:nvSpPr>
          <p:cNvPr id="48135" name="WordArt 7"/>
          <p:cNvSpPr>
            <a:spLocks noChangeArrowheads="1" noChangeShapeType="1" noTextEdit="1"/>
          </p:cNvSpPr>
          <p:nvPr/>
        </p:nvSpPr>
        <p:spPr bwMode="auto">
          <a:xfrm>
            <a:off x="344810" y="188912"/>
            <a:ext cx="6315422" cy="1799928"/>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ru-RU" sz="3600" kern="10" dirty="0" err="1">
                <a:ln w="9525">
                  <a:round/>
                  <a:headEnd/>
                  <a:tailEnd/>
                </a:ln>
                <a:solidFill>
                  <a:srgbClr val="FFFF00"/>
                </a:solidFill>
                <a:latin typeface="Impact"/>
              </a:rPr>
              <a:t>Що</a:t>
            </a:r>
            <a:r>
              <a:rPr lang="ru-RU" sz="3600" kern="10" dirty="0">
                <a:ln w="9525">
                  <a:round/>
                  <a:headEnd/>
                  <a:tailEnd/>
                </a:ln>
                <a:solidFill>
                  <a:srgbClr val="FFFF00"/>
                </a:solidFill>
                <a:latin typeface="Impact"/>
              </a:rPr>
              <a:t> </a:t>
            </a:r>
            <a:r>
              <a:rPr lang="ru-RU" sz="3600" kern="10" dirty="0" err="1">
                <a:ln w="9525">
                  <a:round/>
                  <a:headEnd/>
                  <a:tailEnd/>
                </a:ln>
                <a:solidFill>
                  <a:srgbClr val="FFFF00"/>
                </a:solidFill>
                <a:latin typeface="Impact"/>
              </a:rPr>
              <a:t>означає</a:t>
            </a:r>
            <a:r>
              <a:rPr lang="ru-RU" sz="3600" kern="10" dirty="0">
                <a:ln w="9525">
                  <a:round/>
                  <a:headEnd/>
                  <a:tailEnd/>
                </a:ln>
                <a:solidFill>
                  <a:srgbClr val="FFFF00"/>
                </a:solidFill>
                <a:latin typeface="Impact"/>
              </a:rPr>
              <a:t> </a:t>
            </a:r>
          </a:p>
          <a:p>
            <a:pPr algn="ctr"/>
            <a:r>
              <a:rPr lang="ru-RU" sz="3600" kern="10" dirty="0">
                <a:ln w="9525">
                  <a:round/>
                  <a:headEnd/>
                  <a:tailEnd/>
                </a:ln>
                <a:solidFill>
                  <a:srgbClr val="FFFF00"/>
                </a:solidFill>
                <a:latin typeface="Impact"/>
              </a:rPr>
              <a:t>слово "</a:t>
            </a:r>
            <a:r>
              <a:rPr lang="ru-RU" sz="3600" kern="10" dirty="0" err="1">
                <a:ln w="9525">
                  <a:round/>
                  <a:headEnd/>
                  <a:tailEnd/>
                </a:ln>
                <a:solidFill>
                  <a:srgbClr val="FFFF00"/>
                </a:solidFill>
                <a:latin typeface="Impact"/>
              </a:rPr>
              <a:t>козак</a:t>
            </a:r>
            <a:r>
              <a:rPr lang="ru-RU" sz="3600" kern="10" dirty="0">
                <a:ln w="9525">
                  <a:round/>
                  <a:headEnd/>
                  <a:tailEnd/>
                </a:ln>
                <a:solidFill>
                  <a:srgbClr val="FFFF00"/>
                </a:solidFill>
                <a:latin typeface="Impact"/>
              </a:rPr>
              <a:t>"</a:t>
            </a:r>
          </a:p>
        </p:txBody>
      </p:sp>
      <p:sp>
        <p:nvSpPr>
          <p:cNvPr id="48136" name="AutoShape 8"/>
          <p:cNvSpPr>
            <a:spLocks noChangeArrowheads="1"/>
          </p:cNvSpPr>
          <p:nvPr/>
        </p:nvSpPr>
        <p:spPr bwMode="auto">
          <a:xfrm>
            <a:off x="2699792" y="5373216"/>
            <a:ext cx="3601095" cy="1367879"/>
          </a:xfrm>
          <a:prstGeom prst="doubleWave">
            <a:avLst>
              <a:gd name="adj1" fmla="val 6500"/>
              <a:gd name="adj2" fmla="val 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uk-UA" b="1" dirty="0"/>
              <a:t>“</a:t>
            </a:r>
            <a:r>
              <a:rPr lang="uk-UA" b="1" dirty="0" err="1"/>
              <a:t>козак”-людина</a:t>
            </a:r>
            <a:r>
              <a:rPr lang="uk-UA" b="1" dirty="0"/>
              <a:t>, яка живе за</a:t>
            </a:r>
          </a:p>
          <a:p>
            <a:pPr algn="ctr"/>
            <a:r>
              <a:rPr lang="uk-UA" b="1" dirty="0"/>
              <a:t> військового </a:t>
            </a:r>
            <a:r>
              <a:rPr lang="uk-UA" b="1" dirty="0" err="1"/>
              <a:t>промисла</a:t>
            </a:r>
            <a:r>
              <a:rPr lang="uk-UA" b="1" dirty="0"/>
              <a:t>, </a:t>
            </a:r>
          </a:p>
          <a:p>
            <a:pPr algn="ctr"/>
            <a:r>
              <a:rPr lang="uk-UA" b="1" dirty="0"/>
              <a:t>вільна людина</a:t>
            </a:r>
            <a:endParaRPr lang="ru-RU" b="1" dirty="0"/>
          </a:p>
        </p:txBody>
      </p:sp>
    </p:spTree>
    <p:extLst>
      <p:ext uri="{BB962C8B-B14F-4D97-AF65-F5344CB8AC3E}">
        <p14:creationId xmlns:p14="http://schemas.microsoft.com/office/powerpoint/2010/main" val="4193589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5256584" cy="6463308"/>
          </a:xfrm>
          <a:prstGeom prst="rect">
            <a:avLst/>
          </a:prstGeom>
        </p:spPr>
        <p:txBody>
          <a:bodyPr wrap="square">
            <a:spAutoFit/>
          </a:bodyPr>
          <a:lstStyle/>
          <a:p>
            <a:pPr algn="ctr"/>
            <a:r>
              <a:rPr lang="ru-RU" dirty="0" err="1"/>
              <a:t>Здоровилися</a:t>
            </a:r>
            <a:r>
              <a:rPr lang="ru-RU" dirty="0"/>
              <a:t> </a:t>
            </a:r>
            <a:r>
              <a:rPr lang="ru-RU" dirty="0" err="1"/>
              <a:t>запорожці</a:t>
            </a:r>
            <a:r>
              <a:rPr lang="ru-RU" dirty="0"/>
              <a:t> </a:t>
            </a:r>
            <a:r>
              <a:rPr lang="ru-RU" dirty="0" err="1"/>
              <a:t>також</a:t>
            </a:r>
            <a:r>
              <a:rPr lang="ru-RU" dirty="0"/>
              <a:t> на </a:t>
            </a:r>
            <a:r>
              <a:rPr lang="ru-RU" dirty="0" err="1"/>
              <a:t>свій</a:t>
            </a:r>
            <a:r>
              <a:rPr lang="ru-RU" dirty="0"/>
              <a:t> </a:t>
            </a:r>
            <a:r>
              <a:rPr lang="ru-RU" dirty="0" err="1"/>
              <a:t>спосіб</a:t>
            </a:r>
            <a:r>
              <a:rPr lang="ru-RU" dirty="0"/>
              <a:t>. </a:t>
            </a:r>
            <a:r>
              <a:rPr lang="ru-RU" dirty="0" err="1"/>
              <a:t>Виберуться</a:t>
            </a:r>
            <a:r>
              <a:rPr lang="ru-RU" dirty="0"/>
              <a:t>, </a:t>
            </a:r>
            <a:r>
              <a:rPr lang="ru-RU" dirty="0" err="1"/>
              <a:t>бувало</a:t>
            </a:r>
            <a:r>
              <a:rPr lang="ru-RU" dirty="0"/>
              <a:t>, в </a:t>
            </a:r>
            <a:r>
              <a:rPr lang="ru-RU" dirty="0" err="1"/>
              <a:t>гості</a:t>
            </a:r>
            <a:r>
              <a:rPr lang="ru-RU" dirty="0"/>
              <a:t> до </a:t>
            </a:r>
            <a:r>
              <a:rPr lang="ru-RU" dirty="0" err="1"/>
              <a:t>чийого</a:t>
            </a:r>
            <a:r>
              <a:rPr lang="ru-RU" dirty="0"/>
              <a:t> куреня </a:t>
            </a:r>
            <a:r>
              <a:rPr lang="ru-RU" dirty="0" err="1"/>
              <a:t>або</a:t>
            </a:r>
            <a:r>
              <a:rPr lang="ru-RU" dirty="0"/>
              <a:t> </a:t>
            </a:r>
            <a:r>
              <a:rPr lang="ru-RU" dirty="0" err="1"/>
              <a:t>зимовика</a:t>
            </a:r>
            <a:r>
              <a:rPr lang="ru-RU" dirty="0"/>
              <a:t>, то </a:t>
            </a:r>
            <a:r>
              <a:rPr lang="ru-RU" dirty="0" err="1"/>
              <a:t>ще</a:t>
            </a:r>
            <a:r>
              <a:rPr lang="ru-RU" dirty="0"/>
              <a:t> </a:t>
            </a:r>
            <a:r>
              <a:rPr lang="ru-RU" dirty="0" err="1"/>
              <a:t>сидячи</a:t>
            </a:r>
            <a:r>
              <a:rPr lang="ru-RU" dirty="0"/>
              <a:t> на конях, </a:t>
            </a:r>
            <a:r>
              <a:rPr lang="ru-RU" dirty="0" err="1"/>
              <a:t>гукають</a:t>
            </a:r>
            <a:r>
              <a:rPr lang="ru-RU" dirty="0"/>
              <a:t>: "</a:t>
            </a:r>
            <a:r>
              <a:rPr lang="ru-RU" dirty="0" err="1"/>
              <a:t>Пугу</a:t>
            </a:r>
            <a:r>
              <a:rPr lang="ru-RU" dirty="0"/>
              <a:t>, </a:t>
            </a:r>
            <a:r>
              <a:rPr lang="ru-RU" dirty="0" err="1"/>
              <a:t>пугу</a:t>
            </a:r>
            <a:r>
              <a:rPr lang="ru-RU" dirty="0"/>
              <a:t>, </a:t>
            </a:r>
            <a:r>
              <a:rPr lang="ru-RU" dirty="0" err="1"/>
              <a:t>пугу</a:t>
            </a:r>
            <a:r>
              <a:rPr lang="ru-RU" dirty="0"/>
              <a:t>!" - </a:t>
            </a:r>
            <a:r>
              <a:rPr lang="ru-RU" dirty="0" err="1"/>
              <a:t>тричі</a:t>
            </a:r>
            <a:r>
              <a:rPr lang="ru-RU" dirty="0"/>
              <a:t>, раз за разом. </a:t>
            </a:r>
            <a:r>
              <a:rPr lang="ru-RU" dirty="0" err="1"/>
              <a:t>Господар</a:t>
            </a:r>
            <a:r>
              <a:rPr lang="ru-RU" dirty="0"/>
              <a:t> </a:t>
            </a:r>
            <a:r>
              <a:rPr lang="ru-RU" dirty="0" err="1"/>
              <a:t>загляне</a:t>
            </a:r>
            <a:r>
              <a:rPr lang="ru-RU" dirty="0"/>
              <a:t> через </a:t>
            </a:r>
            <a:r>
              <a:rPr lang="ru-RU" dirty="0" err="1"/>
              <a:t>віконце</a:t>
            </a:r>
            <a:r>
              <a:rPr lang="ru-RU" dirty="0"/>
              <a:t> і </a:t>
            </a:r>
            <a:r>
              <a:rPr lang="ru-RU" dirty="0" err="1"/>
              <a:t>відповість</a:t>
            </a:r>
            <a:r>
              <a:rPr lang="ru-RU" dirty="0"/>
              <a:t> </a:t>
            </a:r>
            <a:r>
              <a:rPr lang="ru-RU" dirty="0" err="1"/>
              <a:t>двічі</a:t>
            </a:r>
            <a:r>
              <a:rPr lang="ru-RU" dirty="0"/>
              <a:t>: "</a:t>
            </a:r>
            <a:r>
              <a:rPr lang="ru-RU" dirty="0" err="1"/>
              <a:t>Пугу</a:t>
            </a:r>
            <a:r>
              <a:rPr lang="ru-RU" dirty="0"/>
              <a:t>, </a:t>
            </a:r>
            <a:r>
              <a:rPr lang="ru-RU" dirty="0" err="1"/>
              <a:t>пугу</a:t>
            </a:r>
            <a:r>
              <a:rPr lang="ru-RU" dirty="0"/>
              <a:t>!" </a:t>
            </a:r>
            <a:r>
              <a:rPr lang="ru-RU" dirty="0" err="1"/>
              <a:t>Тоді</a:t>
            </a:r>
            <a:r>
              <a:rPr lang="ru-RU" dirty="0"/>
              <a:t> </a:t>
            </a:r>
            <a:r>
              <a:rPr lang="ru-RU" dirty="0" err="1"/>
              <a:t>гість</a:t>
            </a:r>
            <a:r>
              <a:rPr lang="ru-RU" dirty="0"/>
              <a:t> </a:t>
            </a:r>
            <a:r>
              <a:rPr lang="ru-RU" dirty="0" err="1"/>
              <a:t>відзивається</a:t>
            </a:r>
            <a:r>
              <a:rPr lang="ru-RU" dirty="0"/>
              <a:t>: "Козак з лугу!", а </a:t>
            </a:r>
            <a:r>
              <a:rPr lang="ru-RU" dirty="0" err="1"/>
              <a:t>господар</a:t>
            </a:r>
            <a:r>
              <a:rPr lang="ru-RU" dirty="0"/>
              <a:t> через </a:t>
            </a:r>
            <a:r>
              <a:rPr lang="ru-RU" dirty="0" err="1"/>
              <a:t>віконце</a:t>
            </a:r>
            <a:r>
              <a:rPr lang="ru-RU" dirty="0"/>
              <a:t>: "</a:t>
            </a:r>
            <a:r>
              <a:rPr lang="ru-RU" dirty="0" err="1"/>
              <a:t>Повішайте</a:t>
            </a:r>
            <a:r>
              <a:rPr lang="ru-RU" dirty="0"/>
              <a:t> там, де й </a:t>
            </a:r>
            <a:r>
              <a:rPr lang="ru-RU" dirty="0" err="1"/>
              <a:t>наші</a:t>
            </a:r>
            <a:r>
              <a:rPr lang="ru-RU" dirty="0"/>
              <a:t>" - </a:t>
            </a:r>
            <a:r>
              <a:rPr lang="ru-RU" dirty="0" err="1"/>
              <a:t>тобто</a:t>
            </a:r>
            <a:r>
              <a:rPr lang="ru-RU" dirty="0"/>
              <a:t> </a:t>
            </a:r>
            <a:r>
              <a:rPr lang="ru-RU" dirty="0" err="1"/>
              <a:t>вяжіть</a:t>
            </a:r>
            <a:r>
              <a:rPr lang="ru-RU" dirty="0"/>
              <a:t> </a:t>
            </a:r>
            <a:r>
              <a:rPr lang="ru-RU" dirty="0" err="1"/>
              <a:t>коні</a:t>
            </a:r>
            <a:r>
              <a:rPr lang="ru-RU" dirty="0"/>
              <a:t> до </a:t>
            </a:r>
            <a:r>
              <a:rPr lang="ru-RU" dirty="0" err="1"/>
              <a:t>ясел</a:t>
            </a:r>
            <a:r>
              <a:rPr lang="ru-RU" dirty="0"/>
              <a:t> і просимо до </a:t>
            </a:r>
            <a:r>
              <a:rPr lang="ru-RU" dirty="0" err="1"/>
              <a:t>хати</a:t>
            </a:r>
            <a:r>
              <a:rPr lang="ru-RU" dirty="0"/>
              <a:t>; </a:t>
            </a:r>
            <a:r>
              <a:rPr lang="ru-RU" dirty="0" err="1"/>
              <a:t>тоді</a:t>
            </a:r>
            <a:r>
              <a:rPr lang="ru-RU" dirty="0"/>
              <a:t> </a:t>
            </a:r>
            <a:r>
              <a:rPr lang="ru-RU" dirty="0" err="1"/>
              <a:t>вибігають</a:t>
            </a:r>
            <a:r>
              <a:rPr lang="ru-RU" dirty="0"/>
              <a:t> </a:t>
            </a:r>
            <a:r>
              <a:rPr lang="ru-RU" dirty="0" err="1"/>
              <a:t>господарські</a:t>
            </a:r>
            <a:r>
              <a:rPr lang="ru-RU" dirty="0"/>
              <a:t> </a:t>
            </a:r>
            <a:r>
              <a:rPr lang="ru-RU" dirty="0" err="1"/>
              <a:t>хлопці</a:t>
            </a:r>
            <a:r>
              <a:rPr lang="ru-RU" dirty="0"/>
              <a:t> і </a:t>
            </a:r>
            <a:r>
              <a:rPr lang="ru-RU" dirty="0" err="1"/>
              <a:t>ведуть</a:t>
            </a:r>
            <a:r>
              <a:rPr lang="ru-RU" dirty="0"/>
              <a:t> коней до </a:t>
            </a:r>
            <a:r>
              <a:rPr lang="ru-RU" dirty="0" err="1"/>
              <a:t>стайні</a:t>
            </a:r>
            <a:r>
              <a:rPr lang="ru-RU" dirty="0"/>
              <a:t>. </a:t>
            </a:r>
            <a:r>
              <a:rPr lang="ru-RU" dirty="0" err="1"/>
              <a:t>Гості</a:t>
            </a:r>
            <a:r>
              <a:rPr lang="ru-RU" dirty="0"/>
              <a:t> </a:t>
            </a:r>
            <a:r>
              <a:rPr lang="ru-RU" dirty="0" err="1"/>
              <a:t>входять</a:t>
            </a:r>
            <a:r>
              <a:rPr lang="ru-RU" dirty="0"/>
              <a:t> до </a:t>
            </a:r>
            <a:r>
              <a:rPr lang="ru-RU" dirty="0" err="1"/>
              <a:t>хати</a:t>
            </a:r>
            <a:r>
              <a:rPr lang="ru-RU" dirty="0"/>
              <a:t>, </a:t>
            </a:r>
            <a:r>
              <a:rPr lang="ru-RU" dirty="0" err="1"/>
              <a:t>хрестяться</a:t>
            </a:r>
            <a:r>
              <a:rPr lang="ru-RU" dirty="0"/>
              <a:t> до </a:t>
            </a:r>
            <a:r>
              <a:rPr lang="ru-RU" dirty="0" err="1"/>
              <a:t>ікон</a:t>
            </a:r>
            <a:r>
              <a:rPr lang="ru-RU" dirty="0"/>
              <a:t> і </a:t>
            </a:r>
            <a:r>
              <a:rPr lang="ru-RU" dirty="0" err="1"/>
              <a:t>говорять</a:t>
            </a:r>
            <a:r>
              <a:rPr lang="ru-RU" dirty="0"/>
              <a:t> </a:t>
            </a:r>
            <a:r>
              <a:rPr lang="ru-RU" dirty="0" err="1"/>
              <a:t>господареві</a:t>
            </a:r>
            <a:r>
              <a:rPr lang="ru-RU" dirty="0"/>
              <a:t>: "0таман, </a:t>
            </a:r>
            <a:r>
              <a:rPr lang="ru-RU" dirty="0" err="1"/>
              <a:t>товариство</a:t>
            </a:r>
            <a:r>
              <a:rPr lang="ru-RU" dirty="0"/>
              <a:t>, </a:t>
            </a:r>
            <a:r>
              <a:rPr lang="ru-RU" dirty="0" err="1"/>
              <a:t>ваші</a:t>
            </a:r>
            <a:r>
              <a:rPr lang="ru-RU" dirty="0"/>
              <a:t> </a:t>
            </a:r>
            <a:r>
              <a:rPr lang="ru-RU" dirty="0" err="1"/>
              <a:t>голови</a:t>
            </a:r>
            <a:r>
              <a:rPr lang="ru-RU" dirty="0"/>
              <a:t>!", і </a:t>
            </a:r>
            <a:r>
              <a:rPr lang="ru-RU" dirty="0" err="1"/>
              <a:t>кланяються</a:t>
            </a:r>
            <a:r>
              <a:rPr lang="ru-RU" dirty="0"/>
              <a:t>. </a:t>
            </a:r>
            <a:r>
              <a:rPr lang="ru-RU" dirty="0" err="1"/>
              <a:t>Господар</a:t>
            </a:r>
            <a:r>
              <a:rPr lang="ru-RU" dirty="0"/>
              <a:t> </a:t>
            </a:r>
            <a:r>
              <a:rPr lang="ru-RU" dirty="0" err="1"/>
              <a:t>відклонюється</a:t>
            </a:r>
            <a:r>
              <a:rPr lang="ru-RU" dirty="0"/>
              <a:t> і </a:t>
            </a:r>
            <a:r>
              <a:rPr lang="ru-RU" dirty="0" err="1"/>
              <a:t>відповідає</a:t>
            </a:r>
            <a:r>
              <a:rPr lang="ru-RU" dirty="0"/>
              <a:t>: "</a:t>
            </a:r>
            <a:r>
              <a:rPr lang="ru-RU" dirty="0" err="1"/>
              <a:t>Ваші</a:t>
            </a:r>
            <a:r>
              <a:rPr lang="ru-RU" dirty="0"/>
              <a:t> </a:t>
            </a:r>
            <a:r>
              <a:rPr lang="ru-RU" dirty="0" err="1"/>
              <a:t>голови</a:t>
            </a:r>
            <a:r>
              <a:rPr lang="ru-RU" dirty="0"/>
              <a:t>, </a:t>
            </a:r>
            <a:r>
              <a:rPr lang="ru-RU" dirty="0" err="1"/>
              <a:t>ваші</a:t>
            </a:r>
            <a:r>
              <a:rPr lang="ru-RU" dirty="0"/>
              <a:t> </a:t>
            </a:r>
            <a:r>
              <a:rPr lang="ru-RU" dirty="0" err="1"/>
              <a:t>голови</a:t>
            </a:r>
            <a:r>
              <a:rPr lang="ru-RU" dirty="0"/>
              <a:t>! Прошу пани-</a:t>
            </a:r>
            <a:r>
              <a:rPr lang="ru-RU" dirty="0" err="1"/>
              <a:t>молодці</a:t>
            </a:r>
            <a:r>
              <a:rPr lang="ru-RU" dirty="0"/>
              <a:t> </a:t>
            </a:r>
            <a:r>
              <a:rPr lang="ru-RU" dirty="0" err="1"/>
              <a:t>сідати</a:t>
            </a:r>
            <a:r>
              <a:rPr lang="ru-RU" dirty="0"/>
              <a:t>". І </a:t>
            </a:r>
            <a:r>
              <a:rPr lang="ru-RU" dirty="0" err="1"/>
              <a:t>тоді</a:t>
            </a:r>
            <a:r>
              <a:rPr lang="ru-RU" dirty="0"/>
              <a:t> </a:t>
            </a:r>
            <a:r>
              <a:rPr lang="ru-RU" dirty="0" err="1"/>
              <a:t>вже</a:t>
            </a:r>
            <a:r>
              <a:rPr lang="ru-RU" dirty="0"/>
              <a:t> </a:t>
            </a:r>
            <a:r>
              <a:rPr lang="ru-RU" dirty="0" err="1"/>
              <a:t>гостяться</a:t>
            </a:r>
            <a:r>
              <a:rPr lang="ru-RU" dirty="0"/>
              <a:t>. Коли ж уже </a:t>
            </a:r>
            <a:r>
              <a:rPr lang="ru-RU" dirty="0" err="1"/>
              <a:t>полагодили</a:t>
            </a:r>
            <a:r>
              <a:rPr lang="ru-RU" dirty="0"/>
              <a:t> </a:t>
            </a:r>
            <a:r>
              <a:rPr lang="ru-RU" dirty="0" err="1"/>
              <a:t>своє</a:t>
            </a:r>
            <a:r>
              <a:rPr lang="ru-RU" dirty="0"/>
              <a:t> і </a:t>
            </a:r>
            <a:r>
              <a:rPr lang="ru-RU" dirty="0" err="1"/>
              <a:t>від'їжджають</a:t>
            </a:r>
            <a:r>
              <a:rPr lang="ru-RU" dirty="0"/>
              <a:t>, то </a:t>
            </a:r>
            <a:r>
              <a:rPr lang="ru-RU" dirty="0" err="1"/>
              <a:t>прощаються</a:t>
            </a:r>
            <a:r>
              <a:rPr lang="ru-RU" dirty="0"/>
              <a:t>: "</a:t>
            </a:r>
            <a:r>
              <a:rPr lang="ru-RU" dirty="0" err="1"/>
              <a:t>Спасибі</a:t>
            </a:r>
            <a:r>
              <a:rPr lang="ru-RU" dirty="0"/>
              <a:t>, батьку, за </a:t>
            </a:r>
            <a:r>
              <a:rPr lang="ru-RU" dirty="0" err="1"/>
              <a:t>хліб</a:t>
            </a:r>
            <a:r>
              <a:rPr lang="ru-RU" dirty="0"/>
              <a:t> і за </a:t>
            </a:r>
            <a:r>
              <a:rPr lang="ru-RU" dirty="0" err="1"/>
              <a:t>сіль</a:t>
            </a:r>
            <a:r>
              <a:rPr lang="ru-RU" dirty="0"/>
              <a:t>, пора уже по </a:t>
            </a:r>
            <a:r>
              <a:rPr lang="ru-RU" dirty="0" err="1"/>
              <a:t>куріням</a:t>
            </a:r>
            <a:r>
              <a:rPr lang="ru-RU" dirty="0"/>
              <a:t> </a:t>
            </a:r>
            <a:r>
              <a:rPr lang="ru-RU" dirty="0" err="1"/>
              <a:t>розїзжаться</a:t>
            </a:r>
            <a:r>
              <a:rPr lang="ru-RU" dirty="0"/>
              <a:t> до </a:t>
            </a:r>
            <a:r>
              <a:rPr lang="ru-RU" dirty="0" err="1"/>
              <a:t>домівки</a:t>
            </a:r>
            <a:r>
              <a:rPr lang="ru-RU" dirty="0"/>
              <a:t>; просимо, батьку і до нас, коли ласка, і оставайтесь </a:t>
            </a:r>
            <a:r>
              <a:rPr lang="ru-RU" dirty="0" err="1"/>
              <a:t>здорові</a:t>
            </a:r>
            <a:r>
              <a:rPr lang="ru-RU" dirty="0"/>
              <a:t> і "</a:t>
            </a:r>
            <a:r>
              <a:rPr lang="ru-RU" dirty="0" err="1"/>
              <a:t>Господар</a:t>
            </a:r>
            <a:r>
              <a:rPr lang="ru-RU" dirty="0"/>
              <a:t> </a:t>
            </a:r>
            <a:r>
              <a:rPr lang="ru-RU" dirty="0" err="1"/>
              <a:t>відповідає</a:t>
            </a:r>
            <a:r>
              <a:rPr lang="ru-RU" dirty="0"/>
              <a:t>: "</a:t>
            </a:r>
            <a:r>
              <a:rPr lang="ru-RU" dirty="0" err="1"/>
              <a:t>Пращайте</a:t>
            </a:r>
            <a:r>
              <a:rPr lang="ru-RU" dirty="0"/>
              <a:t> і </a:t>
            </a:r>
            <a:r>
              <a:rPr lang="ru-RU" dirty="0" err="1"/>
              <a:t>вибачайте</a:t>
            </a:r>
            <a:r>
              <a:rPr lang="ru-RU" dirty="0"/>
              <a:t>, пани-</a:t>
            </a:r>
            <a:r>
              <a:rPr lang="ru-RU" dirty="0" err="1"/>
              <a:t>молодці</a:t>
            </a:r>
            <a:r>
              <a:rPr lang="ru-RU" dirty="0"/>
              <a:t>, </a:t>
            </a:r>
            <a:r>
              <a:rPr lang="ru-RU" dirty="0" err="1"/>
              <a:t>чим</a:t>
            </a:r>
            <a:r>
              <a:rPr lang="ru-RU" dirty="0"/>
              <a:t> </a:t>
            </a:r>
            <a:r>
              <a:rPr lang="ru-RU" dirty="0" err="1"/>
              <a:t>богаті</a:t>
            </a:r>
            <a:r>
              <a:rPr lang="ru-RU" dirty="0"/>
              <a:t>, </a:t>
            </a:r>
            <a:r>
              <a:rPr lang="ru-RU" dirty="0" err="1"/>
              <a:t>тим</a:t>
            </a:r>
            <a:r>
              <a:rPr lang="ru-RU" dirty="0"/>
              <a:t> і </a:t>
            </a:r>
            <a:r>
              <a:rPr lang="ru-RU" dirty="0" err="1"/>
              <a:t>раді</a:t>
            </a:r>
            <a:r>
              <a:rPr lang="ru-RU" dirty="0"/>
              <a:t>, просимо не </a:t>
            </a:r>
            <a:r>
              <a:rPr lang="ru-RU" dirty="0" err="1"/>
              <a:t>погніватися</a:t>
            </a:r>
            <a:r>
              <a:rPr lang="ru-RU" dirty="0"/>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7232" y="476672"/>
            <a:ext cx="3490138" cy="4752528"/>
          </a:xfrm>
          <a:prstGeom prst="rect">
            <a:avLst/>
          </a:prstGeom>
        </p:spPr>
      </p:pic>
    </p:spTree>
    <p:extLst>
      <p:ext uri="{BB962C8B-B14F-4D97-AF65-F5344CB8AC3E}">
        <p14:creationId xmlns:p14="http://schemas.microsoft.com/office/powerpoint/2010/main" val="1611882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2906" y="476672"/>
            <a:ext cx="8712967" cy="3139321"/>
          </a:xfrm>
          <a:prstGeom prst="rect">
            <a:avLst/>
          </a:prstGeom>
        </p:spPr>
        <p:txBody>
          <a:bodyPr wrap="square">
            <a:spAutoFit/>
          </a:bodyPr>
          <a:lstStyle/>
          <a:p>
            <a:pPr algn="ctr"/>
            <a:r>
              <a:rPr lang="ru-RU" dirty="0" err="1"/>
              <a:t>Запорожці</a:t>
            </a:r>
            <a:r>
              <a:rPr lang="ru-RU" dirty="0"/>
              <a:t> </a:t>
            </a:r>
            <a:r>
              <a:rPr lang="ru-RU" dirty="0" err="1"/>
              <a:t>славилися</a:t>
            </a:r>
            <a:r>
              <a:rPr lang="ru-RU" dirty="0"/>
              <a:t> </a:t>
            </a:r>
            <a:r>
              <a:rPr lang="ru-RU" dirty="0" err="1"/>
              <a:t>веселістю</a:t>
            </a:r>
            <a:r>
              <a:rPr lang="ru-RU" dirty="0"/>
              <a:t> й охотою до шуток і </a:t>
            </a:r>
            <a:r>
              <a:rPr lang="ru-RU" dirty="0" err="1"/>
              <a:t>насмішок</a:t>
            </a:r>
            <a:r>
              <a:rPr lang="ru-RU" dirty="0"/>
              <a:t>. Особливо ж любили </a:t>
            </a:r>
            <a:r>
              <a:rPr lang="ru-RU" dirty="0" err="1"/>
              <a:t>вигадувати</a:t>
            </a:r>
            <a:r>
              <a:rPr lang="ru-RU" dirty="0"/>
              <a:t> </a:t>
            </a:r>
            <a:r>
              <a:rPr lang="ru-RU" dirty="0" err="1"/>
              <a:t>прізвища</a:t>
            </a:r>
            <a:r>
              <a:rPr lang="ru-RU" dirty="0"/>
              <a:t> </a:t>
            </a:r>
            <a:r>
              <a:rPr lang="ru-RU" dirty="0" err="1"/>
              <a:t>товаришам</a:t>
            </a:r>
            <a:r>
              <a:rPr lang="ru-RU" dirty="0"/>
              <a:t>; такого, ;</a:t>
            </a:r>
            <a:r>
              <a:rPr lang="ru-RU" dirty="0" err="1"/>
              <a:t>що</a:t>
            </a:r>
            <a:r>
              <a:rPr lang="ru-RU" dirty="0"/>
              <a:t> спалив з </a:t>
            </a:r>
            <a:r>
              <a:rPr lang="ru-RU" dirty="0" err="1"/>
              <a:t>необережности</a:t>
            </a:r>
            <a:r>
              <a:rPr lang="ru-RU" dirty="0"/>
              <a:t> </a:t>
            </a:r>
            <a:r>
              <a:rPr lang="ru-RU" dirty="0" err="1"/>
              <a:t>курінь</a:t>
            </a:r>
            <a:r>
              <a:rPr lang="ru-RU" dirty="0"/>
              <a:t>, </a:t>
            </a:r>
            <a:r>
              <a:rPr lang="ru-RU" dirty="0" err="1"/>
              <a:t>називають</a:t>
            </a:r>
            <a:r>
              <a:rPr lang="ru-RU" dirty="0"/>
              <a:t> </a:t>
            </a:r>
            <a:r>
              <a:rPr lang="ru-RU" dirty="0" err="1"/>
              <a:t>Палієм</a:t>
            </a:r>
            <a:r>
              <a:rPr lang="ru-RU" dirty="0"/>
              <a:t>, того, </a:t>
            </a:r>
            <a:r>
              <a:rPr lang="ru-RU" dirty="0" err="1"/>
              <a:t>що</a:t>
            </a:r>
            <a:r>
              <a:rPr lang="ru-RU" dirty="0"/>
              <a:t> </a:t>
            </a:r>
            <a:r>
              <a:rPr lang="ru-RU" dirty="0" err="1"/>
              <a:t>розкладав</a:t>
            </a:r>
            <a:r>
              <a:rPr lang="ru-RU" dirty="0"/>
              <a:t> </a:t>
            </a:r>
            <a:r>
              <a:rPr lang="ru-RU" dirty="0" err="1"/>
              <a:t>вогонь</a:t>
            </a:r>
            <a:r>
              <a:rPr lang="ru-RU" dirty="0"/>
              <a:t> над водою, звали Паливодою, такому, </a:t>
            </a:r>
            <a:r>
              <a:rPr lang="ru-RU" dirty="0" err="1"/>
              <a:t>що</a:t>
            </a:r>
            <a:r>
              <a:rPr lang="ru-RU" dirty="0"/>
              <a:t>' </a:t>
            </a:r>
            <a:r>
              <a:rPr lang="ru-RU" dirty="0" err="1"/>
              <a:t>проти</a:t>
            </a:r>
            <a:r>
              <a:rPr lang="ru-RU" dirty="0"/>
              <a:t> </a:t>
            </a:r>
            <a:r>
              <a:rPr lang="ru-RU" dirty="0" err="1"/>
              <a:t>звичаю</a:t>
            </a:r>
            <a:r>
              <a:rPr lang="ru-RU" dirty="0"/>
              <a:t> варив кашу, давали </a:t>
            </a:r>
            <a:r>
              <a:rPr lang="ru-RU" dirty="0" err="1"/>
              <a:t>імення</a:t>
            </a:r>
            <a:r>
              <a:rPr lang="ru-RU" dirty="0"/>
              <a:t> Кашки </a:t>
            </a:r>
            <a:r>
              <a:rPr lang="ru-RU" dirty="0" err="1"/>
              <a:t>або</a:t>
            </a:r>
            <a:r>
              <a:rPr lang="ru-RU" dirty="0"/>
              <a:t> </a:t>
            </a:r>
            <a:r>
              <a:rPr lang="ru-RU" dirty="0" err="1"/>
              <a:t>Кошовара</a:t>
            </a:r>
            <a:r>
              <a:rPr lang="ru-RU" dirty="0"/>
              <a:t> і так само </a:t>
            </a:r>
            <a:r>
              <a:rPr lang="ru-RU" dirty="0" err="1"/>
              <a:t>пішли</a:t>
            </a:r>
            <a:r>
              <a:rPr lang="ru-RU" dirty="0"/>
              <a:t> </a:t>
            </a:r>
            <a:r>
              <a:rPr lang="ru-RU" dirty="0" err="1"/>
              <a:t>призвища</a:t>
            </a:r>
            <a:r>
              <a:rPr lang="ru-RU" dirty="0"/>
              <a:t> Горбач, </a:t>
            </a:r>
            <a:r>
              <a:rPr lang="ru-RU" dirty="0" err="1"/>
              <a:t>Малюта</a:t>
            </a:r>
            <a:r>
              <a:rPr lang="ru-RU" dirty="0"/>
              <a:t>, </a:t>
            </a:r>
            <a:r>
              <a:rPr lang="ru-RU" dirty="0" err="1"/>
              <a:t>Склизький</a:t>
            </a:r>
            <a:r>
              <a:rPr lang="ru-RU" dirty="0"/>
              <a:t>, Черепаха, Гнида, Качало, Корж... </a:t>
            </a:r>
            <a:r>
              <a:rPr lang="ru-RU" dirty="0" err="1"/>
              <a:t>Запорожці</a:t>
            </a:r>
            <a:r>
              <a:rPr lang="ru-RU" dirty="0"/>
              <a:t> знали </a:t>
            </a:r>
            <a:r>
              <a:rPr lang="ru-RU" dirty="0" err="1"/>
              <a:t>оцінити</a:t>
            </a:r>
            <a:r>
              <a:rPr lang="ru-RU" dirty="0"/>
              <a:t> й чужий </a:t>
            </a:r>
            <a:r>
              <a:rPr lang="ru-RU" dirty="0" err="1"/>
              <a:t>дотеп</a:t>
            </a:r>
            <a:r>
              <a:rPr lang="ru-RU" dirty="0"/>
              <a:t>. Приходить </a:t>
            </a:r>
            <a:r>
              <a:rPr lang="ru-RU" dirty="0" err="1"/>
              <a:t>козак</a:t>
            </a:r>
            <a:r>
              <a:rPr lang="ru-RU" dirty="0"/>
              <a:t> до чужого </a:t>
            </a:r>
            <a:r>
              <a:rPr lang="ru-RU" dirty="0" err="1"/>
              <a:t>куріня</a:t>
            </a:r>
            <a:r>
              <a:rPr lang="ru-RU" dirty="0"/>
              <a:t> і </a:t>
            </a:r>
            <a:r>
              <a:rPr lang="ru-RU" dirty="0" err="1"/>
              <a:t>бачить</a:t>
            </a:r>
            <a:r>
              <a:rPr lang="ru-RU" dirty="0"/>
              <a:t>, </a:t>
            </a:r>
            <a:r>
              <a:rPr lang="ru-RU" dirty="0" err="1"/>
              <a:t>що</a:t>
            </a:r>
            <a:r>
              <a:rPr lang="ru-RU" dirty="0"/>
              <a:t> </a:t>
            </a:r>
            <a:r>
              <a:rPr lang="ru-RU" dirty="0" err="1"/>
              <a:t>козаки</a:t>
            </a:r>
            <a:r>
              <a:rPr lang="ru-RU" dirty="0"/>
              <a:t> </a:t>
            </a:r>
            <a:r>
              <a:rPr lang="ru-RU" dirty="0" err="1"/>
              <a:t>вечеряють</a:t>
            </a:r>
            <a:r>
              <a:rPr lang="ru-RU" dirty="0"/>
              <a:t>, </a:t>
            </a:r>
            <a:r>
              <a:rPr lang="ru-RU" dirty="0" err="1"/>
              <a:t>тоді</a:t>
            </a:r>
            <a:r>
              <a:rPr lang="ru-RU" dirty="0"/>
              <a:t> говорить </a:t>
            </a:r>
            <a:r>
              <a:rPr lang="ru-RU" dirty="0" err="1"/>
              <a:t>їм</a:t>
            </a:r>
            <a:r>
              <a:rPr lang="ru-RU" dirty="0"/>
              <a:t>: "</a:t>
            </a:r>
            <a:r>
              <a:rPr lang="ru-RU" dirty="0" err="1"/>
              <a:t>Хліб</a:t>
            </a:r>
            <a:r>
              <a:rPr lang="ru-RU" dirty="0"/>
              <a:t> та </a:t>
            </a:r>
            <a:r>
              <a:rPr lang="ru-RU" dirty="0" err="1"/>
              <a:t>сіль</a:t>
            </a:r>
            <a:r>
              <a:rPr lang="ru-RU" dirty="0"/>
              <a:t>, пани-</a:t>
            </a:r>
            <a:r>
              <a:rPr lang="ru-RU" dirty="0" err="1"/>
              <a:t>молодці</a:t>
            </a:r>
            <a:r>
              <a:rPr lang="ru-RU" dirty="0"/>
              <a:t>!" А вони </a:t>
            </a:r>
            <a:r>
              <a:rPr lang="ru-RU" dirty="0" err="1"/>
              <a:t>йому</a:t>
            </a:r>
            <a:r>
              <a:rPr lang="ru-RU" dirty="0"/>
              <a:t>: "</a:t>
            </a:r>
            <a:r>
              <a:rPr lang="ru-RU" dirty="0" err="1"/>
              <a:t>їмо</a:t>
            </a:r>
            <a:r>
              <a:rPr lang="ru-RU" dirty="0"/>
              <a:t>, та </a:t>
            </a:r>
            <a:r>
              <a:rPr lang="ru-RU" dirty="0" err="1"/>
              <a:t>свій</a:t>
            </a:r>
            <a:r>
              <a:rPr lang="ru-RU" dirty="0"/>
              <a:t>, а </a:t>
            </a:r>
            <a:r>
              <a:rPr lang="ru-RU" dirty="0" err="1"/>
              <a:t>ти</a:t>
            </a:r>
            <a:r>
              <a:rPr lang="ru-RU" dirty="0"/>
              <a:t> у порога </a:t>
            </a:r>
            <a:r>
              <a:rPr lang="ru-RU" dirty="0" err="1"/>
              <a:t>постій</a:t>
            </a:r>
            <a:r>
              <a:rPr lang="ru-RU" dirty="0"/>
              <a:t>". Але </a:t>
            </a:r>
            <a:r>
              <a:rPr lang="ru-RU" dirty="0" err="1"/>
              <a:t>він</a:t>
            </a:r>
            <a:r>
              <a:rPr lang="ru-RU" dirty="0"/>
              <a:t> не </a:t>
            </a:r>
            <a:r>
              <a:rPr lang="ru-RU" dirty="0" err="1"/>
              <a:t>погоджується</a:t>
            </a:r>
            <a:r>
              <a:rPr lang="ru-RU" dirty="0"/>
              <a:t>: "</a:t>
            </a:r>
            <a:r>
              <a:rPr lang="ru-RU" dirty="0" err="1"/>
              <a:t>Ні</a:t>
            </a:r>
            <a:r>
              <a:rPr lang="ru-RU" dirty="0"/>
              <a:t>, </a:t>
            </a:r>
            <a:r>
              <a:rPr lang="ru-RU" dirty="0" err="1"/>
              <a:t>братці</a:t>
            </a:r>
            <a:r>
              <a:rPr lang="ru-RU" dirty="0"/>
              <a:t>, давайте і </a:t>
            </a:r>
            <a:r>
              <a:rPr lang="ru-RU" dirty="0" err="1"/>
              <a:t>мені</a:t>
            </a:r>
            <a:r>
              <a:rPr lang="ru-RU" dirty="0"/>
              <a:t> </a:t>
            </a:r>
            <a:r>
              <a:rPr lang="ru-RU" dirty="0" err="1"/>
              <a:t>місце</a:t>
            </a:r>
            <a:r>
              <a:rPr lang="ru-RU" dirty="0"/>
              <a:t>", і </a:t>
            </a:r>
            <a:r>
              <a:rPr lang="ru-RU" dirty="0" err="1"/>
              <a:t>витягає</a:t>
            </a:r>
            <a:r>
              <a:rPr lang="ru-RU" dirty="0"/>
              <a:t> зараз свою ложку і ложечника і </a:t>
            </a:r>
            <a:r>
              <a:rPr lang="ru-RU" dirty="0" err="1"/>
              <a:t>сідає</a:t>
            </a:r>
            <a:r>
              <a:rPr lang="ru-RU" dirty="0"/>
              <a:t> разом з ним. </a:t>
            </a:r>
            <a:r>
              <a:rPr lang="ru-RU" dirty="0" err="1"/>
              <a:t>Тоді</a:t>
            </a:r>
            <a:r>
              <a:rPr lang="ru-RU" dirty="0"/>
              <a:t> </a:t>
            </a:r>
            <a:r>
              <a:rPr lang="ru-RU" dirty="0" err="1"/>
              <a:t>господарі</a:t>
            </a:r>
            <a:r>
              <a:rPr lang="ru-RU" dirty="0"/>
              <a:t> </a:t>
            </a:r>
            <a:r>
              <a:rPr lang="ru-RU" dirty="0" err="1"/>
              <a:t>похвалять</a:t>
            </a:r>
            <a:r>
              <a:rPr lang="ru-RU" dirty="0"/>
              <a:t>: "0т, </a:t>
            </a:r>
            <a:r>
              <a:rPr lang="ru-RU" dirty="0" err="1"/>
              <a:t>козак</a:t>
            </a:r>
            <a:r>
              <a:rPr lang="ru-RU" dirty="0"/>
              <a:t> </a:t>
            </a:r>
            <a:r>
              <a:rPr lang="ru-RU" dirty="0" err="1"/>
              <a:t>догадливий</a:t>
            </a:r>
            <a:r>
              <a:rPr lang="ru-RU" dirty="0"/>
              <a:t>! Вечеряй, </a:t>
            </a:r>
            <a:r>
              <a:rPr lang="ru-RU" dirty="0" err="1"/>
              <a:t>братчику</a:t>
            </a:r>
            <a:r>
              <a:rPr lang="ru-RU" dirty="0"/>
              <a:t>, вечеряй!"</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011" y="3789038"/>
            <a:ext cx="3943468" cy="2957601"/>
          </a:xfrm>
          <a:prstGeom prst="rect">
            <a:avLst/>
          </a:prstGeom>
        </p:spPr>
      </p:pic>
    </p:spTree>
    <p:extLst>
      <p:ext uri="{BB962C8B-B14F-4D97-AF65-F5344CB8AC3E}">
        <p14:creationId xmlns:p14="http://schemas.microsoft.com/office/powerpoint/2010/main" val="3617372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88640"/>
            <a:ext cx="7416824" cy="769441"/>
          </a:xfrm>
          <a:prstGeom prst="rect">
            <a:avLst/>
          </a:prstGeom>
        </p:spPr>
        <p:txBody>
          <a:bodyPr wrap="square">
            <a:spAutoFit/>
          </a:bodyPr>
          <a:lstStyle/>
          <a:p>
            <a:pPr algn="ctr"/>
            <a:r>
              <a:rPr lang="ru-RU" sz="4400" b="1" dirty="0" err="1"/>
              <a:t>Культурне</a:t>
            </a:r>
            <a:r>
              <a:rPr lang="ru-RU" sz="4400" b="1" dirty="0"/>
              <a:t> </a:t>
            </a:r>
            <a:r>
              <a:rPr lang="ru-RU" sz="4400" b="1" dirty="0" err="1" smtClean="0"/>
              <a:t>життя</a:t>
            </a:r>
            <a:r>
              <a:rPr lang="ru-RU" sz="4400" b="1" dirty="0" smtClean="0"/>
              <a:t>. </a:t>
            </a:r>
            <a:r>
              <a:rPr lang="ru-RU" sz="4400" b="1" dirty="0" err="1" smtClean="0"/>
              <a:t>Освіта</a:t>
            </a:r>
            <a:endParaRPr lang="ru-RU" sz="4400" dirty="0"/>
          </a:p>
        </p:txBody>
      </p:sp>
      <p:sp>
        <p:nvSpPr>
          <p:cNvPr id="3" name="Прямоугольник 2"/>
          <p:cNvSpPr/>
          <p:nvPr/>
        </p:nvSpPr>
        <p:spPr>
          <a:xfrm>
            <a:off x="215516" y="1412776"/>
            <a:ext cx="8784976" cy="2031325"/>
          </a:xfrm>
          <a:prstGeom prst="rect">
            <a:avLst/>
          </a:prstGeom>
        </p:spPr>
        <p:txBody>
          <a:bodyPr wrap="square">
            <a:spAutoFit/>
          </a:bodyPr>
          <a:lstStyle/>
          <a:p>
            <a:pPr algn="ctr"/>
            <a:r>
              <a:rPr lang="ru-RU" dirty="0" err="1"/>
              <a:t>Порівняно</a:t>
            </a:r>
            <a:r>
              <a:rPr lang="ru-RU" dirty="0"/>
              <a:t> з </a:t>
            </a:r>
            <a:r>
              <a:rPr lang="ru-RU" dirty="0" err="1"/>
              <a:t>Росією</a:t>
            </a:r>
            <a:r>
              <a:rPr lang="ru-RU" dirty="0"/>
              <a:t> </a:t>
            </a:r>
            <a:r>
              <a:rPr lang="ru-RU" dirty="0" err="1"/>
              <a:t>освіта</a:t>
            </a:r>
            <a:r>
              <a:rPr lang="ru-RU" dirty="0"/>
              <a:t> в </a:t>
            </a:r>
            <a:r>
              <a:rPr lang="ru-RU" dirty="0" err="1"/>
              <a:t>Гетьманщині</a:t>
            </a:r>
            <a:r>
              <a:rPr lang="ru-RU" dirty="0"/>
              <a:t> досягнула </a:t>
            </a:r>
            <a:r>
              <a:rPr lang="ru-RU" dirty="0" err="1"/>
              <a:t>високого</a:t>
            </a:r>
            <a:r>
              <a:rPr lang="ru-RU" dirty="0"/>
              <a:t> </a:t>
            </a:r>
            <a:r>
              <a:rPr lang="ru-RU" dirty="0" err="1"/>
              <a:t>рівня</a:t>
            </a:r>
            <a:r>
              <a:rPr lang="ru-RU" dirty="0"/>
              <a:t>. За </a:t>
            </a:r>
            <a:r>
              <a:rPr lang="ru-RU" dirty="0" err="1" smtClean="0"/>
              <a:t>даними</a:t>
            </a:r>
            <a:r>
              <a:rPr lang="ru-RU" dirty="0" smtClean="0"/>
              <a:t> у </a:t>
            </a:r>
            <a:r>
              <a:rPr lang="ru-RU" dirty="0"/>
              <a:t>1740-х роках </a:t>
            </a:r>
            <a:r>
              <a:rPr lang="ru-RU" dirty="0" err="1"/>
              <a:t>існувало</a:t>
            </a:r>
            <a:r>
              <a:rPr lang="ru-RU" dirty="0"/>
              <a:t> 866 </a:t>
            </a:r>
            <a:r>
              <a:rPr lang="ru-RU" dirty="0" err="1"/>
              <a:t>початкових</a:t>
            </a:r>
            <a:r>
              <a:rPr lang="ru-RU" dirty="0"/>
              <a:t> </a:t>
            </a:r>
            <a:r>
              <a:rPr lang="ru-RU" dirty="0" err="1"/>
              <a:t>шкіл</a:t>
            </a:r>
            <a:r>
              <a:rPr lang="ru-RU" dirty="0"/>
              <a:t>, де в </a:t>
            </a:r>
            <a:r>
              <a:rPr lang="ru-RU" dirty="0" err="1"/>
              <a:t>обсязі</a:t>
            </a:r>
            <a:r>
              <a:rPr lang="ru-RU" dirty="0"/>
              <a:t> </a:t>
            </a:r>
            <a:r>
              <a:rPr lang="ru-RU" dirty="0" err="1"/>
              <a:t>трирічного</a:t>
            </a:r>
            <a:r>
              <a:rPr lang="ru-RU" dirty="0"/>
              <a:t> курсу </a:t>
            </a:r>
            <a:r>
              <a:rPr lang="ru-RU" dirty="0" err="1"/>
              <a:t>викладалися</a:t>
            </a:r>
            <a:r>
              <a:rPr lang="ru-RU" dirty="0"/>
              <a:t> </a:t>
            </a:r>
            <a:r>
              <a:rPr lang="ru-RU" dirty="0" err="1"/>
              <a:t>основи</a:t>
            </a:r>
            <a:r>
              <a:rPr lang="ru-RU" dirty="0"/>
              <a:t> </a:t>
            </a:r>
            <a:r>
              <a:rPr lang="ru-RU" dirty="0" err="1"/>
              <a:t>читання</a:t>
            </a:r>
            <a:r>
              <a:rPr lang="ru-RU" dirty="0"/>
              <a:t> та письма. </a:t>
            </a:r>
            <a:r>
              <a:rPr lang="ru-RU" dirty="0" err="1"/>
              <a:t>Ця</a:t>
            </a:r>
            <a:r>
              <a:rPr lang="ru-RU" dirty="0"/>
              <a:t> структура </a:t>
            </a:r>
            <a:r>
              <a:rPr lang="ru-RU" dirty="0" err="1"/>
              <a:t>різко</a:t>
            </a:r>
            <a:r>
              <a:rPr lang="ru-RU" dirty="0"/>
              <a:t> </a:t>
            </a:r>
            <a:r>
              <a:rPr lang="ru-RU" dirty="0" err="1"/>
              <a:t>відрізнялася</a:t>
            </a:r>
            <a:r>
              <a:rPr lang="ru-RU" dirty="0"/>
              <a:t> </a:t>
            </a:r>
            <a:r>
              <a:rPr lang="ru-RU" dirty="0" err="1"/>
              <a:t>від</a:t>
            </a:r>
            <a:r>
              <a:rPr lang="ru-RU" dirty="0"/>
              <a:t> </a:t>
            </a:r>
            <a:r>
              <a:rPr lang="ru-RU" dirty="0" err="1"/>
              <a:t>освіти</a:t>
            </a:r>
            <a:r>
              <a:rPr lang="ru-RU" dirty="0"/>
              <a:t> на </a:t>
            </a:r>
            <a:r>
              <a:rPr lang="ru-RU" dirty="0" err="1"/>
              <a:t>Правобережжі</a:t>
            </a:r>
            <a:r>
              <a:rPr lang="ru-RU" dirty="0"/>
              <a:t>, де </a:t>
            </a:r>
            <a:r>
              <a:rPr lang="ru-RU" dirty="0" err="1"/>
              <a:t>більшість</a:t>
            </a:r>
            <a:r>
              <a:rPr lang="ru-RU" dirty="0"/>
              <a:t> </a:t>
            </a:r>
            <a:r>
              <a:rPr lang="ru-RU" dirty="0" err="1"/>
              <a:t>шкіл</a:t>
            </a:r>
            <a:r>
              <a:rPr lang="ru-RU" dirty="0"/>
              <a:t> </a:t>
            </a:r>
            <a:r>
              <a:rPr lang="ru-RU" dirty="0" err="1"/>
              <a:t>контролювали</a:t>
            </a:r>
            <a:r>
              <a:rPr lang="ru-RU" dirty="0"/>
              <a:t> </a:t>
            </a:r>
            <a:r>
              <a:rPr lang="ru-RU" dirty="0" err="1"/>
              <a:t>єзуїти</a:t>
            </a:r>
            <a:r>
              <a:rPr lang="ru-RU" dirty="0"/>
              <a:t>, а </a:t>
            </a:r>
            <a:r>
              <a:rPr lang="ru-RU" dirty="0" err="1"/>
              <a:t>польська</a:t>
            </a:r>
            <a:r>
              <a:rPr lang="ru-RU" dirty="0"/>
              <a:t> початкова </a:t>
            </a:r>
            <a:r>
              <a:rPr lang="ru-RU" dirty="0" err="1"/>
              <a:t>освіта</a:t>
            </a:r>
            <a:r>
              <a:rPr lang="ru-RU" dirty="0"/>
              <a:t> для </a:t>
            </a:r>
            <a:r>
              <a:rPr lang="ru-RU" dirty="0" err="1"/>
              <a:t>українських</a:t>
            </a:r>
            <a:r>
              <a:rPr lang="ru-RU" dirty="0"/>
              <a:t> селян </a:t>
            </a:r>
            <a:r>
              <a:rPr lang="ru-RU" dirty="0" err="1"/>
              <a:t>була</a:t>
            </a:r>
            <a:r>
              <a:rPr lang="ru-RU" dirty="0"/>
              <a:t> практично недоступною. </a:t>
            </a:r>
            <a:r>
              <a:rPr lang="ru-RU" dirty="0" err="1"/>
              <a:t>Це</a:t>
            </a:r>
            <a:r>
              <a:rPr lang="ru-RU" dirty="0"/>
              <a:t> й </a:t>
            </a:r>
            <a:r>
              <a:rPr lang="ru-RU" dirty="0" err="1"/>
              <a:t>було</a:t>
            </a:r>
            <a:r>
              <a:rPr lang="ru-RU" dirty="0"/>
              <a:t> </a:t>
            </a:r>
            <a:r>
              <a:rPr lang="ru-RU" dirty="0" err="1"/>
              <a:t>однією</a:t>
            </a:r>
            <a:r>
              <a:rPr lang="ru-RU" dirty="0"/>
              <a:t> з причин </a:t>
            </a:r>
            <a:r>
              <a:rPr lang="ru-RU" dirty="0" err="1"/>
              <a:t>незначної</a:t>
            </a:r>
            <a:r>
              <a:rPr lang="ru-RU" dirty="0"/>
              <a:t> </a:t>
            </a:r>
            <a:r>
              <a:rPr lang="ru-RU" dirty="0" err="1"/>
              <a:t>ролі</a:t>
            </a:r>
            <a:r>
              <a:rPr lang="ru-RU" dirty="0"/>
              <a:t>, яку </a:t>
            </a:r>
            <a:r>
              <a:rPr lang="ru-RU" dirty="0" err="1"/>
              <a:t>відігравало</a:t>
            </a:r>
            <a:r>
              <a:rPr lang="ru-RU" dirty="0"/>
              <a:t> </a:t>
            </a:r>
            <a:r>
              <a:rPr lang="ru-RU" dirty="0" err="1"/>
              <a:t>Правобережжя</a:t>
            </a:r>
            <a:r>
              <a:rPr lang="ru-RU" dirty="0"/>
              <a:t> в культурному </a:t>
            </a:r>
            <a:r>
              <a:rPr lang="ru-RU" dirty="0" err="1"/>
              <a:t>житті</a:t>
            </a:r>
            <a:r>
              <a:rPr lang="ru-RU" dirty="0"/>
              <a:t> </a:t>
            </a:r>
            <a:r>
              <a:rPr lang="ru-RU" dirty="0" err="1"/>
              <a:t>України</a:t>
            </a:r>
            <a:r>
              <a:rPr lang="ru-RU" dirty="0"/>
              <a:t> </a:t>
            </a:r>
            <a:r>
              <a:rPr lang="ru-RU" dirty="0" err="1"/>
              <a:t>тієї</a:t>
            </a:r>
            <a:r>
              <a:rPr lang="ru-RU" dirty="0"/>
              <a:t> </a:t>
            </a:r>
            <a:r>
              <a:rPr lang="ru-RU" dirty="0" err="1"/>
              <a:t>доби</a:t>
            </a:r>
            <a:r>
              <a:rPr lang="ru-RU" dirty="0" smtClean="0"/>
              <a:t>.</a:t>
            </a:r>
          </a:p>
        </p:txBody>
      </p:sp>
      <p:sp>
        <p:nvSpPr>
          <p:cNvPr id="4" name="Прямоугольник 3"/>
          <p:cNvSpPr/>
          <p:nvPr/>
        </p:nvSpPr>
        <p:spPr>
          <a:xfrm>
            <a:off x="282453" y="3645024"/>
            <a:ext cx="8651102" cy="2862322"/>
          </a:xfrm>
          <a:prstGeom prst="rect">
            <a:avLst/>
          </a:prstGeom>
        </p:spPr>
        <p:txBody>
          <a:bodyPr wrap="square">
            <a:spAutoFit/>
          </a:bodyPr>
          <a:lstStyle/>
          <a:p>
            <a:pPr algn="ctr"/>
            <a:r>
              <a:rPr lang="ru-RU" dirty="0" err="1"/>
              <a:t>Щодо</a:t>
            </a:r>
            <a:r>
              <a:rPr lang="ru-RU" dirty="0"/>
              <a:t> </a:t>
            </a:r>
            <a:r>
              <a:rPr lang="ru-RU" dirty="0" err="1"/>
              <a:t>середньої</a:t>
            </a:r>
            <a:r>
              <a:rPr lang="ru-RU" dirty="0"/>
              <a:t> </a:t>
            </a:r>
            <a:r>
              <a:rPr lang="ru-RU" dirty="0" err="1"/>
              <a:t>освіти</a:t>
            </a:r>
            <a:r>
              <a:rPr lang="ru-RU" dirty="0"/>
              <a:t>, то </a:t>
            </a:r>
            <a:r>
              <a:rPr lang="ru-RU" dirty="0" err="1"/>
              <a:t>Лівобережжя</a:t>
            </a:r>
            <a:r>
              <a:rPr lang="ru-RU" dirty="0"/>
              <a:t> могло </a:t>
            </a:r>
            <a:r>
              <a:rPr lang="ru-RU" dirty="0" err="1"/>
              <a:t>похвалитися</a:t>
            </a:r>
            <a:r>
              <a:rPr lang="ru-RU" dirty="0"/>
              <a:t> </a:t>
            </a:r>
            <a:r>
              <a:rPr lang="ru-RU" dirty="0" err="1"/>
              <a:t>колегіями</a:t>
            </a:r>
            <a:r>
              <a:rPr lang="ru-RU" dirty="0"/>
              <a:t> у </a:t>
            </a:r>
            <a:r>
              <a:rPr lang="ru-RU" dirty="0" err="1"/>
              <a:t>Чернігові</a:t>
            </a:r>
            <a:r>
              <a:rPr lang="ru-RU" dirty="0"/>
              <a:t>, </a:t>
            </a:r>
            <a:r>
              <a:rPr lang="ru-RU" dirty="0" err="1"/>
              <a:t>Переяславі</a:t>
            </a:r>
            <a:r>
              <a:rPr lang="ru-RU" dirty="0"/>
              <a:t> та </a:t>
            </a:r>
            <a:r>
              <a:rPr lang="ru-RU" dirty="0" err="1"/>
              <a:t>Харкові</a:t>
            </a:r>
            <a:r>
              <a:rPr lang="ru-RU" dirty="0"/>
              <a:t>. </a:t>
            </a:r>
            <a:r>
              <a:rPr lang="ru-RU" dirty="0" err="1"/>
              <a:t>Головним</a:t>
            </a:r>
            <a:r>
              <a:rPr lang="ru-RU" dirty="0"/>
              <a:t> </a:t>
            </a:r>
            <a:r>
              <a:rPr lang="ru-RU" dirty="0" err="1"/>
              <a:t>осередком</a:t>
            </a:r>
            <a:r>
              <a:rPr lang="ru-RU" dirty="0"/>
              <a:t> </a:t>
            </a:r>
            <a:r>
              <a:rPr lang="ru-RU" dirty="0" err="1"/>
              <a:t>вищої</a:t>
            </a:r>
            <a:r>
              <a:rPr lang="ru-RU" dirty="0"/>
              <a:t> </a:t>
            </a:r>
            <a:r>
              <a:rPr lang="ru-RU" dirty="0" err="1"/>
              <a:t>освіти</a:t>
            </a:r>
            <a:r>
              <a:rPr lang="ru-RU" dirty="0"/>
              <a:t> </a:t>
            </a:r>
            <a:r>
              <a:rPr lang="ru-RU" dirty="0" err="1"/>
              <a:t>була</a:t>
            </a:r>
            <a:r>
              <a:rPr lang="ru-RU" dirty="0"/>
              <a:t> </a:t>
            </a:r>
            <a:r>
              <a:rPr lang="ru-RU" dirty="0" err="1"/>
              <a:t>Києво-Могилянська</a:t>
            </a:r>
            <a:r>
              <a:rPr lang="ru-RU" dirty="0"/>
              <a:t> </a:t>
            </a:r>
            <a:r>
              <a:rPr lang="ru-RU" dirty="0" err="1"/>
              <a:t>академія</a:t>
            </a:r>
            <a:r>
              <a:rPr lang="ru-RU" dirty="0"/>
              <a:t>, яка </a:t>
            </a:r>
            <a:r>
              <a:rPr lang="ru-RU" dirty="0" err="1"/>
              <a:t>отримала</a:t>
            </a:r>
            <a:r>
              <a:rPr lang="ru-RU" dirty="0"/>
              <a:t> </a:t>
            </a:r>
            <a:r>
              <a:rPr lang="ru-RU" dirty="0" err="1"/>
              <a:t>цей</a:t>
            </a:r>
            <a:r>
              <a:rPr lang="ru-RU" dirty="0"/>
              <a:t> статус у 1701р. </a:t>
            </a:r>
            <a:r>
              <a:rPr lang="ru-RU" dirty="0" err="1"/>
              <a:t>Завдяки</a:t>
            </a:r>
            <a:r>
              <a:rPr lang="ru-RU" dirty="0"/>
              <a:t> </a:t>
            </a:r>
            <a:r>
              <a:rPr lang="ru-RU" dirty="0" err="1"/>
              <a:t>фінансовій</a:t>
            </a:r>
            <a:r>
              <a:rPr lang="ru-RU" dirty="0"/>
              <a:t> </a:t>
            </a:r>
            <a:r>
              <a:rPr lang="ru-RU" dirty="0" err="1"/>
              <a:t>підтримці</a:t>
            </a:r>
            <a:r>
              <a:rPr lang="ru-RU" dirty="0"/>
              <a:t> </a:t>
            </a:r>
            <a:r>
              <a:rPr lang="ru-RU" dirty="0" err="1"/>
              <a:t>Мазепи</a:t>
            </a:r>
            <a:r>
              <a:rPr lang="ru-RU" dirty="0"/>
              <a:t> вона стала одним </a:t>
            </a:r>
            <a:r>
              <a:rPr lang="ru-RU" dirty="0" err="1"/>
              <a:t>із</a:t>
            </a:r>
            <a:r>
              <a:rPr lang="ru-RU" dirty="0"/>
              <a:t> </a:t>
            </a:r>
            <a:r>
              <a:rPr lang="ru-RU" dirty="0" err="1"/>
              <a:t>провідних</a:t>
            </a:r>
            <a:r>
              <a:rPr lang="ru-RU" dirty="0"/>
              <a:t> </a:t>
            </a:r>
            <a:r>
              <a:rPr lang="ru-RU" dirty="0" err="1"/>
              <a:t>культурних</a:t>
            </a:r>
            <a:r>
              <a:rPr lang="ru-RU" dirty="0"/>
              <a:t> </a:t>
            </a:r>
            <a:r>
              <a:rPr lang="ru-RU" dirty="0" err="1"/>
              <a:t>центрів</a:t>
            </a:r>
            <a:r>
              <a:rPr lang="ru-RU" dirty="0"/>
              <a:t> православного </a:t>
            </a:r>
            <a:r>
              <a:rPr lang="ru-RU" dirty="0" err="1"/>
              <a:t>світу</a:t>
            </a:r>
            <a:r>
              <a:rPr lang="ru-RU" dirty="0"/>
              <a:t>. </a:t>
            </a:r>
            <a:r>
              <a:rPr lang="ru-RU" dirty="0" err="1"/>
              <a:t>Серед</a:t>
            </a:r>
            <a:r>
              <a:rPr lang="ru-RU" dirty="0"/>
              <a:t> </a:t>
            </a:r>
            <a:r>
              <a:rPr lang="ru-RU" dirty="0" err="1"/>
              <a:t>її</a:t>
            </a:r>
            <a:r>
              <a:rPr lang="ru-RU" dirty="0"/>
              <a:t> </a:t>
            </a:r>
            <a:r>
              <a:rPr lang="ru-RU" dirty="0" err="1"/>
              <a:t>викладачів</a:t>
            </a:r>
            <a:r>
              <a:rPr lang="ru-RU" dirty="0"/>
              <a:t> </a:t>
            </a:r>
            <a:r>
              <a:rPr lang="ru-RU" dirty="0" err="1"/>
              <a:t>були</a:t>
            </a:r>
            <a:r>
              <a:rPr lang="ru-RU" dirty="0"/>
              <a:t> </a:t>
            </a:r>
            <a:r>
              <a:rPr lang="ru-RU" dirty="0" err="1"/>
              <a:t>такі</a:t>
            </a:r>
            <a:r>
              <a:rPr lang="ru-RU" dirty="0"/>
              <a:t> </a:t>
            </a:r>
            <a:r>
              <a:rPr lang="ru-RU" dirty="0" err="1"/>
              <a:t>світила</a:t>
            </a:r>
            <a:r>
              <a:rPr lang="ru-RU" dirty="0"/>
              <a:t>, як </a:t>
            </a:r>
            <a:r>
              <a:rPr lang="ru-RU" dirty="0" err="1"/>
              <a:t>Йосафат</a:t>
            </a:r>
            <a:r>
              <a:rPr lang="ru-RU" dirty="0"/>
              <a:t> </a:t>
            </a:r>
            <a:r>
              <a:rPr lang="ru-RU" dirty="0" err="1"/>
              <a:t>Кроковський</a:t>
            </a:r>
            <a:r>
              <a:rPr lang="ru-RU" dirty="0"/>
              <a:t>, Стефан </a:t>
            </a:r>
            <a:r>
              <a:rPr lang="ru-RU" dirty="0" err="1"/>
              <a:t>Яворський</a:t>
            </a:r>
            <a:r>
              <a:rPr lang="ru-RU" dirty="0"/>
              <a:t> та Феофан Прокопович. </a:t>
            </a:r>
            <a:r>
              <a:rPr lang="ru-RU" dirty="0" err="1"/>
              <a:t>Побудована</a:t>
            </a:r>
            <a:r>
              <a:rPr lang="ru-RU" dirty="0"/>
              <a:t> за </a:t>
            </a:r>
            <a:r>
              <a:rPr lang="ru-RU" dirty="0" err="1"/>
              <a:t>суворими</a:t>
            </a:r>
            <a:r>
              <a:rPr lang="ru-RU" dirty="0"/>
              <a:t> правилами 12-річна </a:t>
            </a:r>
            <a:r>
              <a:rPr lang="ru-RU" dirty="0" err="1"/>
              <a:t>програма</a:t>
            </a:r>
            <a:r>
              <a:rPr lang="ru-RU" dirty="0"/>
              <a:t> </a:t>
            </a:r>
            <a:r>
              <a:rPr lang="ru-RU" dirty="0" err="1"/>
              <a:t>навчання</a:t>
            </a:r>
            <a:r>
              <a:rPr lang="ru-RU" dirty="0"/>
              <a:t> в </a:t>
            </a:r>
            <a:r>
              <a:rPr lang="ru-RU" dirty="0" err="1"/>
              <a:t>академії</a:t>
            </a:r>
            <a:r>
              <a:rPr lang="ru-RU" dirty="0"/>
              <a:t> </a:t>
            </a:r>
            <a:r>
              <a:rPr lang="ru-RU" dirty="0" err="1"/>
              <a:t>користувалася</a:t>
            </a:r>
            <a:r>
              <a:rPr lang="ru-RU" dirty="0"/>
              <a:t> таким </a:t>
            </a:r>
            <a:r>
              <a:rPr lang="ru-RU" dirty="0" err="1"/>
              <a:t>високим</a:t>
            </a:r>
            <a:r>
              <a:rPr lang="ru-RU" dirty="0"/>
              <a:t> авторитетом, </a:t>
            </a:r>
            <a:r>
              <a:rPr lang="ru-RU" dirty="0" err="1"/>
              <a:t>що</a:t>
            </a:r>
            <a:r>
              <a:rPr lang="ru-RU" dirty="0"/>
              <a:t> </a:t>
            </a:r>
            <a:r>
              <a:rPr lang="ru-RU" dirty="0" err="1"/>
              <a:t>російські</a:t>
            </a:r>
            <a:r>
              <a:rPr lang="ru-RU" dirty="0"/>
              <a:t> </a:t>
            </a:r>
            <a:r>
              <a:rPr lang="ru-RU" dirty="0" err="1"/>
              <a:t>правителі</a:t>
            </a:r>
            <a:r>
              <a:rPr lang="ru-RU" dirty="0"/>
              <a:t> </a:t>
            </a:r>
            <a:r>
              <a:rPr lang="ru-RU" dirty="0" err="1"/>
              <a:t>заповзято</a:t>
            </a:r>
            <a:r>
              <a:rPr lang="ru-RU" dirty="0"/>
              <a:t> </a:t>
            </a:r>
            <a:r>
              <a:rPr lang="ru-RU" dirty="0" err="1"/>
              <a:t>вербували</a:t>
            </a:r>
            <a:r>
              <a:rPr lang="ru-RU" dirty="0"/>
              <a:t> </a:t>
            </a:r>
            <a:r>
              <a:rPr lang="ru-RU" dirty="0" err="1"/>
              <a:t>її</a:t>
            </a:r>
            <a:r>
              <a:rPr lang="ru-RU" dirty="0"/>
              <a:t> </a:t>
            </a:r>
            <a:r>
              <a:rPr lang="ru-RU" dirty="0" err="1"/>
              <a:t>викладачів</a:t>
            </a:r>
            <a:r>
              <a:rPr lang="ru-RU" dirty="0"/>
              <a:t> і </a:t>
            </a:r>
            <a:r>
              <a:rPr lang="ru-RU" dirty="0" err="1"/>
              <a:t>випускників</a:t>
            </a:r>
            <a:r>
              <a:rPr lang="ru-RU" dirty="0"/>
              <a:t>, </a:t>
            </a:r>
            <a:r>
              <a:rPr lang="ru-RU" dirty="0" err="1"/>
              <a:t>пропонуючи</a:t>
            </a:r>
            <a:r>
              <a:rPr lang="ru-RU" dirty="0"/>
              <a:t> </a:t>
            </a:r>
            <a:r>
              <a:rPr lang="ru-RU" dirty="0" err="1"/>
              <a:t>їм</a:t>
            </a:r>
            <a:r>
              <a:rPr lang="ru-RU" dirty="0"/>
              <a:t> </a:t>
            </a:r>
            <a:r>
              <a:rPr lang="ru-RU" dirty="0" err="1"/>
              <a:t>найвищі</a:t>
            </a:r>
            <a:r>
              <a:rPr lang="ru-RU" dirty="0"/>
              <a:t> в </a:t>
            </a:r>
            <a:r>
              <a:rPr lang="ru-RU" dirty="0" err="1"/>
              <a:t>імперії</a:t>
            </a:r>
            <a:r>
              <a:rPr lang="ru-RU" dirty="0"/>
              <a:t> </a:t>
            </a:r>
            <a:r>
              <a:rPr lang="ru-RU" dirty="0" err="1"/>
              <a:t>церковні</a:t>
            </a:r>
            <a:r>
              <a:rPr lang="ru-RU" dirty="0"/>
              <a:t> та </a:t>
            </a:r>
            <a:r>
              <a:rPr lang="ru-RU" dirty="0" err="1"/>
              <a:t>урядові</a:t>
            </a:r>
            <a:r>
              <a:rPr lang="ru-RU" dirty="0"/>
              <a:t> посади.</a:t>
            </a:r>
            <a:endParaRPr lang="ru-RU" dirty="0"/>
          </a:p>
        </p:txBody>
      </p:sp>
    </p:spTree>
    <p:extLst>
      <p:ext uri="{BB962C8B-B14F-4D97-AF65-F5344CB8AC3E}">
        <p14:creationId xmlns:p14="http://schemas.microsoft.com/office/powerpoint/2010/main" val="2240807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0"/>
            <a:ext cx="9144000" cy="6850323"/>
          </a:xfrm>
          <a:prstGeom prst="rect">
            <a:avLst/>
          </a:prstGeom>
        </p:spPr>
      </p:pic>
    </p:spTree>
    <p:extLst>
      <p:ext uri="{BB962C8B-B14F-4D97-AF65-F5344CB8AC3E}">
        <p14:creationId xmlns:p14="http://schemas.microsoft.com/office/powerpoint/2010/main" val="258588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32655"/>
            <a:ext cx="4347694" cy="5272151"/>
          </a:xfrm>
          <a:prstGeom prst="rect">
            <a:avLst/>
          </a:prstGeom>
        </p:spPr>
      </p:pic>
      <p:sp>
        <p:nvSpPr>
          <p:cNvPr id="3" name="Прямоугольник 2"/>
          <p:cNvSpPr/>
          <p:nvPr/>
        </p:nvSpPr>
        <p:spPr>
          <a:xfrm>
            <a:off x="755576" y="5963411"/>
            <a:ext cx="2363147" cy="369332"/>
          </a:xfrm>
          <a:prstGeom prst="rect">
            <a:avLst/>
          </a:prstGeom>
        </p:spPr>
        <p:txBody>
          <a:bodyPr wrap="none">
            <a:spAutoFit/>
          </a:bodyPr>
          <a:lstStyle/>
          <a:p>
            <a:r>
              <a:rPr lang="ru-RU" dirty="0"/>
              <a:t>Феофан Прокопович</a:t>
            </a:r>
          </a:p>
        </p:txBody>
      </p:sp>
      <p:sp>
        <p:nvSpPr>
          <p:cNvPr id="4" name="Прямоугольник 3"/>
          <p:cNvSpPr/>
          <p:nvPr/>
        </p:nvSpPr>
        <p:spPr>
          <a:xfrm>
            <a:off x="5940152" y="5949280"/>
            <a:ext cx="2239716" cy="369332"/>
          </a:xfrm>
          <a:prstGeom prst="rect">
            <a:avLst/>
          </a:prstGeom>
        </p:spPr>
        <p:txBody>
          <a:bodyPr wrap="none">
            <a:spAutoFit/>
          </a:bodyPr>
          <a:lstStyle/>
          <a:p>
            <a:r>
              <a:rPr lang="ru-RU" dirty="0"/>
              <a:t>Стефан </a:t>
            </a:r>
            <a:r>
              <a:rPr lang="ru-RU" dirty="0" err="1"/>
              <a:t>Яворський</a:t>
            </a:r>
            <a:r>
              <a:rPr lang="ru-RU" dirty="0"/>
              <a:t> </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66057"/>
            <a:ext cx="4086225" cy="5238750"/>
          </a:xfrm>
          <a:prstGeom prst="rect">
            <a:avLst/>
          </a:prstGeom>
        </p:spPr>
      </p:pic>
    </p:spTree>
    <p:extLst>
      <p:ext uri="{BB962C8B-B14F-4D97-AF65-F5344CB8AC3E}">
        <p14:creationId xmlns:p14="http://schemas.microsoft.com/office/powerpoint/2010/main" val="194773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76250"/>
            <a:ext cx="3903662" cy="5688013"/>
          </a:xfrm>
          <a:prstGeom prst="rect">
            <a:avLst/>
          </a:prstGeom>
          <a:noFill/>
          <a:extLst>
            <a:ext uri="{909E8E84-426E-40DD-AFC4-6F175D3DCCD1}">
              <a14:hiddenFill xmlns:a14="http://schemas.microsoft.com/office/drawing/2010/main">
                <a:solidFill>
                  <a:srgbClr val="FFFFFF"/>
                </a:solidFill>
              </a14:hiddenFill>
            </a:ext>
          </a:extLst>
        </p:spPr>
      </p:pic>
      <p:sp>
        <p:nvSpPr>
          <p:cNvPr id="45059" name="Rectangle 3"/>
          <p:cNvSpPr>
            <a:spLocks noChangeArrowheads="1"/>
          </p:cNvSpPr>
          <p:nvPr/>
        </p:nvSpPr>
        <p:spPr bwMode="auto">
          <a:xfrm>
            <a:off x="4211638" y="239713"/>
            <a:ext cx="4465637" cy="647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ru-RU" sz="1600" i="1"/>
              <a:t>Дмитро Вишневецький </a:t>
            </a:r>
            <a:r>
              <a:rPr lang="ru-RU" sz="1600"/>
              <a:t>походив</a:t>
            </a:r>
            <a:r>
              <a:rPr lang="ru-RU" sz="1600" i="1"/>
              <a:t> </a:t>
            </a:r>
            <a:r>
              <a:rPr lang="ru-RU" sz="1600"/>
              <a:t>із давнього українського князівського роду. Вперше згадується в джерелах під 1545 р. Замолоду покинув батьківський дім задля лицарської слави. Рано виявив неабиякий хист полководця: вже 1550 р. король Сигізмунд-Август призначив його старостою черкаським і канівським. Потім він отримав посаду прикордонного стражника на Хортиці. Там, на Малій Хортиці, за його ініціативою запорожці збудували фортецю, яка стала військовою базою козацтва на пониззі Дніпра. Протягом 1556 р. організував численні походи запорожців у володіння кримського хана і на турецькі фортеці. Згодом був запрошений до Москви і як московський воєвода здійснював походи на татар. Останній похід Дмитра Вишневецького розпочався влітку 1563 р. Із загонами козаків князь рушив до Молдавії. Там потрапив у полон і невдовзі був переданий туркам. Народна пам'ять береже про князя-звитяжця численні легенди, перекази, пісні, у яких він діяв під іменем Байди. </a:t>
            </a:r>
          </a:p>
          <a:p>
            <a:pPr algn="just" eaLnBrk="0" hangingPunct="0"/>
            <a:r>
              <a:rPr lang="ru-RU"/>
              <a:t> </a:t>
            </a:r>
          </a:p>
        </p:txBody>
      </p:sp>
      <p:pic>
        <p:nvPicPr>
          <p:cNvPr id="45060" name="Picture 4" descr="1">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71825" y="4116388"/>
            <a:ext cx="19050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955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G:\Національно - визвольна війна\Дмитро Вишневецький — Вікіпедія_files\80px-A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581128"/>
            <a:ext cx="12954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 descr="G:\Національно - визвольна війна\Дмитро Вишневецький — Вікіпедія_files\250px-D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881856"/>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8" descr="G:\Національно - визвольна війна\Дмитро Вишневецький — Вікіпедія_files\250px-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99256"/>
            <a:ext cx="27463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descr="G:\Національно - визвольна війна\Дмитро Вишневецький — Вікіпедія_files\Dmytro_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958056"/>
            <a:ext cx="254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descr="G:\Національно - визвольна війна\Дмитро Вишневецький — Вікіпедія_files\250px-S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25" y="4739591"/>
            <a:ext cx="29718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9"/>
          <p:cNvSpPr txBox="1">
            <a:spLocks noChangeArrowheads="1"/>
          </p:cNvSpPr>
          <p:nvPr/>
        </p:nvSpPr>
        <p:spPr bwMode="auto">
          <a:xfrm>
            <a:off x="3121025" y="4212034"/>
            <a:ext cx="2590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rgbClr val="C00000"/>
                </a:solidFill>
                <a:effectLst/>
                <a:latin typeface="Arial" pitchFamily="34" charset="0"/>
                <a:cs typeface="Arial" pitchFamily="34" charset="0"/>
              </a:rPr>
              <a:t>Пам”ятник Д.Вишневецькому на Хортиці</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1574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4005263"/>
            <a:ext cx="3095625" cy="2328862"/>
          </a:xfrm>
          <a:prstGeom prst="rect">
            <a:avLst/>
          </a:prstGeom>
          <a:noFill/>
          <a:extLst>
            <a:ext uri="{909E8E84-426E-40DD-AFC4-6F175D3DCCD1}">
              <a14:hiddenFill xmlns:a14="http://schemas.microsoft.com/office/drawing/2010/main">
                <a:solidFill>
                  <a:srgbClr val="FFFFFF"/>
                </a:solidFill>
              </a14:hiddenFill>
            </a:ext>
          </a:extLst>
        </p:spPr>
      </p:pic>
      <p:pic>
        <p:nvPicPr>
          <p:cNvPr id="52227" name="Picture 3" descr="Koza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3851275" cy="2416175"/>
          </a:xfrm>
          <a:prstGeom prst="rect">
            <a:avLst/>
          </a:prstGeom>
          <a:noFill/>
          <a:extLst>
            <a:ext uri="{909E8E84-426E-40DD-AFC4-6F175D3DCCD1}">
              <a14:hiddenFill xmlns:a14="http://schemas.microsoft.com/office/drawing/2010/main">
                <a:solidFill>
                  <a:srgbClr val="FFFFFF"/>
                </a:solidFill>
              </a14:hiddenFill>
            </a:ext>
          </a:extLst>
        </p:spPr>
      </p:pic>
      <p:sp>
        <p:nvSpPr>
          <p:cNvPr id="52228" name="AutoShape 4"/>
          <p:cNvSpPr>
            <a:spLocks noChangeArrowheads="1"/>
          </p:cNvSpPr>
          <p:nvPr/>
        </p:nvSpPr>
        <p:spPr bwMode="auto">
          <a:xfrm>
            <a:off x="3995738" y="-242888"/>
            <a:ext cx="4894262" cy="3959226"/>
          </a:xfrm>
          <a:prstGeom prst="horizontalScroll">
            <a:avLst>
              <a:gd name="adj" fmla="val 125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uk-UA" sz="3200" b="1">
                <a:latin typeface="Century Schoolbook" pitchFamily="18" charset="0"/>
              </a:rPr>
              <a:t>1489р</a:t>
            </a:r>
            <a:r>
              <a:rPr lang="uk-UA" b="1">
                <a:latin typeface="Century Schoolbook" pitchFamily="18" charset="0"/>
              </a:rPr>
              <a:t>.-козаки супроводжували</a:t>
            </a:r>
          </a:p>
          <a:p>
            <a:r>
              <a:rPr lang="uk-UA" b="1">
                <a:latin typeface="Century Schoolbook" pitchFamily="18" charset="0"/>
              </a:rPr>
              <a:t> поляків в поході проти татар</a:t>
            </a:r>
            <a:endParaRPr lang="uk-UA" sz="3200" b="1">
              <a:latin typeface="Century Schoolbook" pitchFamily="18" charset="0"/>
            </a:endParaRPr>
          </a:p>
          <a:p>
            <a:r>
              <a:rPr lang="uk-UA" sz="3200" b="1">
                <a:latin typeface="Century Schoolbook" pitchFamily="18" charset="0"/>
              </a:rPr>
              <a:t>1492р</a:t>
            </a:r>
            <a:r>
              <a:rPr lang="uk-UA" b="1">
                <a:latin typeface="Century Schoolbook" pitchFamily="18" charset="0"/>
              </a:rPr>
              <a:t>.-татарський хан</a:t>
            </a:r>
          </a:p>
          <a:p>
            <a:r>
              <a:rPr lang="uk-UA" b="1">
                <a:latin typeface="Century Schoolbook" pitchFamily="18" charset="0"/>
              </a:rPr>
              <a:t>скаржився литовському князю,</a:t>
            </a:r>
          </a:p>
          <a:p>
            <a:r>
              <a:rPr lang="uk-UA" b="1">
                <a:latin typeface="Century Schoolbook" pitchFamily="18" charset="0"/>
              </a:rPr>
              <a:t> що укр. козаки  напали на </a:t>
            </a:r>
          </a:p>
          <a:p>
            <a:r>
              <a:rPr lang="uk-UA" b="1">
                <a:latin typeface="Century Schoolbook" pitchFamily="18" charset="0"/>
              </a:rPr>
              <a:t>турецькмй  корабель</a:t>
            </a:r>
            <a:endParaRPr lang="ru-RU" b="1">
              <a:latin typeface="Century Schoolbook" pitchFamily="18" charset="0"/>
            </a:endParaRPr>
          </a:p>
        </p:txBody>
      </p:sp>
      <p:sp>
        <p:nvSpPr>
          <p:cNvPr id="52229" name="AutoShape 5"/>
          <p:cNvSpPr>
            <a:spLocks noChangeArrowheads="1"/>
          </p:cNvSpPr>
          <p:nvPr/>
        </p:nvSpPr>
        <p:spPr bwMode="auto">
          <a:xfrm>
            <a:off x="323850" y="3068638"/>
            <a:ext cx="4894263" cy="3959225"/>
          </a:xfrm>
          <a:prstGeom prst="horizontalScroll">
            <a:avLst>
              <a:gd name="adj" fmla="val 12500"/>
            </a:avLst>
          </a:prstGeom>
          <a:solidFill>
            <a:srgbClr val="00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uk-UA" b="1">
                <a:latin typeface="Century Schoolbook" pitchFamily="18" charset="0"/>
              </a:rPr>
              <a:t>*Ухідники</a:t>
            </a:r>
          </a:p>
          <a:p>
            <a:r>
              <a:rPr lang="uk-UA" b="1">
                <a:latin typeface="Century Schoolbook" pitchFamily="18" charset="0"/>
              </a:rPr>
              <a:t>Міщани, селяни, бояри.</a:t>
            </a:r>
          </a:p>
          <a:p>
            <a:r>
              <a:rPr lang="uk-UA" b="1">
                <a:latin typeface="Century Schoolbook" pitchFamily="18" charset="0"/>
              </a:rPr>
              <a:t>Козаками могли стати вихідці</a:t>
            </a:r>
          </a:p>
          <a:p>
            <a:r>
              <a:rPr lang="uk-UA" b="1">
                <a:latin typeface="Century Schoolbook" pitchFamily="18" charset="0"/>
              </a:rPr>
              <a:t> з різних верств населення Хоча</a:t>
            </a:r>
          </a:p>
          <a:p>
            <a:r>
              <a:rPr lang="uk-UA" b="1">
                <a:latin typeface="Century Schoolbook" pitchFamily="18" charset="0"/>
              </a:rPr>
              <a:t> в ряди козаків вливалися і </a:t>
            </a:r>
          </a:p>
          <a:p>
            <a:r>
              <a:rPr lang="uk-UA" b="1">
                <a:latin typeface="Century Schoolbook" pitchFamily="18" charset="0"/>
              </a:rPr>
              <a:t>поляки, білоруси,росіяни,</a:t>
            </a:r>
          </a:p>
          <a:p>
            <a:r>
              <a:rPr lang="uk-UA" b="1">
                <a:latin typeface="Century Schoolbook" pitchFamily="18" charset="0"/>
              </a:rPr>
              <a:t> молдавани, навіть татари.</a:t>
            </a:r>
          </a:p>
          <a:p>
            <a:r>
              <a:rPr lang="uk-UA" b="1">
                <a:latin typeface="Century Schoolbook" pitchFamily="18" charset="0"/>
              </a:rPr>
              <a:t>Проте більшість складали українці.</a:t>
            </a:r>
            <a:endParaRPr lang="ru-RU" b="1">
              <a:latin typeface="Century Schoolbook" pitchFamily="18" charset="0"/>
            </a:endParaRPr>
          </a:p>
        </p:txBody>
      </p:sp>
      <p:sp>
        <p:nvSpPr>
          <p:cNvPr id="52230" name="WordArt 6"/>
          <p:cNvSpPr>
            <a:spLocks noChangeArrowheads="1" noChangeShapeType="1" noTextEdit="1"/>
          </p:cNvSpPr>
          <p:nvPr/>
        </p:nvSpPr>
        <p:spPr bwMode="auto">
          <a:xfrm>
            <a:off x="0" y="260350"/>
            <a:ext cx="3311525" cy="1798638"/>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68301"/>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ru-RU" sz="2800" b="1" kern="10">
                <a:ln w="9525">
                  <a:round/>
                  <a:headEnd/>
                  <a:tailEnd/>
                </a:ln>
                <a:gradFill rotWithShape="1">
                  <a:gsLst>
                    <a:gs pos="0">
                      <a:srgbClr val="000000"/>
                    </a:gs>
                    <a:gs pos="20000">
                      <a:srgbClr val="000040"/>
                    </a:gs>
                    <a:gs pos="50000">
                      <a:srgbClr val="400040"/>
                    </a:gs>
                    <a:gs pos="75000">
                      <a:srgbClr val="8F0040"/>
                    </a:gs>
                    <a:gs pos="89999">
                      <a:srgbClr val="F27300"/>
                    </a:gs>
                    <a:gs pos="100000">
                      <a:srgbClr val="FFBF00"/>
                    </a:gs>
                  </a:gsLst>
                  <a:lin ang="5400000" scaled="1"/>
                </a:gradFill>
                <a:latin typeface="Impact"/>
              </a:rPr>
              <a:t>Перші згадки</a:t>
            </a:r>
          </a:p>
          <a:p>
            <a:pPr algn="ctr"/>
            <a:r>
              <a:rPr lang="ru-RU" sz="2800" b="1" kern="10">
                <a:ln w="9525">
                  <a:round/>
                  <a:headEnd/>
                  <a:tailEnd/>
                </a:ln>
                <a:gradFill rotWithShape="1">
                  <a:gsLst>
                    <a:gs pos="0">
                      <a:srgbClr val="000000"/>
                    </a:gs>
                    <a:gs pos="20000">
                      <a:srgbClr val="000040"/>
                    </a:gs>
                    <a:gs pos="50000">
                      <a:srgbClr val="400040"/>
                    </a:gs>
                    <a:gs pos="75000">
                      <a:srgbClr val="8F0040"/>
                    </a:gs>
                    <a:gs pos="89999">
                      <a:srgbClr val="F27300"/>
                    </a:gs>
                    <a:gs pos="100000">
                      <a:srgbClr val="FFBF00"/>
                    </a:gs>
                  </a:gsLst>
                  <a:lin ang="5400000" scaled="1"/>
                </a:gradFill>
                <a:latin typeface="Impact"/>
              </a:rPr>
              <a:t> про козаків.</a:t>
            </a:r>
          </a:p>
        </p:txBody>
      </p:sp>
      <p:sp>
        <p:nvSpPr>
          <p:cNvPr id="52231" name="WordArt 7"/>
          <p:cNvSpPr>
            <a:spLocks noChangeArrowheads="1" noChangeShapeType="1" noTextEdit="1"/>
          </p:cNvSpPr>
          <p:nvPr/>
        </p:nvSpPr>
        <p:spPr bwMode="auto">
          <a:xfrm>
            <a:off x="5364163" y="4365625"/>
            <a:ext cx="3311525" cy="1798638"/>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68301"/>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ru-RU" sz="2800" b="1" kern="10">
                <a:ln w="9525">
                  <a:round/>
                  <a:headEnd/>
                  <a:tailEnd/>
                </a:ln>
                <a:gradFill rotWithShape="1">
                  <a:gsLst>
                    <a:gs pos="0">
                      <a:srgbClr val="000000"/>
                    </a:gs>
                    <a:gs pos="20000">
                      <a:srgbClr val="000040"/>
                    </a:gs>
                    <a:gs pos="50000">
                      <a:srgbClr val="400040"/>
                    </a:gs>
                    <a:gs pos="75000">
                      <a:srgbClr val="8F0040"/>
                    </a:gs>
                    <a:gs pos="89999">
                      <a:srgbClr val="F27300"/>
                    </a:gs>
                    <a:gs pos="100000">
                      <a:srgbClr val="FFBF00"/>
                    </a:gs>
                  </a:gsLst>
                  <a:lin ang="5400000" scaled="1"/>
                </a:gradFill>
                <a:latin typeface="Impact"/>
              </a:rPr>
              <a:t>Джерела</a:t>
            </a:r>
          </a:p>
          <a:p>
            <a:pPr algn="ctr"/>
            <a:r>
              <a:rPr lang="ru-RU" sz="2800" b="1" kern="10">
                <a:ln w="9525">
                  <a:round/>
                  <a:headEnd/>
                  <a:tailEnd/>
                </a:ln>
                <a:gradFill rotWithShape="1">
                  <a:gsLst>
                    <a:gs pos="0">
                      <a:srgbClr val="000000"/>
                    </a:gs>
                    <a:gs pos="20000">
                      <a:srgbClr val="000040"/>
                    </a:gs>
                    <a:gs pos="50000">
                      <a:srgbClr val="400040"/>
                    </a:gs>
                    <a:gs pos="75000">
                      <a:srgbClr val="8F0040"/>
                    </a:gs>
                    <a:gs pos="89999">
                      <a:srgbClr val="F27300"/>
                    </a:gs>
                    <a:gs pos="100000">
                      <a:srgbClr val="FFBF00"/>
                    </a:gs>
                  </a:gsLst>
                  <a:lin ang="5400000" scaled="1"/>
                </a:gradFill>
                <a:latin typeface="Impact"/>
              </a:rPr>
              <a:t> козацтва</a:t>
            </a:r>
          </a:p>
        </p:txBody>
      </p:sp>
    </p:spTree>
    <p:extLst>
      <p:ext uri="{BB962C8B-B14F-4D97-AF65-F5344CB8AC3E}">
        <p14:creationId xmlns:p14="http://schemas.microsoft.com/office/powerpoint/2010/main" val="2357388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ages12"/>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a:stretch>
            <a:fillRect/>
          </a:stretch>
        </p:blipFill>
        <p:spPr bwMode="auto">
          <a:xfrm>
            <a:off x="6588125" y="5493812"/>
            <a:ext cx="2159000" cy="1201737"/>
          </a:xfrm>
          <a:prstGeom prst="rect">
            <a:avLst/>
          </a:prstGeom>
          <a:noFill/>
          <a:extLst>
            <a:ext uri="{909E8E84-426E-40DD-AFC4-6F175D3DCCD1}">
              <a14:hiddenFill xmlns:a14="http://schemas.microsoft.com/office/drawing/2010/main">
                <a:solidFill>
                  <a:srgbClr val="FFFFFF"/>
                </a:solidFill>
              </a14:hiddenFill>
            </a:ext>
          </a:extLst>
        </p:spPr>
      </p:pic>
      <p:pic>
        <p:nvPicPr>
          <p:cNvPr id="53251" name="Picture 3" descr="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4038600" cy="6362700"/>
          </a:xfrm>
          <a:prstGeom prst="rect">
            <a:avLst/>
          </a:prstGeom>
          <a:noFill/>
          <a:extLst>
            <a:ext uri="{909E8E84-426E-40DD-AFC4-6F175D3DCCD1}">
              <a14:hiddenFill xmlns:a14="http://schemas.microsoft.com/office/drawing/2010/main">
                <a:solidFill>
                  <a:srgbClr val="FFFFFF"/>
                </a:solidFill>
              </a14:hiddenFill>
            </a:ext>
          </a:extLst>
        </p:spPr>
      </p:pic>
      <p:sp>
        <p:nvSpPr>
          <p:cNvPr id="53252" name="Text Box 4"/>
          <p:cNvSpPr txBox="1">
            <a:spLocks noChangeArrowheads="1"/>
          </p:cNvSpPr>
          <p:nvPr/>
        </p:nvSpPr>
        <p:spPr bwMode="auto">
          <a:xfrm>
            <a:off x="4175125" y="0"/>
            <a:ext cx="4968875"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dirty="0"/>
              <a:t>За описом сучасників козаки були більшою частиною росту середнього, плечисті, ставні, міцні,сильні, на вид повнолиці, округлі і від літньої </a:t>
            </a:r>
            <a:r>
              <a:rPr lang="uk-UA" dirty="0" smtClean="0"/>
              <a:t>і </a:t>
            </a:r>
            <a:r>
              <a:rPr lang="uk-UA" dirty="0"/>
              <a:t>степової спеки смугляві. З довгими вусами на верхній губі, з розкішним оселедцем, або чуприною, на тімені, у смушковій гострій шапці на голові, вічно з люлькою в зубах, справжній запорожець завжди дивився якось похмуро, униз ,спідлоба, сторонніх зустрічав спершу непривітно, відповідав на питання дуже неохоче, але потім помалу </a:t>
            </a:r>
            <a:r>
              <a:rPr lang="uk-UA" dirty="0" err="1" smtClean="0"/>
              <a:t>зм</a:t>
            </a:r>
            <a:r>
              <a:rPr lang="en-US" dirty="0" smtClean="0"/>
              <a:t>’</a:t>
            </a:r>
            <a:r>
              <a:rPr lang="uk-UA" dirty="0" smtClean="0"/>
              <a:t> </a:t>
            </a:r>
            <a:r>
              <a:rPr lang="uk-UA" dirty="0" err="1"/>
              <a:t>якшувався</a:t>
            </a:r>
            <a:r>
              <a:rPr lang="uk-UA" dirty="0"/>
              <a:t>, обличчя </a:t>
            </a:r>
            <a:r>
              <a:rPr lang="uk-UA" dirty="0" smtClean="0"/>
              <a:t>його</a:t>
            </a:r>
            <a:r>
              <a:rPr lang="en-US" dirty="0" smtClean="0"/>
              <a:t> </a:t>
            </a:r>
            <a:r>
              <a:rPr lang="uk-UA" dirty="0" smtClean="0"/>
              <a:t>поступово  </a:t>
            </a:r>
            <a:r>
              <a:rPr lang="uk-UA" dirty="0"/>
              <a:t>приймало  веселий вид, живі проникливі очі загорялися блиском вогню, і вся його фігура дихала мужністю, молодецтвом, заразливою веселістю і незрівняним гумором. “</a:t>
            </a:r>
            <a:r>
              <a:rPr lang="uk-UA" dirty="0" err="1"/>
              <a:t>Запорожець”не</a:t>
            </a:r>
            <a:r>
              <a:rPr lang="uk-UA" dirty="0"/>
              <a:t> знав ні “</a:t>
            </a:r>
            <a:r>
              <a:rPr lang="uk-UA" dirty="0" err="1"/>
              <a:t>цоб</a:t>
            </a:r>
            <a:r>
              <a:rPr lang="uk-UA" dirty="0"/>
              <a:t>” ні “цабе”, </a:t>
            </a:r>
            <a:r>
              <a:rPr lang="uk-UA" dirty="0" err="1"/>
              <a:t>відтого</a:t>
            </a:r>
            <a:r>
              <a:rPr lang="uk-UA" dirty="0"/>
              <a:t> був здоровий, вільний від хвороб, помирав більше на війні, ніж вдома.</a:t>
            </a:r>
          </a:p>
          <a:p>
            <a:pPr>
              <a:spcBef>
                <a:spcPct val="50000"/>
              </a:spcBef>
            </a:pPr>
            <a:r>
              <a:rPr lang="uk-UA" dirty="0"/>
              <a:t>Д.І.Яворницький “ Історія Запорізьких козаків”</a:t>
            </a:r>
            <a:endParaRPr lang="ru-RU" dirty="0"/>
          </a:p>
        </p:txBody>
      </p:sp>
    </p:spTree>
    <p:extLst>
      <p:ext uri="{BB962C8B-B14F-4D97-AF65-F5344CB8AC3E}">
        <p14:creationId xmlns:p14="http://schemas.microsoft.com/office/powerpoint/2010/main" val="1008347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606px-Sichi"/>
          <p:cNvPicPr>
            <a:picLocks noChangeAspect="1" noChangeArrowheads="1"/>
          </p:cNvPicPr>
          <p:nvPr/>
        </p:nvPicPr>
        <p:blipFill>
          <a:blip r:embed="rId2">
            <a:clrChange>
              <a:clrFrom>
                <a:srgbClr val="FFFFFF"/>
              </a:clrFrom>
              <a:clrTo>
                <a:srgbClr val="FFFFFF">
                  <a:alpha val="0"/>
                </a:srgbClr>
              </a:clrTo>
            </a:clrChange>
            <a:lum bright="-42000" contrast="12000"/>
            <a:extLst>
              <a:ext uri="{28A0092B-C50C-407E-A947-70E740481C1C}">
                <a14:useLocalDpi xmlns:a14="http://schemas.microsoft.com/office/drawing/2010/main" val="0"/>
              </a:ext>
            </a:extLst>
          </a:blip>
          <a:srcRect l="8939"/>
          <a:stretch>
            <a:fillRect/>
          </a:stretch>
        </p:blipFill>
        <p:spPr bwMode="auto">
          <a:xfrm>
            <a:off x="0" y="333375"/>
            <a:ext cx="5499100" cy="6524625"/>
          </a:xfrm>
          <a:prstGeom prst="rect">
            <a:avLst/>
          </a:prstGeom>
          <a:noFill/>
          <a:extLst>
            <a:ext uri="{909E8E84-426E-40DD-AFC4-6F175D3DCCD1}">
              <a14:hiddenFill xmlns:a14="http://schemas.microsoft.com/office/drawing/2010/main">
                <a:solidFill>
                  <a:srgbClr val="FFFFFF"/>
                </a:solidFill>
              </a14:hiddenFill>
            </a:ext>
          </a:extLst>
        </p:spPr>
      </p:pic>
      <p:sp>
        <p:nvSpPr>
          <p:cNvPr id="4104" name="Oval 8"/>
          <p:cNvSpPr>
            <a:spLocks noChangeArrowheads="1"/>
          </p:cNvSpPr>
          <p:nvPr/>
        </p:nvSpPr>
        <p:spPr bwMode="auto">
          <a:xfrm>
            <a:off x="3419475" y="2060575"/>
            <a:ext cx="1439863" cy="647700"/>
          </a:xfrm>
          <a:prstGeom prst="ellipse">
            <a:avLst/>
          </a:prstGeom>
          <a:noFill/>
          <a:ln w="76200">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105" name="Oval 9"/>
          <p:cNvSpPr>
            <a:spLocks noChangeArrowheads="1"/>
          </p:cNvSpPr>
          <p:nvPr/>
        </p:nvSpPr>
        <p:spPr bwMode="auto">
          <a:xfrm>
            <a:off x="3419475" y="2924175"/>
            <a:ext cx="1439863" cy="647700"/>
          </a:xfrm>
          <a:prstGeom prst="ellipse">
            <a:avLst/>
          </a:prstGeom>
          <a:noFill/>
          <a:ln w="76200">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106" name="Oval 10"/>
          <p:cNvSpPr>
            <a:spLocks noChangeArrowheads="1"/>
          </p:cNvSpPr>
          <p:nvPr/>
        </p:nvSpPr>
        <p:spPr bwMode="auto">
          <a:xfrm>
            <a:off x="1258888" y="3213100"/>
            <a:ext cx="1439862" cy="647700"/>
          </a:xfrm>
          <a:prstGeom prst="ellipse">
            <a:avLst/>
          </a:prstGeom>
          <a:noFill/>
          <a:ln w="762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107" name="Oval 11"/>
          <p:cNvSpPr>
            <a:spLocks noChangeArrowheads="1"/>
          </p:cNvSpPr>
          <p:nvPr/>
        </p:nvSpPr>
        <p:spPr bwMode="auto">
          <a:xfrm>
            <a:off x="2555875" y="2420938"/>
            <a:ext cx="1439863" cy="647700"/>
          </a:xfrm>
          <a:prstGeom prst="ellipse">
            <a:avLst/>
          </a:prstGeom>
          <a:noFill/>
          <a:ln w="762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solidFill>
                <a:srgbClr val="000066"/>
              </a:solidFill>
            </a:endParaRPr>
          </a:p>
        </p:txBody>
      </p:sp>
      <p:sp>
        <p:nvSpPr>
          <p:cNvPr id="4108" name="Oval 12"/>
          <p:cNvSpPr>
            <a:spLocks noChangeArrowheads="1"/>
          </p:cNvSpPr>
          <p:nvPr/>
        </p:nvSpPr>
        <p:spPr bwMode="auto">
          <a:xfrm>
            <a:off x="2268538" y="1916113"/>
            <a:ext cx="1439862" cy="647700"/>
          </a:xfrm>
          <a:prstGeom prst="ellipse">
            <a:avLst/>
          </a:prstGeom>
          <a:noFill/>
          <a:ln w="762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109" name="Oval 13"/>
          <p:cNvSpPr>
            <a:spLocks noChangeArrowheads="1"/>
          </p:cNvSpPr>
          <p:nvPr/>
        </p:nvSpPr>
        <p:spPr bwMode="auto">
          <a:xfrm>
            <a:off x="468313" y="4724400"/>
            <a:ext cx="1439862" cy="647700"/>
          </a:xfrm>
          <a:prstGeom prst="ellipse">
            <a:avLst/>
          </a:prstGeom>
          <a:noFill/>
          <a:ln w="762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110" name="Oval 14"/>
          <p:cNvSpPr>
            <a:spLocks noChangeArrowheads="1"/>
          </p:cNvSpPr>
          <p:nvPr/>
        </p:nvSpPr>
        <p:spPr bwMode="auto">
          <a:xfrm>
            <a:off x="0" y="5949950"/>
            <a:ext cx="1439863" cy="647700"/>
          </a:xfrm>
          <a:prstGeom prst="ellipse">
            <a:avLst/>
          </a:prstGeom>
          <a:noFill/>
          <a:ln w="76200">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111" name="Oval 15"/>
          <p:cNvSpPr>
            <a:spLocks noChangeArrowheads="1"/>
          </p:cNvSpPr>
          <p:nvPr/>
        </p:nvSpPr>
        <p:spPr bwMode="auto">
          <a:xfrm>
            <a:off x="1547813" y="2420938"/>
            <a:ext cx="1439862" cy="647700"/>
          </a:xfrm>
          <a:prstGeom prst="ellipse">
            <a:avLst/>
          </a:prstGeom>
          <a:noFill/>
          <a:ln w="762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098" name="AutoShape 2"/>
          <p:cNvSpPr>
            <a:spLocks noChangeArrowheads="1"/>
          </p:cNvSpPr>
          <p:nvPr/>
        </p:nvSpPr>
        <p:spPr bwMode="auto">
          <a:xfrm>
            <a:off x="4284663" y="3860800"/>
            <a:ext cx="4859337" cy="2663825"/>
          </a:xfrm>
          <a:prstGeom prst="wedgeRoundRectCallout">
            <a:avLst>
              <a:gd name="adj1" fmla="val -45102"/>
              <a:gd name="adj2" fmla="val 70023"/>
              <a:gd name="adj3" fmla="val 16667"/>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sz="1400" b="1" i="1"/>
              <a:t>Перша розташовувалася на острові Мала Хортиця (нині на території міста Запоріжжя). Вона була зведена 1556 р. українським православним князем Дмитром Вишневецьким</a:t>
            </a:r>
            <a:r>
              <a:rPr lang="ru-RU" sz="1400" b="1"/>
              <a:t> і слугувала військовою базою козацтва на пониззі Дніпра. </a:t>
            </a:r>
          </a:p>
          <a:p>
            <a:r>
              <a:rPr lang="ru-RU" sz="1400" b="1"/>
              <a:t>Звідси протягом 1556 р. було організовано численні походи запорожців у володіння кримського хана й на турецькі фортеці. Одначе восени </a:t>
            </a:r>
            <a:r>
              <a:rPr lang="ru-RU" sz="1400" b="1" i="1"/>
              <a:t>1557 р.</a:t>
            </a:r>
            <a:r>
              <a:rPr lang="ru-RU" sz="1400" b="1"/>
              <a:t> запорозьку фортецю зруйнували кримські татари.</a:t>
            </a:r>
            <a:r>
              <a:rPr lang="ru-RU" b="1"/>
              <a:t> </a:t>
            </a:r>
          </a:p>
          <a:p>
            <a:pPr algn="ctr"/>
            <a:endParaRPr lang="ru-RU"/>
          </a:p>
        </p:txBody>
      </p:sp>
      <p:sp>
        <p:nvSpPr>
          <p:cNvPr id="4099" name="AutoShape 3"/>
          <p:cNvSpPr>
            <a:spLocks noChangeArrowheads="1"/>
          </p:cNvSpPr>
          <p:nvPr/>
        </p:nvSpPr>
        <p:spPr bwMode="auto">
          <a:xfrm>
            <a:off x="4356100" y="3789363"/>
            <a:ext cx="4787900" cy="2735262"/>
          </a:xfrm>
          <a:prstGeom prst="wedgeRoundRectCallout">
            <a:avLst>
              <a:gd name="adj1" fmla="val -25829"/>
              <a:gd name="adj2" fmla="val 69616"/>
              <a:gd name="adj3" fmla="val 16667"/>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sz="1600" b="1"/>
              <a:t>Від 60-х рр. XVI ст. по 1593 р. Запорозька Січ розташовувалася на острові Томаківка, у 1593-1638 рр. - на острові Базавлук, у 1638-1652 рр. - на Микитиному Розі, у 1652-1709 рр. - на річці Чортомлик, у 1709-1711 і 1730-1734 рр. - на річці Кам'янка, у 1711-1728 рр. - в Олешках, у 1734-1775 рр. - на річці Підпільна (Нова Січ).</a:t>
            </a:r>
            <a:r>
              <a:rPr lang="ru-RU" sz="1200" b="1"/>
              <a:t> </a:t>
            </a:r>
          </a:p>
          <a:p>
            <a:endParaRPr lang="ru-RU" sz="1200" b="1"/>
          </a:p>
          <a:p>
            <a:pPr algn="ctr"/>
            <a:endParaRPr lang="ru-RU" sz="1200"/>
          </a:p>
        </p:txBody>
      </p:sp>
      <p:pic>
        <p:nvPicPr>
          <p:cNvPr id="4112" name="Picture 16" descr="порог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549275"/>
            <a:ext cx="3384550" cy="3167063"/>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ChangeArrowheads="1"/>
          </p:cNvSpPr>
          <p:nvPr/>
        </p:nvSpPr>
        <p:spPr bwMode="auto">
          <a:xfrm>
            <a:off x="179388" y="0"/>
            <a:ext cx="86407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2800" i="1">
                <a:solidFill>
                  <a:srgbClr val="990000"/>
                </a:solidFill>
                <a:latin typeface="Arial Black" pitchFamily="34" charset="0"/>
              </a:rPr>
              <a:t>Відомо вісім дніпровських січей.</a:t>
            </a:r>
          </a:p>
        </p:txBody>
      </p:sp>
    </p:spTree>
    <p:extLst>
      <p:ext uri="{BB962C8B-B14F-4D97-AF65-F5344CB8AC3E}">
        <p14:creationId xmlns:p14="http://schemas.microsoft.com/office/powerpoint/2010/main" val="2856799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Picture 6"/>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3" name="WordArt 7"/>
          <p:cNvSpPr>
            <a:spLocks noChangeArrowheads="1" noChangeShapeType="1" noTextEdit="1"/>
          </p:cNvSpPr>
          <p:nvPr/>
        </p:nvSpPr>
        <p:spPr bwMode="auto">
          <a:xfrm>
            <a:off x="395288" y="88900"/>
            <a:ext cx="8424862" cy="819150"/>
          </a:xfrm>
          <a:prstGeom prst="rect">
            <a:avLst/>
          </a:prstGeom>
        </p:spPr>
        <p:txBody>
          <a:bodyPr wrap="none" fromWordArt="1">
            <a:prstTxWarp prst="textPlain">
              <a:avLst>
                <a:gd name="adj" fmla="val 50000"/>
              </a:avLst>
            </a:prstTxWarp>
          </a:bodyPr>
          <a:lstStyle/>
          <a:p>
            <a:pPr algn="ctr"/>
            <a:r>
              <a:rPr lang="ru-RU" sz="3600" b="1" kern="10">
                <a:ln w="9525">
                  <a:solidFill>
                    <a:schemeClr val="accent2"/>
                  </a:solidFill>
                  <a:round/>
                  <a:headEnd/>
                  <a:tailEnd/>
                </a:ln>
                <a:solidFill>
                  <a:srgbClr val="CC00CC"/>
                </a:solidFill>
                <a:effectLst>
                  <a:outerShdw dist="35921" dir="2700000" algn="ctr" rotWithShape="0">
                    <a:srgbClr val="006600"/>
                  </a:outerShdw>
                </a:effectLst>
                <a:latin typeface="Comic Sans MS"/>
              </a:rPr>
              <a:t>Запорізька Січ</a:t>
            </a:r>
          </a:p>
        </p:txBody>
      </p:sp>
      <p:sp>
        <p:nvSpPr>
          <p:cNvPr id="55304" name="WordArt 8"/>
          <p:cNvSpPr>
            <a:spLocks noChangeArrowheads="1" noChangeShapeType="1" noTextEdit="1"/>
          </p:cNvSpPr>
          <p:nvPr/>
        </p:nvSpPr>
        <p:spPr bwMode="auto">
          <a:xfrm>
            <a:off x="6227763" y="6237288"/>
            <a:ext cx="2016125" cy="620712"/>
          </a:xfrm>
          <a:prstGeom prst="rect">
            <a:avLst/>
          </a:prstGeom>
        </p:spPr>
        <p:txBody>
          <a:bodyPr wrap="none" fromWordArt="1">
            <a:prstTxWarp prst="textPlain">
              <a:avLst>
                <a:gd name="adj" fmla="val 50000"/>
              </a:avLst>
            </a:prstTxWarp>
          </a:bodyPr>
          <a:lstStyle/>
          <a:p>
            <a:pPr algn="ctr"/>
            <a:r>
              <a:rPr lang="ru-RU" sz="2400" b="1" kern="10">
                <a:ln w="9525">
                  <a:solidFill>
                    <a:schemeClr val="accent2"/>
                  </a:solidFill>
                  <a:round/>
                  <a:headEnd/>
                  <a:tailEnd/>
                </a:ln>
                <a:solidFill>
                  <a:srgbClr val="990000"/>
                </a:solidFill>
                <a:effectLst>
                  <a:outerShdw dist="35921" dir="2700000" algn="ctr" rotWithShape="0">
                    <a:srgbClr val="006600"/>
                  </a:outerShdw>
                </a:effectLst>
                <a:latin typeface="Comic Sans MS"/>
              </a:rPr>
              <a:t>Укріплення</a:t>
            </a:r>
          </a:p>
        </p:txBody>
      </p:sp>
      <p:sp>
        <p:nvSpPr>
          <p:cNvPr id="55305" name="WordArt 9"/>
          <p:cNvSpPr>
            <a:spLocks noChangeArrowheads="1" noChangeShapeType="1" noTextEdit="1"/>
          </p:cNvSpPr>
          <p:nvPr/>
        </p:nvSpPr>
        <p:spPr bwMode="auto">
          <a:xfrm>
            <a:off x="3635375" y="3141663"/>
            <a:ext cx="2016125" cy="620712"/>
          </a:xfrm>
          <a:prstGeom prst="rect">
            <a:avLst/>
          </a:prstGeom>
        </p:spPr>
        <p:txBody>
          <a:bodyPr wrap="none" fromWordArt="1">
            <a:prstTxWarp prst="textPlain">
              <a:avLst>
                <a:gd name="adj" fmla="val 50000"/>
              </a:avLst>
            </a:prstTxWarp>
          </a:bodyPr>
          <a:lstStyle/>
          <a:p>
            <a:pPr algn="ctr"/>
            <a:r>
              <a:rPr lang="ru-RU" sz="2400" b="1" kern="10">
                <a:ln w="9525">
                  <a:solidFill>
                    <a:schemeClr val="accent2"/>
                  </a:solidFill>
                  <a:round/>
                  <a:headEnd/>
                  <a:tailEnd/>
                </a:ln>
                <a:solidFill>
                  <a:srgbClr val="FFFF00"/>
                </a:solidFill>
                <a:effectLst>
                  <a:outerShdw dist="35921" dir="2700000" algn="ctr" rotWithShape="0">
                    <a:srgbClr val="006600"/>
                  </a:outerShdw>
                </a:effectLst>
                <a:latin typeface="Comic Sans MS"/>
              </a:rPr>
              <a:t>Церква</a:t>
            </a:r>
          </a:p>
        </p:txBody>
      </p:sp>
      <p:sp>
        <p:nvSpPr>
          <p:cNvPr id="55306" name="WordArt 10"/>
          <p:cNvSpPr>
            <a:spLocks noChangeArrowheads="1" noChangeShapeType="1" noTextEdit="1"/>
          </p:cNvSpPr>
          <p:nvPr/>
        </p:nvSpPr>
        <p:spPr bwMode="auto">
          <a:xfrm>
            <a:off x="6948488" y="4221163"/>
            <a:ext cx="2016125" cy="503237"/>
          </a:xfrm>
          <a:prstGeom prst="rect">
            <a:avLst/>
          </a:prstGeom>
        </p:spPr>
        <p:txBody>
          <a:bodyPr wrap="none" fromWordArt="1">
            <a:prstTxWarp prst="textPlain">
              <a:avLst>
                <a:gd name="adj" fmla="val 50000"/>
              </a:avLst>
            </a:prstTxWarp>
          </a:bodyPr>
          <a:lstStyle/>
          <a:p>
            <a:pPr algn="ctr"/>
            <a:r>
              <a:rPr lang="ru-RU" sz="2400" b="1" kern="10">
                <a:ln w="9525">
                  <a:solidFill>
                    <a:srgbClr val="990000"/>
                  </a:solidFill>
                  <a:round/>
                  <a:headEnd/>
                  <a:tailEnd/>
                </a:ln>
                <a:solidFill>
                  <a:srgbClr val="00FFFF"/>
                </a:solidFill>
                <a:effectLst>
                  <a:outerShdw dist="35921" dir="2700000" algn="ctr" rotWithShape="0">
                    <a:srgbClr val="006600"/>
                  </a:outerShdw>
                </a:effectLst>
                <a:latin typeface="Comic Sans MS"/>
              </a:rPr>
              <a:t>Курені</a:t>
            </a:r>
          </a:p>
        </p:txBody>
      </p:sp>
      <p:sp>
        <p:nvSpPr>
          <p:cNvPr id="55307" name="WordArt 11"/>
          <p:cNvSpPr>
            <a:spLocks noChangeArrowheads="1" noChangeShapeType="1" noTextEdit="1"/>
          </p:cNvSpPr>
          <p:nvPr/>
        </p:nvSpPr>
        <p:spPr bwMode="auto">
          <a:xfrm>
            <a:off x="5003800" y="1773238"/>
            <a:ext cx="2016125" cy="620712"/>
          </a:xfrm>
          <a:prstGeom prst="rect">
            <a:avLst/>
          </a:prstGeom>
        </p:spPr>
        <p:txBody>
          <a:bodyPr wrap="none" fromWordArt="1">
            <a:prstTxWarp prst="textPlain">
              <a:avLst>
                <a:gd name="adj" fmla="val 50000"/>
              </a:avLst>
            </a:prstTxWarp>
          </a:bodyPr>
          <a:lstStyle/>
          <a:p>
            <a:pPr algn="ctr"/>
            <a:r>
              <a:rPr lang="ru-RU" sz="2400" b="1" kern="10">
                <a:ln w="9525">
                  <a:solidFill>
                    <a:schemeClr val="accent2"/>
                  </a:solidFill>
                  <a:round/>
                  <a:headEnd/>
                  <a:tailEnd/>
                </a:ln>
                <a:solidFill>
                  <a:srgbClr val="00FF00"/>
                </a:solidFill>
                <a:effectLst>
                  <a:outerShdw dist="35921" dir="2700000" algn="ctr" rotWithShape="0">
                    <a:srgbClr val="006600"/>
                  </a:outerShdw>
                </a:effectLst>
                <a:latin typeface="Comic Sans MS"/>
              </a:rPr>
              <a:t>Канцелярія</a:t>
            </a:r>
          </a:p>
        </p:txBody>
      </p:sp>
      <p:sp>
        <p:nvSpPr>
          <p:cNvPr id="55308" name="WordArt 12"/>
          <p:cNvSpPr>
            <a:spLocks noChangeArrowheads="1" noChangeShapeType="1" noTextEdit="1"/>
          </p:cNvSpPr>
          <p:nvPr/>
        </p:nvSpPr>
        <p:spPr bwMode="auto">
          <a:xfrm>
            <a:off x="0" y="4365625"/>
            <a:ext cx="2195513" cy="720725"/>
          </a:xfrm>
          <a:prstGeom prst="rect">
            <a:avLst/>
          </a:prstGeom>
        </p:spPr>
        <p:txBody>
          <a:bodyPr wrap="none" fromWordArt="1">
            <a:prstTxWarp prst="textPlain">
              <a:avLst>
                <a:gd name="adj" fmla="val 50000"/>
              </a:avLst>
            </a:prstTxWarp>
          </a:bodyPr>
          <a:lstStyle/>
          <a:p>
            <a:pPr algn="ctr"/>
            <a:r>
              <a:rPr lang="ru-RU" sz="2400" b="1" kern="10">
                <a:ln w="9525">
                  <a:solidFill>
                    <a:srgbClr val="990000"/>
                  </a:solidFill>
                  <a:round/>
                  <a:headEnd/>
                  <a:tailEnd/>
                </a:ln>
                <a:solidFill>
                  <a:schemeClr val="hlink"/>
                </a:solidFill>
                <a:effectLst>
                  <a:outerShdw dist="35921" dir="2700000" algn="ctr" rotWithShape="0">
                    <a:srgbClr val="006600"/>
                  </a:outerShdw>
                </a:effectLst>
                <a:latin typeface="Comic Sans MS"/>
              </a:rPr>
              <a:t>Майстерні</a:t>
            </a:r>
          </a:p>
        </p:txBody>
      </p:sp>
    </p:spTree>
    <p:extLst>
      <p:ext uri="{BB962C8B-B14F-4D97-AF65-F5344CB8AC3E}">
        <p14:creationId xmlns:p14="http://schemas.microsoft.com/office/powerpoint/2010/main" val="3784752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55303"/>
                                        </p:tgtEl>
                                        <p:attrNameLst>
                                          <p:attrName>style.visibility</p:attrName>
                                        </p:attrNameLst>
                                      </p:cBhvr>
                                      <p:to>
                                        <p:strVal val="visible"/>
                                      </p:to>
                                    </p:set>
                                    <p:anim from="(-#ppt_w/2)" to="(#ppt_x)" calcmode="lin" valueType="num">
                                      <p:cBhvr>
                                        <p:cTn id="7" dur="600" fill="hold">
                                          <p:stCondLst>
                                            <p:cond delay="0"/>
                                          </p:stCondLst>
                                        </p:cTn>
                                        <p:tgtEl>
                                          <p:spTgt spid="55303"/>
                                        </p:tgtEl>
                                        <p:attrNameLst>
                                          <p:attrName>ppt_x</p:attrName>
                                        </p:attrNameLst>
                                      </p:cBhvr>
                                    </p:anim>
                                    <p:anim from="0" to="-1.0" calcmode="lin" valueType="num">
                                      <p:cBhvr>
                                        <p:cTn id="8" dur="200" decel="50000" autoRev="1" fill="hold">
                                          <p:stCondLst>
                                            <p:cond delay="600"/>
                                          </p:stCondLst>
                                        </p:cTn>
                                        <p:tgtEl>
                                          <p:spTgt spid="55303"/>
                                        </p:tgtEl>
                                        <p:attrNameLst>
                                          <p:attrName>xshear</p:attrName>
                                        </p:attrNameLst>
                                      </p:cBhvr>
                                    </p:anim>
                                    <p:animScale>
                                      <p:cBhvr>
                                        <p:cTn id="9" dur="200" decel="100000" autoRev="1" fill="hold">
                                          <p:stCondLst>
                                            <p:cond delay="600"/>
                                          </p:stCondLst>
                                        </p:cTn>
                                        <p:tgtEl>
                                          <p:spTgt spid="55303"/>
                                        </p:tgtEl>
                                      </p:cBhvr>
                                      <p:from x="100000" y="100000"/>
                                      <p:to x="80000" y="100000"/>
                                    </p:animScale>
                                    <p:anim by="(#ppt_h/3+#ppt_w*0.1)" calcmode="lin" valueType="num">
                                      <p:cBhvr additive="sum">
                                        <p:cTn id="10" dur="200" decel="100000" autoRev="1" fill="hold">
                                          <p:stCondLst>
                                            <p:cond delay="600"/>
                                          </p:stCondLst>
                                        </p:cTn>
                                        <p:tgtEl>
                                          <p:spTgt spid="55303"/>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ANG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5304"/>
                                        </p:tgtEl>
                                        <p:attrNameLst>
                                          <p:attrName>style.visibility</p:attrName>
                                        </p:attrNameLst>
                                      </p:cBhvr>
                                      <p:to>
                                        <p:strVal val="visible"/>
                                      </p:to>
                                    </p:set>
                                    <p:anim calcmode="lin" valueType="num">
                                      <p:cBhvr additive="base">
                                        <p:cTn id="15" dur="500" fill="hold"/>
                                        <p:tgtEl>
                                          <p:spTgt spid="55304"/>
                                        </p:tgtEl>
                                        <p:attrNameLst>
                                          <p:attrName>ppt_x</p:attrName>
                                        </p:attrNameLst>
                                      </p:cBhvr>
                                      <p:tavLst>
                                        <p:tav tm="0">
                                          <p:val>
                                            <p:strVal val="#ppt_x"/>
                                          </p:val>
                                        </p:tav>
                                        <p:tav tm="100000">
                                          <p:val>
                                            <p:strVal val="#ppt_x"/>
                                          </p:val>
                                        </p:tav>
                                      </p:tavLst>
                                    </p:anim>
                                    <p:anim calcmode="lin" valueType="num">
                                      <p:cBhvr additive="base">
                                        <p:cTn id="16" dur="500" fill="hold"/>
                                        <p:tgtEl>
                                          <p:spTgt spid="55304"/>
                                        </p:tgtEl>
                                        <p:attrNameLst>
                                          <p:attrName>ppt_y</p:attrName>
                                        </p:attrNameLst>
                                      </p:cBhvr>
                                      <p:tavLst>
                                        <p:tav tm="0">
                                          <p:val>
                                            <p:strVal val="1+#ppt_h/2"/>
                                          </p:val>
                                        </p:tav>
                                        <p:tav tm="100000">
                                          <p:val>
                                            <p:strVal val="#ppt_y"/>
                                          </p:val>
                                        </p:tav>
                                      </p:tavLst>
                                    </p:anim>
                                  </p:childTnLst>
                                </p:cTn>
                              </p:par>
                              <p:par>
                                <p:cTn id="17" presetID="9" presetClass="exit" presetSubtype="0" fill="hold" grpId="1" nodeType="withEffect">
                                  <p:stCondLst>
                                    <p:cond delay="0"/>
                                  </p:stCondLst>
                                  <p:childTnLst>
                                    <p:animEffect transition="out" filter="dissolve">
                                      <p:cBhvr>
                                        <p:cTn id="18" dur="500"/>
                                        <p:tgtEl>
                                          <p:spTgt spid="55304"/>
                                        </p:tgtEl>
                                      </p:cBhvr>
                                    </p:animEffect>
                                    <p:set>
                                      <p:cBhvr>
                                        <p:cTn id="19" dur="1" fill="hold">
                                          <p:stCondLst>
                                            <p:cond delay="499"/>
                                          </p:stCondLst>
                                        </p:cTn>
                                        <p:tgtEl>
                                          <p:spTgt spid="5530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5305"/>
                                        </p:tgtEl>
                                        <p:attrNameLst>
                                          <p:attrName>style.visibility</p:attrName>
                                        </p:attrNameLst>
                                      </p:cBhvr>
                                      <p:to>
                                        <p:strVal val="visible"/>
                                      </p:to>
                                    </p:set>
                                    <p:anim calcmode="lin" valueType="num">
                                      <p:cBhvr additive="base">
                                        <p:cTn id="24" dur="500" fill="hold"/>
                                        <p:tgtEl>
                                          <p:spTgt spid="55305"/>
                                        </p:tgtEl>
                                        <p:attrNameLst>
                                          <p:attrName>ppt_x</p:attrName>
                                        </p:attrNameLst>
                                      </p:cBhvr>
                                      <p:tavLst>
                                        <p:tav tm="0">
                                          <p:val>
                                            <p:strVal val="#ppt_x"/>
                                          </p:val>
                                        </p:tav>
                                        <p:tav tm="100000">
                                          <p:val>
                                            <p:strVal val="#ppt_x"/>
                                          </p:val>
                                        </p:tav>
                                      </p:tavLst>
                                    </p:anim>
                                    <p:anim calcmode="lin" valueType="num">
                                      <p:cBhvr additive="base">
                                        <p:cTn id="25" dur="500" fill="hold"/>
                                        <p:tgtEl>
                                          <p:spTgt spid="55305"/>
                                        </p:tgtEl>
                                        <p:attrNameLst>
                                          <p:attrName>ppt_y</p:attrName>
                                        </p:attrNameLst>
                                      </p:cBhvr>
                                      <p:tavLst>
                                        <p:tav tm="0">
                                          <p:val>
                                            <p:strVal val="1+#ppt_h/2"/>
                                          </p:val>
                                        </p:tav>
                                        <p:tav tm="100000">
                                          <p:val>
                                            <p:strVal val="#ppt_y"/>
                                          </p:val>
                                        </p:tav>
                                      </p:tavLst>
                                    </p:anim>
                                  </p:childTnLst>
                                </p:cTn>
                              </p:par>
                              <p:par>
                                <p:cTn id="26" presetID="9" presetClass="exit" presetSubtype="0" fill="hold" grpId="1" nodeType="withEffect">
                                  <p:stCondLst>
                                    <p:cond delay="0"/>
                                  </p:stCondLst>
                                  <p:childTnLst>
                                    <p:animEffect transition="out" filter="dissolve">
                                      <p:cBhvr>
                                        <p:cTn id="27" dur="500"/>
                                        <p:tgtEl>
                                          <p:spTgt spid="55305"/>
                                        </p:tgtEl>
                                      </p:cBhvr>
                                    </p:animEffect>
                                    <p:set>
                                      <p:cBhvr>
                                        <p:cTn id="28" dur="1" fill="hold">
                                          <p:stCondLst>
                                            <p:cond delay="499"/>
                                          </p:stCondLst>
                                        </p:cTn>
                                        <p:tgtEl>
                                          <p:spTgt spid="55305"/>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5306"/>
                                        </p:tgtEl>
                                        <p:attrNameLst>
                                          <p:attrName>style.visibility</p:attrName>
                                        </p:attrNameLst>
                                      </p:cBhvr>
                                      <p:to>
                                        <p:strVal val="visible"/>
                                      </p:to>
                                    </p:set>
                                    <p:anim calcmode="lin" valueType="num">
                                      <p:cBhvr additive="base">
                                        <p:cTn id="33" dur="500" fill="hold"/>
                                        <p:tgtEl>
                                          <p:spTgt spid="55306"/>
                                        </p:tgtEl>
                                        <p:attrNameLst>
                                          <p:attrName>ppt_x</p:attrName>
                                        </p:attrNameLst>
                                      </p:cBhvr>
                                      <p:tavLst>
                                        <p:tav tm="0">
                                          <p:val>
                                            <p:strVal val="#ppt_x"/>
                                          </p:val>
                                        </p:tav>
                                        <p:tav tm="100000">
                                          <p:val>
                                            <p:strVal val="#ppt_x"/>
                                          </p:val>
                                        </p:tav>
                                      </p:tavLst>
                                    </p:anim>
                                    <p:anim calcmode="lin" valueType="num">
                                      <p:cBhvr additive="base">
                                        <p:cTn id="34" dur="500" fill="hold"/>
                                        <p:tgtEl>
                                          <p:spTgt spid="55306"/>
                                        </p:tgtEl>
                                        <p:attrNameLst>
                                          <p:attrName>ppt_y</p:attrName>
                                        </p:attrNameLst>
                                      </p:cBhvr>
                                      <p:tavLst>
                                        <p:tav tm="0">
                                          <p:val>
                                            <p:strVal val="1+#ppt_h/2"/>
                                          </p:val>
                                        </p:tav>
                                        <p:tav tm="100000">
                                          <p:val>
                                            <p:strVal val="#ppt_y"/>
                                          </p:val>
                                        </p:tav>
                                      </p:tavLst>
                                    </p:anim>
                                  </p:childTnLst>
                                </p:cTn>
                              </p:par>
                              <p:par>
                                <p:cTn id="35" presetID="9" presetClass="exit" presetSubtype="0" fill="hold" grpId="1" nodeType="withEffect">
                                  <p:stCondLst>
                                    <p:cond delay="0"/>
                                  </p:stCondLst>
                                  <p:childTnLst>
                                    <p:animEffect transition="out" filter="dissolve">
                                      <p:cBhvr>
                                        <p:cTn id="36" dur="500"/>
                                        <p:tgtEl>
                                          <p:spTgt spid="55306"/>
                                        </p:tgtEl>
                                      </p:cBhvr>
                                    </p:animEffect>
                                    <p:set>
                                      <p:cBhvr>
                                        <p:cTn id="37" dur="1" fill="hold">
                                          <p:stCondLst>
                                            <p:cond delay="499"/>
                                          </p:stCondLst>
                                        </p:cTn>
                                        <p:tgtEl>
                                          <p:spTgt spid="55306"/>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5307"/>
                                        </p:tgtEl>
                                        <p:attrNameLst>
                                          <p:attrName>style.visibility</p:attrName>
                                        </p:attrNameLst>
                                      </p:cBhvr>
                                      <p:to>
                                        <p:strVal val="visible"/>
                                      </p:to>
                                    </p:set>
                                    <p:anim calcmode="lin" valueType="num">
                                      <p:cBhvr additive="base">
                                        <p:cTn id="42" dur="500" fill="hold"/>
                                        <p:tgtEl>
                                          <p:spTgt spid="55307"/>
                                        </p:tgtEl>
                                        <p:attrNameLst>
                                          <p:attrName>ppt_x</p:attrName>
                                        </p:attrNameLst>
                                      </p:cBhvr>
                                      <p:tavLst>
                                        <p:tav tm="0">
                                          <p:val>
                                            <p:strVal val="#ppt_x"/>
                                          </p:val>
                                        </p:tav>
                                        <p:tav tm="100000">
                                          <p:val>
                                            <p:strVal val="#ppt_x"/>
                                          </p:val>
                                        </p:tav>
                                      </p:tavLst>
                                    </p:anim>
                                    <p:anim calcmode="lin" valueType="num">
                                      <p:cBhvr additive="base">
                                        <p:cTn id="43" dur="500" fill="hold"/>
                                        <p:tgtEl>
                                          <p:spTgt spid="55307"/>
                                        </p:tgtEl>
                                        <p:attrNameLst>
                                          <p:attrName>ppt_y</p:attrName>
                                        </p:attrNameLst>
                                      </p:cBhvr>
                                      <p:tavLst>
                                        <p:tav tm="0">
                                          <p:val>
                                            <p:strVal val="1+#ppt_h/2"/>
                                          </p:val>
                                        </p:tav>
                                        <p:tav tm="100000">
                                          <p:val>
                                            <p:strVal val="#ppt_y"/>
                                          </p:val>
                                        </p:tav>
                                      </p:tavLst>
                                    </p:anim>
                                  </p:childTnLst>
                                </p:cTn>
                              </p:par>
                              <p:par>
                                <p:cTn id="44" presetID="9" presetClass="exit" presetSubtype="0" fill="hold" grpId="1" nodeType="withEffect">
                                  <p:stCondLst>
                                    <p:cond delay="0"/>
                                  </p:stCondLst>
                                  <p:childTnLst>
                                    <p:animEffect transition="out" filter="dissolve">
                                      <p:cBhvr>
                                        <p:cTn id="45" dur="500"/>
                                        <p:tgtEl>
                                          <p:spTgt spid="55307"/>
                                        </p:tgtEl>
                                      </p:cBhvr>
                                    </p:animEffect>
                                    <p:set>
                                      <p:cBhvr>
                                        <p:cTn id="46" dur="1" fill="hold">
                                          <p:stCondLst>
                                            <p:cond delay="499"/>
                                          </p:stCondLst>
                                        </p:cTn>
                                        <p:tgtEl>
                                          <p:spTgt spid="5530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5308"/>
                                        </p:tgtEl>
                                        <p:attrNameLst>
                                          <p:attrName>style.visibility</p:attrName>
                                        </p:attrNameLst>
                                      </p:cBhvr>
                                      <p:to>
                                        <p:strVal val="visible"/>
                                      </p:to>
                                    </p:set>
                                    <p:anim calcmode="lin" valueType="num">
                                      <p:cBhvr additive="base">
                                        <p:cTn id="51" dur="500" fill="hold"/>
                                        <p:tgtEl>
                                          <p:spTgt spid="55308"/>
                                        </p:tgtEl>
                                        <p:attrNameLst>
                                          <p:attrName>ppt_x</p:attrName>
                                        </p:attrNameLst>
                                      </p:cBhvr>
                                      <p:tavLst>
                                        <p:tav tm="0">
                                          <p:val>
                                            <p:strVal val="#ppt_x"/>
                                          </p:val>
                                        </p:tav>
                                        <p:tav tm="100000">
                                          <p:val>
                                            <p:strVal val="#ppt_x"/>
                                          </p:val>
                                        </p:tav>
                                      </p:tavLst>
                                    </p:anim>
                                    <p:anim calcmode="lin" valueType="num">
                                      <p:cBhvr additive="base">
                                        <p:cTn id="52" dur="500" fill="hold"/>
                                        <p:tgtEl>
                                          <p:spTgt spid="55308"/>
                                        </p:tgtEl>
                                        <p:attrNameLst>
                                          <p:attrName>ppt_y</p:attrName>
                                        </p:attrNameLst>
                                      </p:cBhvr>
                                      <p:tavLst>
                                        <p:tav tm="0">
                                          <p:val>
                                            <p:strVal val="1+#ppt_h/2"/>
                                          </p:val>
                                        </p:tav>
                                        <p:tav tm="100000">
                                          <p:val>
                                            <p:strVal val="#ppt_y"/>
                                          </p:val>
                                        </p:tav>
                                      </p:tavLst>
                                    </p:anim>
                                  </p:childTnLst>
                                </p:cTn>
                              </p:par>
                              <p:par>
                                <p:cTn id="53" presetID="9" presetClass="exit" presetSubtype="0" fill="hold" grpId="1" nodeType="withEffect">
                                  <p:stCondLst>
                                    <p:cond delay="0"/>
                                  </p:stCondLst>
                                  <p:childTnLst>
                                    <p:animEffect transition="out" filter="dissolve">
                                      <p:cBhvr>
                                        <p:cTn id="54" dur="500"/>
                                        <p:tgtEl>
                                          <p:spTgt spid="55308"/>
                                        </p:tgtEl>
                                      </p:cBhvr>
                                    </p:animEffect>
                                    <p:set>
                                      <p:cBhvr>
                                        <p:cTn id="55" dur="1" fill="hold">
                                          <p:stCondLst>
                                            <p:cond delay="499"/>
                                          </p:stCondLst>
                                        </p:cTn>
                                        <p:tgtEl>
                                          <p:spTgt spid="553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animBg="1"/>
      <p:bldP spid="55304" grpId="0" animBg="1"/>
      <p:bldP spid="55304" grpId="1" animBg="1"/>
      <p:bldP spid="55305" grpId="0" animBg="1"/>
      <p:bldP spid="55305" grpId="1" animBg="1"/>
      <p:bldP spid="55306" grpId="0" animBg="1"/>
      <p:bldP spid="55306" grpId="1" animBg="1"/>
      <p:bldP spid="55307" grpId="0" animBg="1"/>
      <p:bldP spid="55307" grpId="1" animBg="1"/>
      <p:bldP spid="55308" grpId="0" animBg="1"/>
      <p:bldP spid="55308" grpId="1" animBg="1"/>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55</TotalTime>
  <Words>1763</Words>
  <Application>Microsoft Office PowerPoint</Application>
  <PresentationFormat>Экран (4:3)</PresentationFormat>
  <Paragraphs>184</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Управління Запорозькою Січчю.</vt:lpstr>
      <vt:lpstr>Презентация PowerPoint</vt:lpstr>
      <vt:lpstr>Обов’язки козацької старшини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Blackshine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teacher2</dc:creator>
  <cp:lastModifiedBy>user</cp:lastModifiedBy>
  <cp:revision>6</cp:revision>
  <dcterms:created xsi:type="dcterms:W3CDTF">2012-02-15T07:32:35Z</dcterms:created>
  <dcterms:modified xsi:type="dcterms:W3CDTF">2013-11-26T19:58:01Z</dcterms:modified>
</cp:coreProperties>
</file>