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57" r:id="rId2"/>
    <p:sldId id="267" r:id="rId3"/>
    <p:sldId id="265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85" r:id="rId14"/>
    <p:sldId id="286" r:id="rId15"/>
    <p:sldId id="279" r:id="rId16"/>
    <p:sldId id="291" r:id="rId17"/>
    <p:sldId id="278" r:id="rId18"/>
    <p:sldId id="280" r:id="rId19"/>
    <p:sldId id="281" r:id="rId20"/>
    <p:sldId id="287" r:id="rId21"/>
    <p:sldId id="288" r:id="rId22"/>
    <p:sldId id="289" r:id="rId23"/>
    <p:sldId id="282" r:id="rId24"/>
    <p:sldId id="283" r:id="rId25"/>
    <p:sldId id="284" r:id="rId26"/>
    <p:sldId id="290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-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-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-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-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-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CFB5"/>
    <a:srgbClr val="4C4C4C"/>
    <a:srgbClr val="1C1C1C"/>
    <a:srgbClr val="CFC6AD"/>
    <a:srgbClr val="E6E6E6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93" autoAdjust="0"/>
  </p:normalViewPr>
  <p:slideViewPr>
    <p:cSldViewPr>
      <p:cViewPr>
        <p:scale>
          <a:sx n="100" d="100"/>
          <a:sy n="100" d="100"/>
        </p:scale>
        <p:origin x="-210" y="-84"/>
      </p:cViewPr>
      <p:guideLst>
        <p:guide orient="horz" pos="216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3%D0%BE%D1%80%D0%B1%D0%B0%D1%87%D0%BE%D0%B2_%D0%9C%D0%B8%D1%85%D0%B0%D0%B9%D0%BB%D0%BE_%D0%A1%D0%B5%D1%80%D0%B3%D1%96%D0%B9%D0%BE%D0%B2%D0%B8%D1%87" TargetMode="External"/><Relationship Id="rId2" Type="http://schemas.openxmlformats.org/officeDocument/2006/relationships/hyperlink" Target="http://uk.wikipedia.org/wiki/%D0%9F%D0%B5%D1%80%D0%B5%D0%B1%D1%83%D0%B4%D0%BE%D0%B2%D0%B0" TargetMode="External"/><Relationship Id="rId1" Type="http://schemas.openxmlformats.org/officeDocument/2006/relationships/hyperlink" Target="http://uk.wikipedia.org/wiki/%D0%9F%D0%BE%D0%BB%D1%96%D1%82%D0%B8%D0%BA%D0%B0" TargetMode="External"/><Relationship Id="rId6" Type="http://schemas.openxmlformats.org/officeDocument/2006/relationships/hyperlink" Target="http://uk.wikipedia.org/w/index.php?title=%D0%86%D0%BD%D1%84%D0%BE%D1%80%D0%BC%D0%B0%D1%86%D1%96%D0%B9%D0%BD%D0%B8%D0%B9_%D0%B1%D0%B0%D1%80'%D1%94%D1%80&amp;action=edit&amp;redlink=1" TargetMode="External"/><Relationship Id="rId5" Type="http://schemas.openxmlformats.org/officeDocument/2006/relationships/hyperlink" Target="http://uk.wikipedia.org/wiki/%D0%A1%D0%A0%D0%A1%D0%A0" TargetMode="External"/><Relationship Id="rId4" Type="http://schemas.openxmlformats.org/officeDocument/2006/relationships/hyperlink" Target="http://uk.wikipedia.org/wiki/1980-%D1%82%D1%96" TargetMode="Externa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://uk.wikipedia.org/wiki/%D0%93%D0%BE%D1%80%D0%B1%D0%B0%D1%87%D0%BE%D0%B2_%D0%9C%D0%B8%D1%85%D0%B0%D0%B9%D0%BB%D0%BE_%D0%A1%D0%B5%D1%80%D0%B3%D1%96%D0%B9%D0%BE%D0%B2%D0%B8%D1%87" TargetMode="External"/><Relationship Id="rId1" Type="http://schemas.openxmlformats.org/officeDocument/2006/relationships/hyperlink" Target="http://uk.wikipedia.org/wiki/%D0%93%D0%9A%D0%A7%D0%9F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3%D0%BE%D1%80%D0%B1%D0%B0%D1%87%D0%BE%D0%B2_%D0%9C%D0%B8%D1%85%D0%B0%D0%B9%D0%BB%D0%BE_%D0%A1%D0%B5%D1%80%D0%B3%D1%96%D0%B9%D0%BE%D0%B2%D0%B8%D1%87" TargetMode="External"/><Relationship Id="rId2" Type="http://schemas.openxmlformats.org/officeDocument/2006/relationships/hyperlink" Target="http://uk.wikipedia.org/wiki/%D0%9F%D0%B5%D1%80%D0%B5%D0%B1%D1%83%D0%B4%D0%BE%D0%B2%D0%B0" TargetMode="External"/><Relationship Id="rId1" Type="http://schemas.openxmlformats.org/officeDocument/2006/relationships/hyperlink" Target="http://uk.wikipedia.org/wiki/%D0%9F%D0%BE%D0%BB%D1%96%D1%82%D0%B8%D0%BA%D0%B0" TargetMode="External"/><Relationship Id="rId6" Type="http://schemas.openxmlformats.org/officeDocument/2006/relationships/hyperlink" Target="http://uk.wikipedia.org/w/index.php?title=%D0%86%D0%BD%D1%84%D0%BE%D1%80%D0%BC%D0%B0%D1%86%D1%96%D0%B9%D0%BD%D0%B8%D0%B9_%D0%B1%D0%B0%D1%80'%D1%94%D1%80&amp;action=edit&amp;redlink=1" TargetMode="External"/><Relationship Id="rId5" Type="http://schemas.openxmlformats.org/officeDocument/2006/relationships/hyperlink" Target="http://uk.wikipedia.org/wiki/%D0%A1%D0%A0%D0%A1%D0%A0" TargetMode="External"/><Relationship Id="rId4" Type="http://schemas.openxmlformats.org/officeDocument/2006/relationships/hyperlink" Target="http://uk.wikipedia.org/wiki/1980-%D1%82%D1%96" TargetMode="External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://uk.wikipedia.org/wiki/%D0%93%D0%BE%D1%80%D0%B1%D0%B0%D1%87%D0%BE%D0%B2_%D0%9C%D0%B8%D1%85%D0%B0%D0%B9%D0%BB%D0%BE_%D0%A1%D0%B5%D1%80%D0%B3%D1%96%D0%B9%D0%BE%D0%B2%D0%B8%D1%87" TargetMode="External"/><Relationship Id="rId1" Type="http://schemas.openxmlformats.org/officeDocument/2006/relationships/hyperlink" Target="http://uk.wikipedia.org/wiki/%D0%93%D0%9A%D0%A7%D0%9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78133-D0F6-4E89-BEF7-F658743C32E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B57915-F92A-45A7-AF19-2C787D761AB7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Дисидент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7BFD5E1-A0BE-484D-B96C-F9E80A028656}" type="parTrans" cxnId="{C8B11E33-F6F7-4D57-A191-F69F7C037AEF}">
      <dgm:prSet/>
      <dgm:spPr/>
      <dgm:t>
        <a:bodyPr/>
        <a:lstStyle/>
        <a:p>
          <a:endParaRPr lang="ru-RU"/>
        </a:p>
      </dgm:t>
    </dgm:pt>
    <dgm:pt modelId="{12E677CF-D1A4-41E5-B93B-E7FE157ED2EE}" type="sibTrans" cxnId="{C8B11E33-F6F7-4D57-A191-F69F7C037AEF}">
      <dgm:prSet/>
      <dgm:spPr/>
      <dgm:t>
        <a:bodyPr/>
        <a:lstStyle/>
        <a:p>
          <a:endParaRPr lang="ru-RU"/>
        </a:p>
      </dgm:t>
    </dgm:pt>
    <dgm:pt modelId="{97FD32BA-F8D9-4E53-A47F-3F90C1FE970E}">
      <dgm:prSet phldrT="[Текст]"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людина, політичні погляди якої істотно розходяться з офіційно встановленими в країні, де вона живе; політичний інакодумець.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7DD6A93-1EA2-422E-A223-35D4F9B723A1}" type="parTrans" cxnId="{6CCB3F9E-1B7C-403A-9E1F-93BE7DD55CF4}">
      <dgm:prSet/>
      <dgm:spPr/>
      <dgm:t>
        <a:bodyPr/>
        <a:lstStyle/>
        <a:p>
          <a:endParaRPr lang="ru-RU"/>
        </a:p>
      </dgm:t>
    </dgm:pt>
    <dgm:pt modelId="{6C363A11-FD58-42D4-9EF5-197251050B98}" type="sibTrans" cxnId="{6CCB3F9E-1B7C-403A-9E1F-93BE7DD55CF4}">
      <dgm:prSet/>
      <dgm:spPr/>
      <dgm:t>
        <a:bodyPr/>
        <a:lstStyle/>
        <a:p>
          <a:endParaRPr lang="ru-RU"/>
        </a:p>
      </dgm:t>
    </dgm:pt>
    <dgm:pt modelId="{31C051DB-2624-4C53-A826-68BD4FFEFB00}" type="pres">
      <dgm:prSet presAssocID="{C0D78133-D0F6-4E89-BEF7-F658743C32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7C3BA4-A0DB-450A-B3B5-FAFFDE374DEC}" type="pres">
      <dgm:prSet presAssocID="{BCB57915-F92A-45A7-AF19-2C787D761AB7}" presName="parentText" presStyleLbl="node1" presStyleIdx="0" presStyleCnt="1" custLinFactNeighborX="12463" custLinFactNeighborY="-171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539CAB-691F-4141-83EF-010195CC25DB}" type="pres">
      <dgm:prSet presAssocID="{BCB57915-F92A-45A7-AF19-2C787D761AB7}" presName="childText" presStyleLbl="revTx" presStyleIdx="0" presStyleCnt="1" custScaleY="124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CB3F9E-1B7C-403A-9E1F-93BE7DD55CF4}" srcId="{BCB57915-F92A-45A7-AF19-2C787D761AB7}" destId="{97FD32BA-F8D9-4E53-A47F-3F90C1FE970E}" srcOrd="0" destOrd="0" parTransId="{37DD6A93-1EA2-422E-A223-35D4F9B723A1}" sibTransId="{6C363A11-FD58-42D4-9EF5-197251050B98}"/>
    <dgm:cxn modelId="{6241C51B-3129-439B-A3B2-A8B14A8A9A83}" type="presOf" srcId="{C0D78133-D0F6-4E89-BEF7-F658743C32EB}" destId="{31C051DB-2624-4C53-A826-68BD4FFEFB00}" srcOrd="0" destOrd="0" presId="urn:microsoft.com/office/officeart/2005/8/layout/vList2"/>
    <dgm:cxn modelId="{8D85AE3C-3A16-4134-973B-6CF94FEEBEF4}" type="presOf" srcId="{BCB57915-F92A-45A7-AF19-2C787D761AB7}" destId="{E57C3BA4-A0DB-450A-B3B5-FAFFDE374DEC}" srcOrd="0" destOrd="0" presId="urn:microsoft.com/office/officeart/2005/8/layout/vList2"/>
    <dgm:cxn modelId="{03C89DEE-5B68-425C-8551-AE76F0FF9985}" type="presOf" srcId="{97FD32BA-F8D9-4E53-A47F-3F90C1FE970E}" destId="{3A539CAB-691F-4141-83EF-010195CC25DB}" srcOrd="0" destOrd="0" presId="urn:microsoft.com/office/officeart/2005/8/layout/vList2"/>
    <dgm:cxn modelId="{C8B11E33-F6F7-4D57-A191-F69F7C037AEF}" srcId="{C0D78133-D0F6-4E89-BEF7-F658743C32EB}" destId="{BCB57915-F92A-45A7-AF19-2C787D761AB7}" srcOrd="0" destOrd="0" parTransId="{F7BFD5E1-A0BE-484D-B96C-F9E80A028656}" sibTransId="{12E677CF-D1A4-41E5-B93B-E7FE157ED2EE}"/>
    <dgm:cxn modelId="{7924D090-FE9A-4770-9EA2-D005C191C7D9}" type="presParOf" srcId="{31C051DB-2624-4C53-A826-68BD4FFEFB00}" destId="{E57C3BA4-A0DB-450A-B3B5-FAFFDE374DEC}" srcOrd="0" destOrd="0" presId="urn:microsoft.com/office/officeart/2005/8/layout/vList2"/>
    <dgm:cxn modelId="{93E8981D-10DF-4DD1-A9A0-360EB45E9657}" type="presParOf" srcId="{31C051DB-2624-4C53-A826-68BD4FFEFB00}" destId="{3A539CAB-691F-4141-83EF-010195CC25D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961184-B2EE-4137-BC9C-7482A33A0A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D5BC98-E0DD-4093-A774-595BD986785A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uk-UA" sz="1500" b="0" i="0" dirty="0" smtClean="0">
              <a:latin typeface="Times New Roman" pitchFamily="18" charset="0"/>
              <a:cs typeface="Times New Roman" pitchFamily="18" charset="0"/>
            </a:rPr>
            <a:t>Марксизм-ленінізм</a:t>
          </a:r>
          <a:endParaRPr lang="ru-RU" sz="1500" dirty="0">
            <a:latin typeface="Times New Roman" pitchFamily="18" charset="0"/>
            <a:cs typeface="Times New Roman" pitchFamily="18" charset="0"/>
          </a:endParaRPr>
        </a:p>
      </dgm:t>
    </dgm:pt>
    <dgm:pt modelId="{3C4C7367-3748-4AE1-AAFD-289092860835}" type="sibTrans" cxnId="{DDF66C37-6937-42BD-842D-28DB1BA18E62}">
      <dgm:prSet/>
      <dgm:spPr/>
      <dgm:t>
        <a:bodyPr/>
        <a:lstStyle/>
        <a:p>
          <a:endParaRPr lang="ru-RU"/>
        </a:p>
      </dgm:t>
    </dgm:pt>
    <dgm:pt modelId="{21FC83B0-E24B-4F1F-B5D4-F85DF336E468}" type="parTrans" cxnId="{DDF66C37-6937-42BD-842D-28DB1BA18E62}">
      <dgm:prSet/>
      <dgm:spPr/>
      <dgm:t>
        <a:bodyPr/>
        <a:lstStyle/>
        <a:p>
          <a:endParaRPr lang="ru-RU"/>
        </a:p>
      </dgm:t>
    </dgm:pt>
    <dgm:pt modelId="{E06B0B81-028D-444D-9A0D-12F22CBFB316}" type="pres">
      <dgm:prSet presAssocID="{B3961184-B2EE-4137-BC9C-7482A33A0A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A625F7-02AC-4881-9348-1B9BF5A170D7}" type="pres">
      <dgm:prSet presAssocID="{DED5BC98-E0DD-4093-A774-595BD986785A}" presName="parentText" presStyleLbl="node1" presStyleIdx="0" presStyleCnt="1" custScaleX="83899" custScaleY="36727" custLinFactY="-100000" custLinFactNeighborX="-14417" custLinFactNeighborY="-10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F66C37-6937-42BD-842D-28DB1BA18E62}" srcId="{B3961184-B2EE-4137-BC9C-7482A33A0A10}" destId="{DED5BC98-E0DD-4093-A774-595BD986785A}" srcOrd="0" destOrd="0" parTransId="{21FC83B0-E24B-4F1F-B5D4-F85DF336E468}" sibTransId="{3C4C7367-3748-4AE1-AAFD-289092860835}"/>
    <dgm:cxn modelId="{5CD516D1-2041-46E4-95C3-1E4A6DF0A217}" type="presOf" srcId="{B3961184-B2EE-4137-BC9C-7482A33A0A10}" destId="{E06B0B81-028D-444D-9A0D-12F22CBFB316}" srcOrd="0" destOrd="0" presId="urn:microsoft.com/office/officeart/2005/8/layout/vList2"/>
    <dgm:cxn modelId="{CD8A8F00-BACB-4FCF-841F-35A287A89CFB}" type="presOf" srcId="{DED5BC98-E0DD-4093-A774-595BD986785A}" destId="{F3A625F7-02AC-4881-9348-1B9BF5A170D7}" srcOrd="0" destOrd="0" presId="urn:microsoft.com/office/officeart/2005/8/layout/vList2"/>
    <dgm:cxn modelId="{158A5EE1-1635-48DC-AC1D-969E5B6AB716}" type="presParOf" srcId="{E06B0B81-028D-444D-9A0D-12F22CBFB316}" destId="{F3A625F7-02AC-4881-9348-1B9BF5A170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961184-B2EE-4137-BC9C-7482A33A0A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D5BC98-E0DD-4093-A774-595BD986785A}">
      <dgm:prSet phldrT="[Текст]" custT="1"/>
      <dgm:spPr>
        <a:solidFill>
          <a:schemeClr val="tx1"/>
        </a:solidFill>
      </dgm:spPr>
      <dgm:t>
        <a:bodyPr/>
        <a:lstStyle/>
        <a:p>
          <a:r>
            <a:rPr lang="uk-UA" sz="1600" b="0" i="0" dirty="0" smtClean="0">
              <a:latin typeface="Times New Roman" pitchFamily="18" charset="0"/>
              <a:cs typeface="Times New Roman" pitchFamily="18" charset="0"/>
            </a:rPr>
            <a:t>Християнин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C4C7367-3748-4AE1-AAFD-289092860835}" type="sibTrans" cxnId="{DDF66C37-6937-42BD-842D-28DB1BA18E62}">
      <dgm:prSet/>
      <dgm:spPr/>
      <dgm:t>
        <a:bodyPr/>
        <a:lstStyle/>
        <a:p>
          <a:endParaRPr lang="ru-RU"/>
        </a:p>
      </dgm:t>
    </dgm:pt>
    <dgm:pt modelId="{21FC83B0-E24B-4F1F-B5D4-F85DF336E468}" type="parTrans" cxnId="{DDF66C37-6937-42BD-842D-28DB1BA18E62}">
      <dgm:prSet/>
      <dgm:spPr/>
      <dgm:t>
        <a:bodyPr/>
        <a:lstStyle/>
        <a:p>
          <a:endParaRPr lang="ru-RU"/>
        </a:p>
      </dgm:t>
    </dgm:pt>
    <dgm:pt modelId="{E06B0B81-028D-444D-9A0D-12F22CBFB316}" type="pres">
      <dgm:prSet presAssocID="{B3961184-B2EE-4137-BC9C-7482A33A0A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A625F7-02AC-4881-9348-1B9BF5A170D7}" type="pres">
      <dgm:prSet presAssocID="{DED5BC98-E0DD-4093-A774-595BD986785A}" presName="parentText" presStyleLbl="node1" presStyleIdx="0" presStyleCnt="1" custScaleX="83899" custScaleY="36727" custLinFactY="-100000" custLinFactNeighborX="-14417" custLinFactNeighborY="-10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F66C37-6937-42BD-842D-28DB1BA18E62}" srcId="{B3961184-B2EE-4137-BC9C-7482A33A0A10}" destId="{DED5BC98-E0DD-4093-A774-595BD986785A}" srcOrd="0" destOrd="0" parTransId="{21FC83B0-E24B-4F1F-B5D4-F85DF336E468}" sibTransId="{3C4C7367-3748-4AE1-AAFD-289092860835}"/>
    <dgm:cxn modelId="{6D2D944A-5A49-4C4D-90B7-E510C028AE07}" type="presOf" srcId="{DED5BC98-E0DD-4093-A774-595BD986785A}" destId="{F3A625F7-02AC-4881-9348-1B9BF5A170D7}" srcOrd="0" destOrd="0" presId="urn:microsoft.com/office/officeart/2005/8/layout/vList2"/>
    <dgm:cxn modelId="{C9E20E4F-D8D0-457F-83F5-C95407047394}" type="presOf" srcId="{B3961184-B2EE-4137-BC9C-7482A33A0A10}" destId="{E06B0B81-028D-444D-9A0D-12F22CBFB316}" srcOrd="0" destOrd="0" presId="urn:microsoft.com/office/officeart/2005/8/layout/vList2"/>
    <dgm:cxn modelId="{4BC0B745-AEC5-4B41-8F40-EC0D078795AB}" type="presParOf" srcId="{E06B0B81-028D-444D-9A0D-12F22CBFB316}" destId="{F3A625F7-02AC-4881-9348-1B9BF5A170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01492C-CFCF-4FA2-9833-A21129DB695B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4F05A5C-8BEB-4B55-93C6-6AA29A4ABF00}">
      <dgm:prSet phldrT="[Текст]" custT="1"/>
      <dgm:spPr/>
      <dgm:t>
        <a:bodyPr/>
        <a:lstStyle/>
        <a:p>
          <a:r>
            <a:rPr lang="uk-UA" sz="2400" dirty="0" smtClean="0"/>
            <a:t>Гласність</a:t>
          </a:r>
          <a:endParaRPr lang="ru-RU" sz="2400" dirty="0"/>
        </a:p>
      </dgm:t>
    </dgm:pt>
    <dgm:pt modelId="{6D8A0CA6-CFAE-40E6-B778-604964E550AD}" type="parTrans" cxnId="{EF85FA17-4031-4D78-BF8E-162D561ECAC7}">
      <dgm:prSet/>
      <dgm:spPr/>
      <dgm:t>
        <a:bodyPr/>
        <a:lstStyle/>
        <a:p>
          <a:endParaRPr lang="ru-RU"/>
        </a:p>
      </dgm:t>
    </dgm:pt>
    <dgm:pt modelId="{EA368D9A-2271-43CE-BAE2-771AB5467AF8}" type="sibTrans" cxnId="{EF85FA17-4031-4D78-BF8E-162D561ECAC7}">
      <dgm:prSet/>
      <dgm:spPr/>
      <dgm:t>
        <a:bodyPr/>
        <a:lstStyle/>
        <a:p>
          <a:endParaRPr lang="ru-RU"/>
        </a:p>
      </dgm:t>
    </dgm:pt>
    <dgm:pt modelId="{52626870-8F86-41B8-B699-98D86223BE44}">
      <dgm:prSet phldrT="[Текст]"/>
      <dgm:spPr/>
      <dgm:t>
        <a:bodyPr/>
        <a:lstStyle/>
        <a:p>
          <a:r>
            <a:rPr lang="ru-RU" b="0" i="0" dirty="0" err="1" smtClean="0"/>
            <a:t>Політичний</a:t>
          </a:r>
          <a:r>
            <a:rPr lang="ru-RU" b="0" i="0" dirty="0" smtClean="0"/>
            <a:t> </a:t>
          </a:r>
          <a:r>
            <a:rPr lang="ru-RU" b="0" i="0" dirty="0" err="1" smtClean="0"/>
            <a:t>термін</a:t>
          </a:r>
          <a:r>
            <a:rPr lang="ru-RU" b="0" i="0" dirty="0" smtClean="0"/>
            <a:t>, </a:t>
          </a:r>
          <a:r>
            <a:rPr lang="ru-RU" b="0" i="0" dirty="0" err="1" smtClean="0"/>
            <a:t>що</a:t>
          </a:r>
          <a:r>
            <a:rPr lang="ru-RU" b="0" i="0" dirty="0" smtClean="0"/>
            <a:t> </a:t>
          </a:r>
          <a:r>
            <a:rPr lang="ru-RU" b="0" i="0" dirty="0" err="1" smtClean="0"/>
            <a:t>позначає</a:t>
          </a:r>
          <a:r>
            <a:rPr lang="ru-RU" b="0" i="0" dirty="0" smtClean="0"/>
            <a:t> </a:t>
          </a:r>
          <a:r>
            <a:rPr lang="ru-RU" b="0" i="0" dirty="0" err="1" smtClean="0">
              <a:hlinkClick xmlns:r="http://schemas.openxmlformats.org/officeDocument/2006/relationships" r:id="rId1" tooltip="Політика"/>
            </a:rPr>
            <a:t>політику</a:t>
          </a:r>
          <a:r>
            <a:rPr lang="ru-RU" b="0" i="0" dirty="0" smtClean="0"/>
            <a:t> </a:t>
          </a:r>
          <a:r>
            <a:rPr lang="ru-RU" b="0" i="0" dirty="0" err="1" smtClean="0"/>
            <a:t>максимальної</a:t>
          </a:r>
          <a:r>
            <a:rPr lang="ru-RU" b="0" i="0" dirty="0" smtClean="0"/>
            <a:t> </a:t>
          </a:r>
          <a:r>
            <a:rPr lang="ru-RU" b="0" i="0" dirty="0" err="1" smtClean="0"/>
            <a:t>відкритості</a:t>
          </a:r>
          <a:r>
            <a:rPr lang="ru-RU" b="0" i="0" dirty="0" smtClean="0"/>
            <a:t> у </a:t>
          </a:r>
          <a:r>
            <a:rPr lang="ru-RU" b="0" i="0" dirty="0" err="1" smtClean="0"/>
            <a:t>діяльності</a:t>
          </a:r>
          <a:r>
            <a:rPr lang="ru-RU" b="0" i="0" dirty="0" smtClean="0"/>
            <a:t> </a:t>
          </a:r>
          <a:r>
            <a:rPr lang="ru-RU" b="0" i="0" dirty="0" err="1" smtClean="0"/>
            <a:t>державних</a:t>
          </a:r>
          <a:r>
            <a:rPr lang="ru-RU" b="0" i="0" dirty="0" smtClean="0"/>
            <a:t> </a:t>
          </a:r>
          <a:r>
            <a:rPr lang="ru-RU" b="0" i="0" dirty="0" err="1" smtClean="0"/>
            <a:t>установ</a:t>
          </a:r>
          <a:r>
            <a:rPr lang="ru-RU" b="0" i="0" dirty="0" smtClean="0"/>
            <a:t> і </a:t>
          </a:r>
          <a:r>
            <a:rPr lang="ru-RU" b="0" i="0" dirty="0" err="1" smtClean="0"/>
            <a:t>свободи</a:t>
          </a:r>
          <a:r>
            <a:rPr lang="ru-RU" b="0" i="0" dirty="0" smtClean="0"/>
            <a:t> </a:t>
          </a:r>
          <a:r>
            <a:rPr lang="ru-RU" b="0" i="0" dirty="0" err="1" smtClean="0"/>
            <a:t>інформації</a:t>
          </a:r>
          <a:r>
            <a:rPr lang="ru-RU" b="0" i="0" dirty="0" smtClean="0"/>
            <a:t>. У </a:t>
          </a:r>
          <a:r>
            <a:rPr lang="ru-RU" b="0" i="0" dirty="0" err="1" smtClean="0"/>
            <a:t>вузькому</a:t>
          </a:r>
          <a:r>
            <a:rPr lang="ru-RU" b="0" i="0" dirty="0" smtClean="0"/>
            <a:t> </a:t>
          </a:r>
          <a:r>
            <a:rPr lang="ru-RU" b="0" i="0" dirty="0" err="1" smtClean="0"/>
            <a:t>сенсі</a:t>
          </a:r>
          <a:r>
            <a:rPr lang="ru-RU" b="0" i="0" dirty="0" smtClean="0"/>
            <a:t>, в </a:t>
          </a:r>
          <a:r>
            <a:rPr lang="ru-RU" b="0" i="0" dirty="0" err="1" smtClean="0"/>
            <a:t>сучасному</a:t>
          </a:r>
          <a:r>
            <a:rPr lang="ru-RU" b="0" i="0" dirty="0" smtClean="0"/>
            <a:t> </a:t>
          </a:r>
          <a:r>
            <a:rPr lang="ru-RU" b="0" i="0" dirty="0" err="1" smtClean="0"/>
            <a:t>слововживанні</a:t>
          </a:r>
          <a:r>
            <a:rPr lang="ru-RU" b="0" i="0" dirty="0" smtClean="0"/>
            <a:t>, </a:t>
          </a:r>
          <a:r>
            <a:rPr lang="ru-RU" b="0" i="0" dirty="0" err="1" smtClean="0"/>
            <a:t>основний</a:t>
          </a:r>
          <a:r>
            <a:rPr lang="ru-RU" b="0" i="0" dirty="0" smtClean="0"/>
            <a:t> компонент </a:t>
          </a:r>
          <a:r>
            <a:rPr lang="ru-RU" b="0" i="0" dirty="0" err="1" smtClean="0"/>
            <a:t>політики</a:t>
          </a:r>
          <a:r>
            <a:rPr lang="ru-RU" b="0" i="0" dirty="0" smtClean="0"/>
            <a:t> </a:t>
          </a:r>
          <a:r>
            <a:rPr lang="ru-RU" b="0" i="0" dirty="0" err="1" smtClean="0">
              <a:hlinkClick xmlns:r="http://schemas.openxmlformats.org/officeDocument/2006/relationships" r:id="rId2" tooltip="Перебудова"/>
            </a:rPr>
            <a:t>перебудови</a:t>
          </a:r>
          <a:r>
            <a:rPr lang="ru-RU" b="0" i="0" dirty="0" smtClean="0"/>
            <a:t>, яку проводив </a:t>
          </a:r>
          <a:r>
            <a:rPr lang="ru-RU" b="0" i="0" dirty="0" smtClean="0">
              <a:hlinkClick xmlns:r="http://schemas.openxmlformats.org/officeDocument/2006/relationships" r:id="rId3" tooltip="Горбачов Михайло Сергійович"/>
            </a:rPr>
            <a:t>М. С. </a:t>
          </a:r>
          <a:r>
            <a:rPr lang="ru-RU" b="0" i="0" dirty="0" err="1" smtClean="0">
              <a:hlinkClick xmlns:r="http://schemas.openxmlformats.org/officeDocument/2006/relationships" r:id="rId3" tooltip="Горбачов Михайло Сергійович"/>
            </a:rPr>
            <a:t>Горбачов</a:t>
          </a:r>
          <a:r>
            <a:rPr lang="ru-RU" b="0" i="0" dirty="0" smtClean="0"/>
            <a:t> у </a:t>
          </a:r>
          <a:r>
            <a:rPr lang="ru-RU" b="0" i="0" dirty="0" err="1" smtClean="0"/>
            <a:t>другій</a:t>
          </a:r>
          <a:r>
            <a:rPr lang="ru-RU" b="0" i="0" dirty="0" smtClean="0"/>
            <a:t> </a:t>
          </a:r>
          <a:r>
            <a:rPr lang="ru-RU" b="0" i="0" dirty="0" err="1" smtClean="0"/>
            <a:t>половині</a:t>
          </a:r>
          <a:r>
            <a:rPr lang="ru-RU" b="0" i="0" dirty="0" smtClean="0"/>
            <a:t> </a:t>
          </a:r>
          <a:r>
            <a:rPr lang="ru-RU" b="0" i="0" dirty="0" smtClean="0">
              <a:hlinkClick xmlns:r="http://schemas.openxmlformats.org/officeDocument/2006/relationships" r:id="rId4" tooltip="1980-ті"/>
            </a:rPr>
            <a:t>1980-х</a:t>
          </a:r>
          <a:r>
            <a:rPr lang="ru-RU" b="0" i="0" dirty="0" smtClean="0"/>
            <a:t> </a:t>
          </a:r>
          <a:r>
            <a:rPr lang="ru-RU" b="0" i="0" dirty="0" err="1" smtClean="0"/>
            <a:t>років</a:t>
          </a:r>
          <a:r>
            <a:rPr lang="ru-RU" b="0" i="0" dirty="0" smtClean="0"/>
            <a:t> у </a:t>
          </a:r>
          <a:r>
            <a:rPr lang="ru-RU" b="0" i="0" dirty="0" smtClean="0">
              <a:hlinkClick xmlns:r="http://schemas.openxmlformats.org/officeDocument/2006/relationships" r:id="rId5" tooltip="СРСР"/>
            </a:rPr>
            <a:t>СРСР</a:t>
          </a:r>
          <a:r>
            <a:rPr lang="ru-RU" b="0" i="0" dirty="0" smtClean="0"/>
            <a:t> і </a:t>
          </a:r>
          <a:r>
            <a:rPr lang="ru-RU" b="0" i="0" dirty="0" err="1" smtClean="0"/>
            <a:t>полягала</a:t>
          </a:r>
          <a:r>
            <a:rPr lang="ru-RU" b="0" i="0" dirty="0" smtClean="0"/>
            <a:t> в </a:t>
          </a:r>
          <a:r>
            <a:rPr lang="ru-RU" b="0" i="0" dirty="0" err="1" smtClean="0"/>
            <a:t>істотному</a:t>
          </a:r>
          <a:r>
            <a:rPr lang="ru-RU" b="0" i="0" dirty="0" smtClean="0"/>
            <a:t> </a:t>
          </a:r>
          <a:r>
            <a:rPr lang="ru-RU" b="0" i="0" dirty="0" err="1" smtClean="0"/>
            <a:t>ослабленні</a:t>
          </a:r>
          <a:r>
            <a:rPr lang="ru-RU" b="0" i="0" dirty="0" smtClean="0"/>
            <a:t> </a:t>
          </a:r>
          <a:r>
            <a:rPr lang="ru-RU" b="0" i="0" dirty="0" err="1" smtClean="0"/>
            <a:t>цензури</a:t>
          </a:r>
          <a:r>
            <a:rPr lang="ru-RU" b="0" i="0" dirty="0" smtClean="0"/>
            <a:t> і </a:t>
          </a:r>
          <a:r>
            <a:rPr lang="ru-RU" b="0" i="0" dirty="0" err="1" smtClean="0"/>
            <a:t>знятті</a:t>
          </a:r>
          <a:r>
            <a:rPr lang="ru-RU" b="0" i="0" dirty="0" smtClean="0"/>
            <a:t> </a:t>
          </a:r>
          <a:r>
            <a:rPr lang="ru-RU" b="0" i="0" dirty="0" err="1" smtClean="0"/>
            <a:t>існуючих</a:t>
          </a:r>
          <a:r>
            <a:rPr lang="ru-RU" b="0" i="0" dirty="0" smtClean="0"/>
            <a:t> у </a:t>
          </a:r>
          <a:r>
            <a:rPr lang="ru-RU" b="0" i="0" dirty="0" err="1" smtClean="0"/>
            <a:t>радянському</a:t>
          </a:r>
          <a:r>
            <a:rPr lang="ru-RU" b="0" i="0" dirty="0" smtClean="0"/>
            <a:t> </a:t>
          </a:r>
          <a:r>
            <a:rPr lang="ru-RU" b="0" i="0" dirty="0" err="1" smtClean="0"/>
            <a:t>суспільстві</a:t>
          </a:r>
          <a:r>
            <a:rPr lang="ru-RU" b="0" i="0" dirty="0" smtClean="0"/>
            <a:t> </a:t>
          </a:r>
          <a:r>
            <a:rPr lang="ru-RU" b="0" i="0" dirty="0" err="1" smtClean="0"/>
            <a:t>численних</a:t>
          </a:r>
          <a:r>
            <a:rPr lang="ru-RU" b="0" i="0" dirty="0" smtClean="0"/>
            <a:t> </a:t>
          </a:r>
          <a:r>
            <a:rPr lang="ru-RU" b="0" i="0" dirty="0" err="1" smtClean="0">
              <a:hlinkClick xmlns:r="http://schemas.openxmlformats.org/officeDocument/2006/relationships" r:id="rId6" tooltip="Інформаційний бар'єр (ще не написана)"/>
            </a:rPr>
            <a:t>інформаційних</a:t>
          </a:r>
          <a:r>
            <a:rPr lang="ru-RU" b="0" i="0" dirty="0" smtClean="0">
              <a:hlinkClick xmlns:r="http://schemas.openxmlformats.org/officeDocument/2006/relationships" r:id="rId6" tooltip="Інформаційний бар'єр (ще не написана)"/>
            </a:rPr>
            <a:t> </a:t>
          </a:r>
          <a:r>
            <a:rPr lang="ru-RU" b="0" i="0" dirty="0" err="1" smtClean="0">
              <a:hlinkClick xmlns:r="http://schemas.openxmlformats.org/officeDocument/2006/relationships" r:id="rId6" tooltip="Інформаційний бар'єр (ще не написана)"/>
            </a:rPr>
            <a:t>бар'єрів</a:t>
          </a:r>
          <a:r>
            <a:rPr lang="ru-RU" b="0" i="0" dirty="0" smtClean="0"/>
            <a:t>.</a:t>
          </a:r>
          <a:endParaRPr lang="ru-RU" dirty="0"/>
        </a:p>
      </dgm:t>
    </dgm:pt>
    <dgm:pt modelId="{19DFE72D-604A-4EBB-ABD7-E31DE2E1C710}" type="parTrans" cxnId="{5E4E9632-6451-4A30-8D5F-0CE0BB810029}">
      <dgm:prSet/>
      <dgm:spPr/>
      <dgm:t>
        <a:bodyPr/>
        <a:lstStyle/>
        <a:p>
          <a:endParaRPr lang="ru-RU"/>
        </a:p>
      </dgm:t>
    </dgm:pt>
    <dgm:pt modelId="{8E447879-749E-4E31-8534-CEE45DF005EA}" type="sibTrans" cxnId="{5E4E9632-6451-4A30-8D5F-0CE0BB810029}">
      <dgm:prSet/>
      <dgm:spPr/>
      <dgm:t>
        <a:bodyPr/>
        <a:lstStyle/>
        <a:p>
          <a:endParaRPr lang="ru-RU"/>
        </a:p>
      </dgm:t>
    </dgm:pt>
    <dgm:pt modelId="{16CF5B8D-164E-4D7E-90E1-31E36FF37473}" type="pres">
      <dgm:prSet presAssocID="{1A01492C-CFCF-4FA2-9833-A21129DB69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3FA347-2411-4566-BDE0-6286AEB796AA}" type="pres">
      <dgm:prSet presAssocID="{F4F05A5C-8BEB-4B55-93C6-6AA29A4ABF00}" presName="parentText" presStyleLbl="node1" presStyleIdx="0" presStyleCnt="1" custScaleX="100000" custScaleY="111384" custLinFactNeighborX="-15625" custLinFactNeighborY="-825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192CA-CEAD-4081-8691-EBBFA11F8DC8}" type="pres">
      <dgm:prSet presAssocID="{F4F05A5C-8BEB-4B55-93C6-6AA29A4ABF0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E065A8-2133-4B4C-BD39-B2D64FB1A428}" type="presOf" srcId="{F4F05A5C-8BEB-4B55-93C6-6AA29A4ABF00}" destId="{9B3FA347-2411-4566-BDE0-6286AEB796AA}" srcOrd="0" destOrd="0" presId="urn:microsoft.com/office/officeart/2005/8/layout/vList2"/>
    <dgm:cxn modelId="{EF85FA17-4031-4D78-BF8E-162D561ECAC7}" srcId="{1A01492C-CFCF-4FA2-9833-A21129DB695B}" destId="{F4F05A5C-8BEB-4B55-93C6-6AA29A4ABF00}" srcOrd="0" destOrd="0" parTransId="{6D8A0CA6-CFAE-40E6-B778-604964E550AD}" sibTransId="{EA368D9A-2271-43CE-BAE2-771AB5467AF8}"/>
    <dgm:cxn modelId="{5E4E9632-6451-4A30-8D5F-0CE0BB810029}" srcId="{F4F05A5C-8BEB-4B55-93C6-6AA29A4ABF00}" destId="{52626870-8F86-41B8-B699-98D86223BE44}" srcOrd="0" destOrd="0" parTransId="{19DFE72D-604A-4EBB-ABD7-E31DE2E1C710}" sibTransId="{8E447879-749E-4E31-8534-CEE45DF005EA}"/>
    <dgm:cxn modelId="{B11F4593-F8C3-48D6-A73A-B29374DF4985}" type="presOf" srcId="{52626870-8F86-41B8-B699-98D86223BE44}" destId="{E29192CA-CEAD-4081-8691-EBBFA11F8DC8}" srcOrd="0" destOrd="0" presId="urn:microsoft.com/office/officeart/2005/8/layout/vList2"/>
    <dgm:cxn modelId="{15EE3BBC-353C-484A-82CE-4D93588F69E2}" type="presOf" srcId="{1A01492C-CFCF-4FA2-9833-A21129DB695B}" destId="{16CF5B8D-164E-4D7E-90E1-31E36FF37473}" srcOrd="0" destOrd="0" presId="urn:microsoft.com/office/officeart/2005/8/layout/vList2"/>
    <dgm:cxn modelId="{049CB76C-2566-4043-8D5C-179E17D5E5E1}" type="presParOf" srcId="{16CF5B8D-164E-4D7E-90E1-31E36FF37473}" destId="{9B3FA347-2411-4566-BDE0-6286AEB796AA}" srcOrd="0" destOrd="0" presId="urn:microsoft.com/office/officeart/2005/8/layout/vList2"/>
    <dgm:cxn modelId="{BC56995B-F49D-4D30-B5AD-9748ACB719A8}" type="presParOf" srcId="{16CF5B8D-164E-4D7E-90E1-31E36FF37473}" destId="{E29192CA-CEAD-4081-8691-EBBFA11F8DC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394F8E-7AFB-48CA-98EE-E12AEA57451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291B5FD-54DD-4FD1-95BB-4F745F143A7C}">
      <dgm:prSet phldrT="[Текст]" custT="1"/>
      <dgm:spPr/>
      <dgm:t>
        <a:bodyPr/>
        <a:lstStyle/>
        <a:p>
          <a:r>
            <a:rPr lang="uk-UA" sz="2000" dirty="0" smtClean="0"/>
            <a:t>Серпневий путч</a:t>
          </a:r>
          <a:endParaRPr lang="ru-RU" sz="2000" dirty="0"/>
        </a:p>
      </dgm:t>
    </dgm:pt>
    <dgm:pt modelId="{D2F100D1-07C3-4769-8255-E0BB9CB2C4C8}" type="parTrans" cxnId="{5AF71370-9F74-43C6-A86F-97B404252CAB}">
      <dgm:prSet/>
      <dgm:spPr/>
      <dgm:t>
        <a:bodyPr/>
        <a:lstStyle/>
        <a:p>
          <a:endParaRPr lang="ru-RU"/>
        </a:p>
      </dgm:t>
    </dgm:pt>
    <dgm:pt modelId="{3271A0B3-CA54-40F8-9FE1-6F7ED6774D7C}" type="sibTrans" cxnId="{5AF71370-9F74-43C6-A86F-97B404252CAB}">
      <dgm:prSet/>
      <dgm:spPr/>
      <dgm:t>
        <a:bodyPr/>
        <a:lstStyle/>
        <a:p>
          <a:endParaRPr lang="ru-RU"/>
        </a:p>
      </dgm:t>
    </dgm:pt>
    <dgm:pt modelId="{75255087-05B4-4CF9-B281-D866ECC2ACD5}">
      <dgm:prSet phldrT="[Текст]" custT="1"/>
      <dgm:spPr/>
      <dgm:t>
        <a:bodyPr/>
        <a:lstStyle/>
        <a:p>
          <a:r>
            <a:rPr lang="ru-RU" sz="1600" b="0" i="0" dirty="0" err="1" smtClean="0"/>
            <a:t>Спроба</a:t>
          </a:r>
          <a:r>
            <a:rPr lang="ru-RU" sz="1600" b="0" i="0" dirty="0" smtClean="0"/>
            <a:t> державного перевороту в СРСР у </a:t>
          </a:r>
          <a:r>
            <a:rPr lang="ru-RU" sz="1600" b="0" i="0" dirty="0" err="1" smtClean="0"/>
            <a:t>серпні</a:t>
          </a:r>
          <a:r>
            <a:rPr lang="ru-RU" sz="1600" b="0" i="0" dirty="0" smtClean="0"/>
            <a:t> 1991 року, коли </a:t>
          </a:r>
          <a:r>
            <a:rPr lang="ru-RU" sz="1600" b="0" i="0" dirty="0" err="1" smtClean="0"/>
            <a:t>самопроголошений</a:t>
          </a:r>
          <a:r>
            <a:rPr lang="ru-RU" sz="1600" b="0" i="0" dirty="0" smtClean="0"/>
            <a:t> </a:t>
          </a:r>
          <a:r>
            <a:rPr lang="ru-RU" sz="1600" b="0" i="0" dirty="0" smtClean="0">
              <a:hlinkClick xmlns:r="http://schemas.openxmlformats.org/officeDocument/2006/relationships" r:id="rId1" tooltip="ГКЧП"/>
            </a:rPr>
            <a:t>«</a:t>
          </a:r>
          <a:r>
            <a:rPr lang="ru-RU" sz="1600" b="0" i="0" dirty="0" err="1" smtClean="0">
              <a:hlinkClick xmlns:r="http://schemas.openxmlformats.org/officeDocument/2006/relationships" r:id="rId1" tooltip="ГКЧП"/>
            </a:rPr>
            <a:t>Державний</a:t>
          </a:r>
          <a:r>
            <a:rPr lang="ru-RU" sz="1600" b="0" i="0" dirty="0" smtClean="0">
              <a:hlinkClick xmlns:r="http://schemas.openxmlformats.org/officeDocument/2006/relationships" r:id="rId1" tooltip="ГКЧП"/>
            </a:rPr>
            <a:t> </a:t>
          </a:r>
          <a:r>
            <a:rPr lang="ru-RU" sz="1600" b="0" i="0" dirty="0" err="1" smtClean="0">
              <a:hlinkClick xmlns:r="http://schemas.openxmlformats.org/officeDocument/2006/relationships" r:id="rId1" tooltip="ГКЧП"/>
            </a:rPr>
            <a:t>комітет</a:t>
          </a:r>
          <a:r>
            <a:rPr lang="ru-RU" sz="1600" b="0" i="0" dirty="0" smtClean="0">
              <a:hlinkClick xmlns:r="http://schemas.openxmlformats.org/officeDocument/2006/relationships" r:id="rId1" tooltip="ГКЧП"/>
            </a:rPr>
            <a:t> з </a:t>
          </a:r>
          <a:r>
            <a:rPr lang="ru-RU" sz="1600" b="0" i="0" dirty="0" err="1" smtClean="0">
              <a:hlinkClick xmlns:r="http://schemas.openxmlformats.org/officeDocument/2006/relationships" r:id="rId1" tooltip="ГКЧП"/>
            </a:rPr>
            <a:t>надзвичайного</a:t>
          </a:r>
          <a:r>
            <a:rPr lang="ru-RU" sz="1600" b="0" i="0" dirty="0" smtClean="0">
              <a:hlinkClick xmlns:r="http://schemas.openxmlformats.org/officeDocument/2006/relationships" r:id="rId1" tooltip="ГКЧП"/>
            </a:rPr>
            <a:t> стану» (</a:t>
          </a:r>
          <a:r>
            <a:rPr lang="ru-RU" sz="1600" b="0" i="0" dirty="0" smtClean="0"/>
            <a:t>ДКНС) </a:t>
          </a:r>
          <a:r>
            <a:rPr lang="ru-RU" sz="1600" b="0" i="0" dirty="0" err="1" smtClean="0"/>
            <a:t>намагався</a:t>
          </a:r>
          <a:r>
            <a:rPr lang="ru-RU" sz="1600" b="0" i="0" dirty="0" smtClean="0"/>
            <a:t> </a:t>
          </a:r>
          <a:r>
            <a:rPr lang="ru-RU" sz="1600" b="0" i="0" dirty="0" err="1" smtClean="0"/>
            <a:t>усунути</a:t>
          </a:r>
          <a:r>
            <a:rPr lang="ru-RU" sz="1600" b="0" i="0" dirty="0" smtClean="0"/>
            <a:t> </a:t>
          </a:r>
          <a:r>
            <a:rPr lang="ru-RU" sz="1600" b="0" i="0" dirty="0" err="1" smtClean="0"/>
            <a:t>від</a:t>
          </a:r>
          <a:r>
            <a:rPr lang="ru-RU" sz="1600" b="0" i="0" dirty="0" smtClean="0"/>
            <a:t> </a:t>
          </a:r>
          <a:r>
            <a:rPr lang="ru-RU" sz="1600" b="0" i="0" dirty="0" err="1" smtClean="0"/>
            <a:t>влади</a:t>
          </a:r>
          <a:r>
            <a:rPr lang="ru-RU" sz="1600" b="0" i="0" dirty="0" smtClean="0"/>
            <a:t> президента СРСР </a:t>
          </a:r>
          <a:r>
            <a:rPr lang="ru-RU" sz="1600" b="0" i="0" dirty="0" err="1" smtClean="0">
              <a:hlinkClick xmlns:r="http://schemas.openxmlformats.org/officeDocument/2006/relationships" r:id="rId2" tooltip="Горбачов Михайло Сергійович"/>
            </a:rPr>
            <a:t>Михайла</a:t>
          </a:r>
          <a:r>
            <a:rPr lang="ru-RU" sz="1600" b="0" i="0" dirty="0" smtClean="0">
              <a:hlinkClick xmlns:r="http://schemas.openxmlformats.org/officeDocument/2006/relationships" r:id="rId2" tooltip="Горбачов Михайло Сергійович"/>
            </a:rPr>
            <a:t> </a:t>
          </a:r>
          <a:r>
            <a:rPr lang="ru-RU" sz="1600" b="0" i="0" dirty="0" err="1" smtClean="0">
              <a:hlinkClick xmlns:r="http://schemas.openxmlformats.org/officeDocument/2006/relationships" r:id="rId2" tooltip="Горбачов Михайло Сергійович"/>
            </a:rPr>
            <a:t>Горбачова</a:t>
          </a:r>
          <a:r>
            <a:rPr lang="ru-RU" sz="1600" b="0" i="0" dirty="0" smtClean="0"/>
            <a:t>.</a:t>
          </a:r>
          <a:endParaRPr lang="ru-RU" sz="1600" dirty="0"/>
        </a:p>
      </dgm:t>
    </dgm:pt>
    <dgm:pt modelId="{D229C167-7472-4561-BDCA-FCE0F1B3B2ED}" type="parTrans" cxnId="{6E9EABF4-1769-4248-941B-07E84BC980D2}">
      <dgm:prSet/>
      <dgm:spPr/>
      <dgm:t>
        <a:bodyPr/>
        <a:lstStyle/>
        <a:p>
          <a:endParaRPr lang="ru-RU"/>
        </a:p>
      </dgm:t>
    </dgm:pt>
    <dgm:pt modelId="{22CE83DC-2B6A-478A-B0E8-CDB79315D38C}" type="sibTrans" cxnId="{6E9EABF4-1769-4248-941B-07E84BC980D2}">
      <dgm:prSet/>
      <dgm:spPr/>
      <dgm:t>
        <a:bodyPr/>
        <a:lstStyle/>
        <a:p>
          <a:endParaRPr lang="ru-RU"/>
        </a:p>
      </dgm:t>
    </dgm:pt>
    <dgm:pt modelId="{F292AF2A-D22F-4975-9C90-2F4A1F73A1BB}">
      <dgm:prSet custT="1"/>
      <dgm:spPr/>
      <dgm:t>
        <a:bodyPr/>
        <a:lstStyle/>
        <a:p>
          <a:endParaRPr lang="ru-RU" sz="1600" dirty="0"/>
        </a:p>
      </dgm:t>
    </dgm:pt>
    <dgm:pt modelId="{56FE2BFC-C986-4BE6-B713-EB1780064D0A}" type="parTrans" cxnId="{98D77E03-F482-4B47-B5D9-DD694AE0207A}">
      <dgm:prSet/>
      <dgm:spPr/>
      <dgm:t>
        <a:bodyPr/>
        <a:lstStyle/>
        <a:p>
          <a:endParaRPr lang="ru-RU"/>
        </a:p>
      </dgm:t>
    </dgm:pt>
    <dgm:pt modelId="{4E6250D6-E83E-402E-87A3-A988CE296D52}" type="sibTrans" cxnId="{98D77E03-F482-4B47-B5D9-DD694AE0207A}">
      <dgm:prSet/>
      <dgm:spPr/>
      <dgm:t>
        <a:bodyPr/>
        <a:lstStyle/>
        <a:p>
          <a:endParaRPr lang="ru-RU"/>
        </a:p>
      </dgm:t>
    </dgm:pt>
    <dgm:pt modelId="{2A95E84C-5A1A-413A-93D8-05FFAA8772C4}">
      <dgm:prSet phldrT="[Текст]" custT="1"/>
      <dgm:spPr/>
      <dgm:t>
        <a:bodyPr/>
        <a:lstStyle/>
        <a:p>
          <a:endParaRPr lang="ru-RU" sz="1600" dirty="0"/>
        </a:p>
      </dgm:t>
    </dgm:pt>
    <dgm:pt modelId="{9E80FC6E-1EB9-4B2B-8858-B84FD496B97D}" type="parTrans" cxnId="{06D28EF9-917D-4E0D-9A2F-7B451CD5FFA5}">
      <dgm:prSet/>
      <dgm:spPr/>
      <dgm:t>
        <a:bodyPr/>
        <a:lstStyle/>
        <a:p>
          <a:endParaRPr lang="ru-RU"/>
        </a:p>
      </dgm:t>
    </dgm:pt>
    <dgm:pt modelId="{AF0730FA-998C-424E-A1BA-B81515247FC5}" type="sibTrans" cxnId="{06D28EF9-917D-4E0D-9A2F-7B451CD5FFA5}">
      <dgm:prSet/>
      <dgm:spPr/>
      <dgm:t>
        <a:bodyPr/>
        <a:lstStyle/>
        <a:p>
          <a:endParaRPr lang="ru-RU"/>
        </a:p>
      </dgm:t>
    </dgm:pt>
    <dgm:pt modelId="{52A3A8AC-049C-4A29-BFE7-B610FF56C2CC}" type="pres">
      <dgm:prSet presAssocID="{B5394F8E-7AFB-48CA-98EE-E12AEA5745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DE46DA-54CB-483C-9C1F-8FD660F78ECB}" type="pres">
      <dgm:prSet presAssocID="{0291B5FD-54DD-4FD1-95BB-4F745F143A7C}" presName="parentText" presStyleLbl="node1" presStyleIdx="0" presStyleCnt="1" custScaleX="67341" custScaleY="279214" custLinFactNeighborX="1999" custLinFactNeighborY="-6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C31E9-1F43-4BBC-BBF0-F3CC66F74F54}" type="pres">
      <dgm:prSet presAssocID="{0291B5FD-54DD-4FD1-95BB-4F745F143A7C}" presName="childText" presStyleLbl="revTx" presStyleIdx="0" presStyleCnt="1" custLinFactNeighborX="984" custLinFactNeighborY="-21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945679-C931-4F77-BA37-EAC098E05B4A}" type="presOf" srcId="{0291B5FD-54DD-4FD1-95BB-4F745F143A7C}" destId="{06DE46DA-54CB-483C-9C1F-8FD660F78ECB}" srcOrd="0" destOrd="0" presId="urn:microsoft.com/office/officeart/2005/8/layout/vList2"/>
    <dgm:cxn modelId="{472CF3C9-B366-4D30-AA10-533ECCDAEF7B}" type="presOf" srcId="{F292AF2A-D22F-4975-9C90-2F4A1F73A1BB}" destId="{A64C31E9-1F43-4BBC-BBF0-F3CC66F74F54}" srcOrd="0" destOrd="2" presId="urn:microsoft.com/office/officeart/2005/8/layout/vList2"/>
    <dgm:cxn modelId="{15E7CF1C-F0F5-432B-B6F4-AF4183DC4359}" type="presOf" srcId="{B5394F8E-7AFB-48CA-98EE-E12AEA57451E}" destId="{52A3A8AC-049C-4A29-BFE7-B610FF56C2CC}" srcOrd="0" destOrd="0" presId="urn:microsoft.com/office/officeart/2005/8/layout/vList2"/>
    <dgm:cxn modelId="{5AF71370-9F74-43C6-A86F-97B404252CAB}" srcId="{B5394F8E-7AFB-48CA-98EE-E12AEA57451E}" destId="{0291B5FD-54DD-4FD1-95BB-4F745F143A7C}" srcOrd="0" destOrd="0" parTransId="{D2F100D1-07C3-4769-8255-E0BB9CB2C4C8}" sibTransId="{3271A0B3-CA54-40F8-9FE1-6F7ED6774D7C}"/>
    <dgm:cxn modelId="{6E9EABF4-1769-4248-941B-07E84BC980D2}" srcId="{0291B5FD-54DD-4FD1-95BB-4F745F143A7C}" destId="{75255087-05B4-4CF9-B281-D866ECC2ACD5}" srcOrd="1" destOrd="0" parTransId="{D229C167-7472-4561-BDCA-FCE0F1B3B2ED}" sibTransId="{22CE83DC-2B6A-478A-B0E8-CDB79315D38C}"/>
    <dgm:cxn modelId="{C8D95660-CCFB-47D7-9FEF-61FF68F566F4}" type="presOf" srcId="{75255087-05B4-4CF9-B281-D866ECC2ACD5}" destId="{A64C31E9-1F43-4BBC-BBF0-F3CC66F74F54}" srcOrd="0" destOrd="1" presId="urn:microsoft.com/office/officeart/2005/8/layout/vList2"/>
    <dgm:cxn modelId="{06D28EF9-917D-4E0D-9A2F-7B451CD5FFA5}" srcId="{0291B5FD-54DD-4FD1-95BB-4F745F143A7C}" destId="{2A95E84C-5A1A-413A-93D8-05FFAA8772C4}" srcOrd="0" destOrd="0" parTransId="{9E80FC6E-1EB9-4B2B-8858-B84FD496B97D}" sibTransId="{AF0730FA-998C-424E-A1BA-B81515247FC5}"/>
    <dgm:cxn modelId="{98D77E03-F482-4B47-B5D9-DD694AE0207A}" srcId="{0291B5FD-54DD-4FD1-95BB-4F745F143A7C}" destId="{F292AF2A-D22F-4975-9C90-2F4A1F73A1BB}" srcOrd="2" destOrd="0" parTransId="{56FE2BFC-C986-4BE6-B713-EB1780064D0A}" sibTransId="{4E6250D6-E83E-402E-87A3-A988CE296D52}"/>
    <dgm:cxn modelId="{1094EB1B-B597-4A56-A1A5-BF8841F04536}" type="presOf" srcId="{2A95E84C-5A1A-413A-93D8-05FFAA8772C4}" destId="{A64C31E9-1F43-4BBC-BBF0-F3CC66F74F54}" srcOrd="0" destOrd="0" presId="urn:microsoft.com/office/officeart/2005/8/layout/vList2"/>
    <dgm:cxn modelId="{25F37B77-89FD-4363-AE27-29D224ADFFB7}" type="presParOf" srcId="{52A3A8AC-049C-4A29-BFE7-B610FF56C2CC}" destId="{06DE46DA-54CB-483C-9C1F-8FD660F78ECB}" srcOrd="0" destOrd="0" presId="urn:microsoft.com/office/officeart/2005/8/layout/vList2"/>
    <dgm:cxn modelId="{1857ADDE-B1C3-46CC-82D9-93E0C39B2612}" type="presParOf" srcId="{52A3A8AC-049C-4A29-BFE7-B610FF56C2CC}" destId="{A64C31E9-1F43-4BBC-BBF0-F3CC66F74F5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C3BA4-A0DB-450A-B3B5-FAFFDE374DEC}">
      <dsp:nvSpPr>
        <dsp:cNvPr id="0" name=""/>
        <dsp:cNvSpPr/>
      </dsp:nvSpPr>
      <dsp:spPr>
        <a:xfrm>
          <a:off x="0" y="0"/>
          <a:ext cx="2151624" cy="354976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Дисидент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29" y="17329"/>
        <a:ext cx="2116966" cy="320318"/>
      </dsp:txXfrm>
    </dsp:sp>
    <dsp:sp modelId="{3A539CAB-691F-4141-83EF-010195CC25DB}">
      <dsp:nvSpPr>
        <dsp:cNvPr id="0" name=""/>
        <dsp:cNvSpPr/>
      </dsp:nvSpPr>
      <dsp:spPr>
        <a:xfrm>
          <a:off x="0" y="355861"/>
          <a:ext cx="2151624" cy="1827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31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людина, політичні погляди якої істотно розходяться з офіційно встановленими в країні, де вона живе; політичний інакодумець.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55861"/>
        <a:ext cx="2151624" cy="1827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A625F7-02AC-4881-9348-1B9BF5A170D7}">
      <dsp:nvSpPr>
        <dsp:cNvPr id="0" name=""/>
        <dsp:cNvSpPr/>
      </dsp:nvSpPr>
      <dsp:spPr>
        <a:xfrm>
          <a:off x="0" y="0"/>
          <a:ext cx="1933246" cy="446894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0" i="0" kern="1200" dirty="0" smtClean="0">
              <a:latin typeface="Times New Roman" pitchFamily="18" charset="0"/>
              <a:cs typeface="Times New Roman" pitchFamily="18" charset="0"/>
            </a:rPr>
            <a:t>Марксизм-ленінізм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816" y="21816"/>
        <a:ext cx="1889614" cy="4032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A625F7-02AC-4881-9348-1B9BF5A170D7}">
      <dsp:nvSpPr>
        <dsp:cNvPr id="0" name=""/>
        <dsp:cNvSpPr/>
      </dsp:nvSpPr>
      <dsp:spPr>
        <a:xfrm>
          <a:off x="0" y="0"/>
          <a:ext cx="1933246" cy="446894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latin typeface="Times New Roman" pitchFamily="18" charset="0"/>
              <a:cs typeface="Times New Roman" pitchFamily="18" charset="0"/>
            </a:rPr>
            <a:t>Християнин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816" y="21816"/>
        <a:ext cx="1889614" cy="4032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FA347-2411-4566-BDE0-6286AEB796AA}">
      <dsp:nvSpPr>
        <dsp:cNvPr id="0" name=""/>
        <dsp:cNvSpPr/>
      </dsp:nvSpPr>
      <dsp:spPr>
        <a:xfrm>
          <a:off x="0" y="0"/>
          <a:ext cx="3057525" cy="62162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Гласність</a:t>
          </a:r>
          <a:endParaRPr lang="ru-RU" sz="2400" kern="1200" dirty="0"/>
        </a:p>
      </dsp:txBody>
      <dsp:txXfrm>
        <a:off x="30345" y="30345"/>
        <a:ext cx="2996835" cy="560932"/>
      </dsp:txXfrm>
    </dsp:sp>
    <dsp:sp modelId="{E29192CA-CEAD-4081-8691-EBBFA11F8DC8}">
      <dsp:nvSpPr>
        <dsp:cNvPr id="0" name=""/>
        <dsp:cNvSpPr/>
      </dsp:nvSpPr>
      <dsp:spPr>
        <a:xfrm>
          <a:off x="0" y="807263"/>
          <a:ext cx="3057525" cy="3055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76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0" i="0" kern="1200" dirty="0" err="1" smtClean="0"/>
            <a:t>Політичний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термін</a:t>
          </a:r>
          <a:r>
            <a:rPr lang="ru-RU" sz="1400" b="0" i="0" kern="1200" dirty="0" smtClean="0"/>
            <a:t>, </a:t>
          </a:r>
          <a:r>
            <a:rPr lang="ru-RU" sz="1400" b="0" i="0" kern="1200" dirty="0" err="1" smtClean="0"/>
            <a:t>що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позначає</a:t>
          </a:r>
          <a:r>
            <a:rPr lang="ru-RU" sz="1400" b="0" i="0" kern="1200" dirty="0" smtClean="0"/>
            <a:t> </a:t>
          </a:r>
          <a:r>
            <a:rPr lang="ru-RU" sz="1400" b="0" i="0" kern="1200" dirty="0" err="1" smtClean="0">
              <a:hlinkClick xmlns:r="http://schemas.openxmlformats.org/officeDocument/2006/relationships" r:id="rId1" tooltip="Політика"/>
            </a:rPr>
            <a:t>політику</a:t>
          </a:r>
          <a:r>
            <a:rPr lang="ru-RU" sz="1400" b="0" i="0" kern="1200" dirty="0" smtClean="0"/>
            <a:t> </a:t>
          </a:r>
          <a:r>
            <a:rPr lang="ru-RU" sz="1400" b="0" i="0" kern="1200" dirty="0" err="1" smtClean="0"/>
            <a:t>максимальної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відкритості</a:t>
          </a:r>
          <a:r>
            <a:rPr lang="ru-RU" sz="1400" b="0" i="0" kern="1200" dirty="0" smtClean="0"/>
            <a:t> у </a:t>
          </a:r>
          <a:r>
            <a:rPr lang="ru-RU" sz="1400" b="0" i="0" kern="1200" dirty="0" err="1" smtClean="0"/>
            <a:t>діяльності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державних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установ</a:t>
          </a:r>
          <a:r>
            <a:rPr lang="ru-RU" sz="1400" b="0" i="0" kern="1200" dirty="0" smtClean="0"/>
            <a:t> і </a:t>
          </a:r>
          <a:r>
            <a:rPr lang="ru-RU" sz="1400" b="0" i="0" kern="1200" dirty="0" err="1" smtClean="0"/>
            <a:t>свободи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інформації</a:t>
          </a:r>
          <a:r>
            <a:rPr lang="ru-RU" sz="1400" b="0" i="0" kern="1200" dirty="0" smtClean="0"/>
            <a:t>. У </a:t>
          </a:r>
          <a:r>
            <a:rPr lang="ru-RU" sz="1400" b="0" i="0" kern="1200" dirty="0" err="1" smtClean="0"/>
            <a:t>вузькому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сенсі</a:t>
          </a:r>
          <a:r>
            <a:rPr lang="ru-RU" sz="1400" b="0" i="0" kern="1200" dirty="0" smtClean="0"/>
            <a:t>, в </a:t>
          </a:r>
          <a:r>
            <a:rPr lang="ru-RU" sz="1400" b="0" i="0" kern="1200" dirty="0" err="1" smtClean="0"/>
            <a:t>сучасному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слововживанні</a:t>
          </a:r>
          <a:r>
            <a:rPr lang="ru-RU" sz="1400" b="0" i="0" kern="1200" dirty="0" smtClean="0"/>
            <a:t>, </a:t>
          </a:r>
          <a:r>
            <a:rPr lang="ru-RU" sz="1400" b="0" i="0" kern="1200" dirty="0" err="1" smtClean="0"/>
            <a:t>основний</a:t>
          </a:r>
          <a:r>
            <a:rPr lang="ru-RU" sz="1400" b="0" i="0" kern="1200" dirty="0" smtClean="0"/>
            <a:t> компонент </a:t>
          </a:r>
          <a:r>
            <a:rPr lang="ru-RU" sz="1400" b="0" i="0" kern="1200" dirty="0" err="1" smtClean="0"/>
            <a:t>політики</a:t>
          </a:r>
          <a:r>
            <a:rPr lang="ru-RU" sz="1400" b="0" i="0" kern="1200" dirty="0" smtClean="0"/>
            <a:t> </a:t>
          </a:r>
          <a:r>
            <a:rPr lang="ru-RU" sz="1400" b="0" i="0" kern="1200" dirty="0" err="1" smtClean="0">
              <a:hlinkClick xmlns:r="http://schemas.openxmlformats.org/officeDocument/2006/relationships" r:id="rId2" tooltip="Перебудова"/>
            </a:rPr>
            <a:t>перебудови</a:t>
          </a:r>
          <a:r>
            <a:rPr lang="ru-RU" sz="1400" b="0" i="0" kern="1200" dirty="0" smtClean="0"/>
            <a:t>, яку проводив </a:t>
          </a:r>
          <a:r>
            <a:rPr lang="ru-RU" sz="1400" b="0" i="0" kern="1200" dirty="0" smtClean="0">
              <a:hlinkClick xmlns:r="http://schemas.openxmlformats.org/officeDocument/2006/relationships" r:id="rId3" tooltip="Горбачов Михайло Сергійович"/>
            </a:rPr>
            <a:t>М. С. </a:t>
          </a:r>
          <a:r>
            <a:rPr lang="ru-RU" sz="1400" b="0" i="0" kern="1200" dirty="0" err="1" smtClean="0">
              <a:hlinkClick xmlns:r="http://schemas.openxmlformats.org/officeDocument/2006/relationships" r:id="rId3" tooltip="Горбачов Михайло Сергійович"/>
            </a:rPr>
            <a:t>Горбачов</a:t>
          </a:r>
          <a:r>
            <a:rPr lang="ru-RU" sz="1400" b="0" i="0" kern="1200" dirty="0" smtClean="0"/>
            <a:t> у </a:t>
          </a:r>
          <a:r>
            <a:rPr lang="ru-RU" sz="1400" b="0" i="0" kern="1200" dirty="0" err="1" smtClean="0"/>
            <a:t>другій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половині</a:t>
          </a:r>
          <a:r>
            <a:rPr lang="ru-RU" sz="1400" b="0" i="0" kern="1200" dirty="0" smtClean="0"/>
            <a:t> </a:t>
          </a:r>
          <a:r>
            <a:rPr lang="ru-RU" sz="1400" b="0" i="0" kern="1200" dirty="0" smtClean="0">
              <a:hlinkClick xmlns:r="http://schemas.openxmlformats.org/officeDocument/2006/relationships" r:id="rId4" tooltip="1980-ті"/>
            </a:rPr>
            <a:t>1980-х</a:t>
          </a:r>
          <a:r>
            <a:rPr lang="ru-RU" sz="1400" b="0" i="0" kern="1200" dirty="0" smtClean="0"/>
            <a:t> </a:t>
          </a:r>
          <a:r>
            <a:rPr lang="ru-RU" sz="1400" b="0" i="0" kern="1200" dirty="0" err="1" smtClean="0"/>
            <a:t>років</a:t>
          </a:r>
          <a:r>
            <a:rPr lang="ru-RU" sz="1400" b="0" i="0" kern="1200" dirty="0" smtClean="0"/>
            <a:t> у </a:t>
          </a:r>
          <a:r>
            <a:rPr lang="ru-RU" sz="1400" b="0" i="0" kern="1200" dirty="0" smtClean="0">
              <a:hlinkClick xmlns:r="http://schemas.openxmlformats.org/officeDocument/2006/relationships" r:id="rId5" tooltip="СРСР"/>
            </a:rPr>
            <a:t>СРСР</a:t>
          </a:r>
          <a:r>
            <a:rPr lang="ru-RU" sz="1400" b="0" i="0" kern="1200" dirty="0" smtClean="0"/>
            <a:t> і </a:t>
          </a:r>
          <a:r>
            <a:rPr lang="ru-RU" sz="1400" b="0" i="0" kern="1200" dirty="0" err="1" smtClean="0"/>
            <a:t>полягала</a:t>
          </a:r>
          <a:r>
            <a:rPr lang="ru-RU" sz="1400" b="0" i="0" kern="1200" dirty="0" smtClean="0"/>
            <a:t> в </a:t>
          </a:r>
          <a:r>
            <a:rPr lang="ru-RU" sz="1400" b="0" i="0" kern="1200" dirty="0" err="1" smtClean="0"/>
            <a:t>істотному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ослабленні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цензури</a:t>
          </a:r>
          <a:r>
            <a:rPr lang="ru-RU" sz="1400" b="0" i="0" kern="1200" dirty="0" smtClean="0"/>
            <a:t> і </a:t>
          </a:r>
          <a:r>
            <a:rPr lang="ru-RU" sz="1400" b="0" i="0" kern="1200" dirty="0" err="1" smtClean="0"/>
            <a:t>знятті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існуючих</a:t>
          </a:r>
          <a:r>
            <a:rPr lang="ru-RU" sz="1400" b="0" i="0" kern="1200" dirty="0" smtClean="0"/>
            <a:t> у </a:t>
          </a:r>
          <a:r>
            <a:rPr lang="ru-RU" sz="1400" b="0" i="0" kern="1200" dirty="0" err="1" smtClean="0"/>
            <a:t>радянському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суспільстві</a:t>
          </a:r>
          <a:r>
            <a:rPr lang="ru-RU" sz="1400" b="0" i="0" kern="1200" dirty="0" smtClean="0"/>
            <a:t> </a:t>
          </a:r>
          <a:r>
            <a:rPr lang="ru-RU" sz="1400" b="0" i="0" kern="1200" dirty="0" err="1" smtClean="0"/>
            <a:t>численних</a:t>
          </a:r>
          <a:r>
            <a:rPr lang="ru-RU" sz="1400" b="0" i="0" kern="1200" dirty="0" smtClean="0"/>
            <a:t> </a:t>
          </a:r>
          <a:r>
            <a:rPr lang="ru-RU" sz="1400" b="0" i="0" kern="1200" dirty="0" err="1" smtClean="0">
              <a:hlinkClick xmlns:r="http://schemas.openxmlformats.org/officeDocument/2006/relationships" r:id="rId6" tooltip="Інформаційний бар'єр (ще не написана)"/>
            </a:rPr>
            <a:t>інформаційних</a:t>
          </a:r>
          <a:r>
            <a:rPr lang="ru-RU" sz="1400" b="0" i="0" kern="1200" dirty="0" smtClean="0">
              <a:hlinkClick xmlns:r="http://schemas.openxmlformats.org/officeDocument/2006/relationships" r:id="rId6" tooltip="Інформаційний бар'єр (ще не написана)"/>
            </a:rPr>
            <a:t> </a:t>
          </a:r>
          <a:r>
            <a:rPr lang="ru-RU" sz="1400" b="0" i="0" kern="1200" dirty="0" err="1" smtClean="0">
              <a:hlinkClick xmlns:r="http://schemas.openxmlformats.org/officeDocument/2006/relationships" r:id="rId6" tooltip="Інформаційний бар'єр (ще не написана)"/>
            </a:rPr>
            <a:t>бар'єрів</a:t>
          </a:r>
          <a:r>
            <a:rPr lang="ru-RU" sz="1400" b="0" i="0" kern="1200" dirty="0" smtClean="0"/>
            <a:t>.</a:t>
          </a:r>
          <a:endParaRPr lang="ru-RU" sz="1400" kern="1200" dirty="0"/>
        </a:p>
      </dsp:txBody>
      <dsp:txXfrm>
        <a:off x="0" y="807263"/>
        <a:ext cx="3057525" cy="3055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E46DA-54CB-483C-9C1F-8FD660F78ECB}">
      <dsp:nvSpPr>
        <dsp:cNvPr id="0" name=""/>
        <dsp:cNvSpPr/>
      </dsp:nvSpPr>
      <dsp:spPr>
        <a:xfrm>
          <a:off x="22762" y="0"/>
          <a:ext cx="2424275" cy="87454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Серпневий путч</a:t>
          </a:r>
          <a:endParaRPr lang="ru-RU" sz="2000" kern="1200" dirty="0"/>
        </a:p>
      </dsp:txBody>
      <dsp:txXfrm>
        <a:off x="65454" y="42692"/>
        <a:ext cx="2338891" cy="789162"/>
      </dsp:txXfrm>
    </dsp:sp>
    <dsp:sp modelId="{A64C31E9-1F43-4BBC-BBF0-F3CC66F74F54}">
      <dsp:nvSpPr>
        <dsp:cNvPr id="0" name=""/>
        <dsp:cNvSpPr/>
      </dsp:nvSpPr>
      <dsp:spPr>
        <a:xfrm>
          <a:off x="0" y="808934"/>
          <a:ext cx="2447039" cy="2216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9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i="0" kern="1200" dirty="0" err="1" smtClean="0"/>
            <a:t>Спроба</a:t>
          </a:r>
          <a:r>
            <a:rPr lang="ru-RU" sz="1600" b="0" i="0" kern="1200" dirty="0" smtClean="0"/>
            <a:t> державного перевороту в СРСР у </a:t>
          </a:r>
          <a:r>
            <a:rPr lang="ru-RU" sz="1600" b="0" i="0" kern="1200" dirty="0" err="1" smtClean="0"/>
            <a:t>серпні</a:t>
          </a:r>
          <a:r>
            <a:rPr lang="ru-RU" sz="1600" b="0" i="0" kern="1200" dirty="0" smtClean="0"/>
            <a:t> 1991 року, коли </a:t>
          </a:r>
          <a:r>
            <a:rPr lang="ru-RU" sz="1600" b="0" i="0" kern="1200" dirty="0" err="1" smtClean="0"/>
            <a:t>самопроголошений</a:t>
          </a:r>
          <a:r>
            <a:rPr lang="ru-RU" sz="1600" b="0" i="0" kern="1200" dirty="0" smtClean="0"/>
            <a:t> </a:t>
          </a:r>
          <a:r>
            <a:rPr lang="ru-RU" sz="1600" b="0" i="0" kern="1200" dirty="0" smtClean="0">
              <a:hlinkClick xmlns:r="http://schemas.openxmlformats.org/officeDocument/2006/relationships" r:id="rId1" tooltip="ГКЧП"/>
            </a:rPr>
            <a:t>«</a:t>
          </a:r>
          <a:r>
            <a:rPr lang="ru-RU" sz="1600" b="0" i="0" kern="1200" dirty="0" err="1" smtClean="0">
              <a:hlinkClick xmlns:r="http://schemas.openxmlformats.org/officeDocument/2006/relationships" r:id="rId1" tooltip="ГКЧП"/>
            </a:rPr>
            <a:t>Державний</a:t>
          </a:r>
          <a:r>
            <a:rPr lang="ru-RU" sz="1600" b="0" i="0" kern="1200" dirty="0" smtClean="0">
              <a:hlinkClick xmlns:r="http://schemas.openxmlformats.org/officeDocument/2006/relationships" r:id="rId1" tooltip="ГКЧП"/>
            </a:rPr>
            <a:t> </a:t>
          </a:r>
          <a:r>
            <a:rPr lang="ru-RU" sz="1600" b="0" i="0" kern="1200" dirty="0" err="1" smtClean="0">
              <a:hlinkClick xmlns:r="http://schemas.openxmlformats.org/officeDocument/2006/relationships" r:id="rId1" tooltip="ГКЧП"/>
            </a:rPr>
            <a:t>комітет</a:t>
          </a:r>
          <a:r>
            <a:rPr lang="ru-RU" sz="1600" b="0" i="0" kern="1200" dirty="0" smtClean="0">
              <a:hlinkClick xmlns:r="http://schemas.openxmlformats.org/officeDocument/2006/relationships" r:id="rId1" tooltip="ГКЧП"/>
            </a:rPr>
            <a:t> з </a:t>
          </a:r>
          <a:r>
            <a:rPr lang="ru-RU" sz="1600" b="0" i="0" kern="1200" dirty="0" err="1" smtClean="0">
              <a:hlinkClick xmlns:r="http://schemas.openxmlformats.org/officeDocument/2006/relationships" r:id="rId1" tooltip="ГКЧП"/>
            </a:rPr>
            <a:t>надзвичайного</a:t>
          </a:r>
          <a:r>
            <a:rPr lang="ru-RU" sz="1600" b="0" i="0" kern="1200" dirty="0" smtClean="0">
              <a:hlinkClick xmlns:r="http://schemas.openxmlformats.org/officeDocument/2006/relationships" r:id="rId1" tooltip="ГКЧП"/>
            </a:rPr>
            <a:t> стану» (</a:t>
          </a:r>
          <a:r>
            <a:rPr lang="ru-RU" sz="1600" b="0" i="0" kern="1200" dirty="0" smtClean="0"/>
            <a:t>ДКНС) </a:t>
          </a:r>
          <a:r>
            <a:rPr lang="ru-RU" sz="1600" b="0" i="0" kern="1200" dirty="0" err="1" smtClean="0"/>
            <a:t>намагався</a:t>
          </a:r>
          <a:r>
            <a:rPr lang="ru-RU" sz="1600" b="0" i="0" kern="1200" dirty="0" smtClean="0"/>
            <a:t> </a:t>
          </a:r>
          <a:r>
            <a:rPr lang="ru-RU" sz="1600" b="0" i="0" kern="1200" dirty="0" err="1" smtClean="0"/>
            <a:t>усунути</a:t>
          </a:r>
          <a:r>
            <a:rPr lang="ru-RU" sz="1600" b="0" i="0" kern="1200" dirty="0" smtClean="0"/>
            <a:t> </a:t>
          </a:r>
          <a:r>
            <a:rPr lang="ru-RU" sz="1600" b="0" i="0" kern="1200" dirty="0" err="1" smtClean="0"/>
            <a:t>від</a:t>
          </a:r>
          <a:r>
            <a:rPr lang="ru-RU" sz="1600" b="0" i="0" kern="1200" dirty="0" smtClean="0"/>
            <a:t> </a:t>
          </a:r>
          <a:r>
            <a:rPr lang="ru-RU" sz="1600" b="0" i="0" kern="1200" dirty="0" err="1" smtClean="0"/>
            <a:t>влади</a:t>
          </a:r>
          <a:r>
            <a:rPr lang="ru-RU" sz="1600" b="0" i="0" kern="1200" dirty="0" smtClean="0"/>
            <a:t> президента СРСР </a:t>
          </a:r>
          <a:r>
            <a:rPr lang="ru-RU" sz="1600" b="0" i="0" kern="1200" dirty="0" err="1" smtClean="0">
              <a:hlinkClick xmlns:r="http://schemas.openxmlformats.org/officeDocument/2006/relationships" r:id="rId2" tooltip="Горбачов Михайло Сергійович"/>
            </a:rPr>
            <a:t>Михайла</a:t>
          </a:r>
          <a:r>
            <a:rPr lang="ru-RU" sz="1600" b="0" i="0" kern="1200" dirty="0" smtClean="0">
              <a:hlinkClick xmlns:r="http://schemas.openxmlformats.org/officeDocument/2006/relationships" r:id="rId2" tooltip="Горбачов Михайло Сергійович"/>
            </a:rPr>
            <a:t> </a:t>
          </a:r>
          <a:r>
            <a:rPr lang="ru-RU" sz="1600" b="0" i="0" kern="1200" dirty="0" err="1" smtClean="0">
              <a:hlinkClick xmlns:r="http://schemas.openxmlformats.org/officeDocument/2006/relationships" r:id="rId2" tooltip="Горбачов Михайло Сергійович"/>
            </a:rPr>
            <a:t>Горбачова</a:t>
          </a:r>
          <a:r>
            <a:rPr lang="ru-RU" sz="1600" b="0" i="0" kern="1200" dirty="0" smtClean="0"/>
            <a:t>.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600" kern="1200" dirty="0"/>
        </a:p>
      </dsp:txBody>
      <dsp:txXfrm>
        <a:off x="0" y="808934"/>
        <a:ext cx="2447039" cy="2216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A942C8-5EF7-4E0B-BCC3-E27C743589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21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4F2B79B-7A17-4F1F-AFC2-5F1FE35AE048}" type="slidenum">
              <a:rPr lang="en-GB" sz="1200" smtClean="0">
                <a:latin typeface="Arial" charset="0"/>
              </a:rPr>
              <a:pPr/>
              <a:t>1</a:t>
            </a:fld>
            <a:endParaRPr lang="en-GB" sz="1200" smtClean="0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558EFA54-6D51-45C5-BC87-5FDBD534C4F7}" type="slidenum">
              <a:rPr lang="en-GB" sz="1200" smtClean="0">
                <a:latin typeface="Arial" charset="0"/>
              </a:rPr>
              <a:pPr/>
              <a:t>10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9D5F4DB-255A-4F4F-8410-3EBB6400F271}" type="slidenum">
              <a:rPr lang="en-GB" sz="1200" smtClean="0">
                <a:latin typeface="Arial" charset="0"/>
              </a:rPr>
              <a:pPr/>
              <a:t>11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12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13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14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15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16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17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18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19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3D6E36D7-9A37-4678-BD8C-E877ACAAB2B9}" type="slidenum">
              <a:rPr lang="en-GB" sz="1200" smtClean="0">
                <a:latin typeface="Arial" charset="0"/>
              </a:rPr>
              <a:pPr/>
              <a:t>2</a:t>
            </a:fld>
            <a:endParaRPr lang="en-GB" sz="1200" smtClean="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20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21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22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23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24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25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26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C2EC14B8-B8BA-478C-9F78-6B774DEF0210}" type="slidenum">
              <a:rPr lang="en-GB" sz="1200" smtClean="0">
                <a:latin typeface="Arial" charset="0"/>
              </a:rPr>
              <a:pPr/>
              <a:t>3</a:t>
            </a:fld>
            <a:endParaRPr lang="en-GB" sz="1200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C31412CF-54A1-4EBE-BFD3-A06D4D67F8D4}" type="slidenum">
              <a:rPr lang="en-GB" sz="1200" smtClean="0">
                <a:latin typeface="Arial" charset="0"/>
              </a:rPr>
              <a:pPr/>
              <a:t>4</a:t>
            </a:fld>
            <a:endParaRPr lang="en-GB" sz="1200" smtClean="0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81228224-AC28-43E6-9578-CA1A184552D7}" type="slidenum">
              <a:rPr lang="en-GB" sz="1200" smtClean="0">
                <a:latin typeface="Arial" charset="0"/>
              </a:rPr>
              <a:pPr/>
              <a:t>5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21B9AA0-793D-4077-8476-A53A0DBE82DF}" type="slidenum">
              <a:rPr lang="en-GB" sz="1200" smtClean="0">
                <a:latin typeface="Arial" charset="0"/>
              </a:rPr>
              <a:pPr/>
              <a:t>6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2772154A-F1BB-4D2E-AD3B-330DEA28F389}" type="slidenum">
              <a:rPr lang="en-GB" sz="1200" smtClean="0">
                <a:latin typeface="Arial" charset="0"/>
              </a:rPr>
              <a:pPr/>
              <a:t>7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90E3F03B-0039-41ED-A92D-9E41D2BEE7F5}" type="slidenum">
              <a:rPr lang="en-GB" sz="1200" smtClean="0">
                <a:latin typeface="Arial" charset="0"/>
              </a:rPr>
              <a:pPr/>
              <a:t>8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fld id="{69D5F4DB-255A-4F4F-8410-3EBB6400F271}" type="slidenum">
              <a:rPr lang="en-GB" sz="1200" smtClean="0">
                <a:latin typeface="Arial" charset="0"/>
              </a:rPr>
              <a:pPr/>
              <a:t>9</a:t>
            </a:fld>
            <a:endParaRPr lang="en-GB" sz="1200" smtClean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E86A-8A62-465D-A70C-3317C9DE4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4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E20ED-FA03-4DF9-B5FA-D1F24BBBF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2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CAFC0-A51C-4B43-904C-A79FE3BF6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2A027-EF07-49D8-AE66-3C6EDC4F9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28C2C-642C-47C9-AC06-42E72F0EF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EC2D-F01C-437A-AA61-EC9AF0ABD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7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0A23C-0698-4034-9E31-1312654D8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4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06D2-F6EC-4DE4-9B3E-001A62969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9DBBE-A35D-434E-876B-86AF130DC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80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1E93-539F-494D-B784-B26E36146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0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6E58A-EF35-4CC9-AAD0-7FB2FA11B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2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E393585-78E9-43D1-B5DD-52119125D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42.jpg"/><Relationship Id="rId5" Type="http://schemas.openxmlformats.org/officeDocument/2006/relationships/diagramData" Target="../diagrams/data5.xml"/><Relationship Id="rId10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microsoft.com/office/2007/relationships/diagramDrawing" Target="../diagrams/drawin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12" Type="http://schemas.openxmlformats.org/officeDocument/2006/relationships/hyperlink" Target="http://uk.wikipedia.org/wiki/%D0%9F%D0%BE%D0%BB%D1%96%D1%82%D0%B8%D0%BA%D0%B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hyperlink" Target="http://uk.wikipedia.org/wiki/%D0%9A%D0%9F%D0%A0%D0%A1" TargetMode="External"/><Relationship Id="rId5" Type="http://schemas.openxmlformats.org/officeDocument/2006/relationships/diagramData" Target="../diagrams/data2.xml"/><Relationship Id="rId10" Type="http://schemas.openxmlformats.org/officeDocument/2006/relationships/hyperlink" Target="http://uk.wikipedia.org/wiki/%D0%86%D0%B4%D0%B5%D0%BE%D0%BB%D0%BE%D0%B3%D1%96%D1%8F" TargetMode="External"/><Relationship Id="rId4" Type="http://schemas.openxmlformats.org/officeDocument/2006/relationships/image" Target="../media/image7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8.jpe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newspaper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85725"/>
            <a:ext cx="9396413" cy="7029450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85800" y="3429000"/>
            <a:ext cx="3346450" cy="320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092575"/>
            <a:ext cx="3175000" cy="2085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7914" y="2451337"/>
            <a:ext cx="69081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Сусп</a:t>
            </a:r>
            <a:r>
              <a:rPr lang="uk-UA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ільно-політичне</a:t>
            </a:r>
            <a:r>
              <a:rPr lang="uk-UA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життя країн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и, </a:t>
            </a:r>
            <a:r>
              <a:rPr lang="ru-RU" sz="28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algn="ctr"/>
            <a:r>
              <a:rPr lang="en-US" sz="28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ru-RU" sz="2800" b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Перебудова</a:t>
            </a:r>
            <a:r>
              <a:rPr lang="en-US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Розпад</a:t>
            </a:r>
            <a:r>
              <a:rPr lang="ru-RU" sz="28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СРСР</a:t>
            </a:r>
            <a:endParaRPr lang="ru-RU" sz="28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Coldplay Instrumental - The Scienti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4416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1998663" y="1817688"/>
            <a:ext cx="5165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800" b="1"/>
              <a:t>Захисники національно-культурних прав націй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2459038"/>
            <a:ext cx="239712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4995863"/>
            <a:ext cx="351631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2462213"/>
            <a:ext cx="25273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920">
            <a:off x="4668838" y="4491038"/>
            <a:ext cx="17272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5"/>
          <p:cNvSpPr txBox="1">
            <a:spLocks noChangeArrowheads="1"/>
          </p:cNvSpPr>
          <p:nvPr/>
        </p:nvSpPr>
        <p:spPr bwMode="auto">
          <a:xfrm>
            <a:off x="5883275" y="2636838"/>
            <a:ext cx="3009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endParaRPr lang="ru-RU"/>
          </a:p>
        </p:txBody>
      </p:sp>
      <p:sp>
        <p:nvSpPr>
          <p:cNvPr id="12299" name="TextBox 6"/>
          <p:cNvSpPr txBox="1">
            <a:spLocks noChangeArrowheads="1"/>
          </p:cNvSpPr>
          <p:nvPr/>
        </p:nvSpPr>
        <p:spPr bwMode="auto">
          <a:xfrm>
            <a:off x="5622925" y="2459038"/>
            <a:ext cx="351631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400"/>
              <a:t>За своїми поглядами О. Солженіцин стояв на позиціях, близьких до західного лібералізму. Відстоював християнсько-демократичні цінності. Написав „У колі першому”, „Архіпелаг ГУЛАГ”. Присудження письменнику Нобелівської премії викликало хвилю обурення в офіційних радянських ЗМІ.</a:t>
            </a:r>
            <a:endParaRPr lang="ru-RU" sz="1400"/>
          </a:p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Дисидентство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11271" name="Text Box 11"/>
          <p:cNvSpPr txBox="1">
            <a:spLocks noChangeArrowheads="1"/>
          </p:cNvSpPr>
          <p:nvPr/>
        </p:nvSpPr>
        <p:spPr bwMode="auto">
          <a:xfrm>
            <a:off x="2009897" y="1865313"/>
            <a:ext cx="52797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1800" b="1" dirty="0" smtClean="0"/>
              <a:t>„</a:t>
            </a:r>
            <a:r>
              <a:rPr lang="ru-RU" sz="1800" b="1" dirty="0" err="1" smtClean="0"/>
              <a:t>Шкідлива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течія</a:t>
            </a:r>
            <a:r>
              <a:rPr lang="ru-RU" sz="1800" b="1" dirty="0" smtClean="0"/>
              <a:t>, </a:t>
            </a:r>
            <a:r>
              <a:rPr lang="ru-RU" sz="1800" b="1" dirty="0" err="1"/>
              <a:t>що</a:t>
            </a:r>
            <a:r>
              <a:rPr lang="ru-RU" sz="1800" b="1" dirty="0"/>
              <a:t> </a:t>
            </a:r>
            <a:r>
              <a:rPr lang="ru-RU" sz="1800" b="1" dirty="0" err="1"/>
              <a:t>ганьбить</a:t>
            </a:r>
            <a:r>
              <a:rPr lang="ru-RU" sz="1800" b="1" dirty="0"/>
              <a:t> </a:t>
            </a:r>
            <a:r>
              <a:rPr lang="ru-RU" sz="1800" b="1" dirty="0" err="1"/>
              <a:t>радянський</a:t>
            </a:r>
            <a:r>
              <a:rPr lang="ru-RU" sz="1800" b="1" dirty="0"/>
              <a:t> </a:t>
            </a:r>
            <a:r>
              <a:rPr lang="ru-RU" sz="1800" b="1" dirty="0" smtClean="0"/>
              <a:t>лад</a:t>
            </a:r>
            <a:r>
              <a:rPr lang="ru-RU" sz="1800" b="1" dirty="0"/>
              <a:t>”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81" y="2348880"/>
            <a:ext cx="3470523" cy="2318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3068960"/>
            <a:ext cx="4164335" cy="2678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733" y="3821869"/>
            <a:ext cx="2878034" cy="2481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380" y="4706838"/>
            <a:ext cx="221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Г.Вишневська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340086" y="5747285"/>
            <a:ext cx="221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Й. Бродський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914733" y="6302933"/>
            <a:ext cx="2878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М. Ростропович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2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391980" y="2460471"/>
            <a:ext cx="377413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600" dirty="0" smtClean="0"/>
              <a:t>Нового </a:t>
            </a:r>
            <a:r>
              <a:rPr lang="uk-UA" sz="1600" dirty="0" err="1" smtClean="0"/>
              <a:t>генеральни</a:t>
            </a:r>
            <a:r>
              <a:rPr lang="uk-UA" sz="1600" dirty="0" smtClean="0"/>
              <a:t> секретарем </a:t>
            </a:r>
            <a:r>
              <a:rPr lang="uk-UA" sz="1600" dirty="0"/>
              <a:t>ЦК </a:t>
            </a:r>
            <a:r>
              <a:rPr lang="uk-UA" sz="1600" dirty="0" smtClean="0"/>
              <a:t>КПРС було </a:t>
            </a:r>
            <a:r>
              <a:rPr lang="uk-UA" sz="1600" dirty="0"/>
              <a:t>обрано 54-річного секретаря ЦК КПРС </a:t>
            </a:r>
            <a:r>
              <a:rPr lang="uk-UA" sz="1600" dirty="0" smtClean="0"/>
              <a:t>і </a:t>
            </a:r>
            <a:r>
              <a:rPr lang="uk-UA" sz="1600" dirty="0"/>
              <a:t>члена політбюро Михайла Горбачова, який уособлював реформаторське крило вищого керівництва КПРС. </a:t>
            </a:r>
            <a:r>
              <a:rPr lang="uk-UA" sz="1600" dirty="0" smtClean="0"/>
              <a:t>З приходом до влади М. Горбачова сталися кардинальні зміни в керівництві партії та країни, без яких було неможливо починати здійснення нового політичного курсу. </a:t>
            </a:r>
            <a:endParaRPr lang="ru-RU" sz="1600" dirty="0"/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1475830" y="1052736"/>
            <a:ext cx="61923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Прихід до влади М.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Горбачева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60471"/>
            <a:ext cx="34290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2647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375470"/>
            <a:ext cx="8424936" cy="65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12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2" y="910408"/>
            <a:ext cx="8244916" cy="57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1164" cy="68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pic>
        <p:nvPicPr>
          <p:cNvPr id="3" name="Реклама пиццы с участием М.С.Горбачёв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7750" y="3135806"/>
            <a:ext cx="428625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994" y="2350372"/>
            <a:ext cx="47296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Даже после того, как Горбачев перестал занимать должность президента, он активно участвовал в ряде других проект. Один из них участие </a:t>
            </a:r>
            <a:r>
              <a:rPr lang="ru-RU" sz="1800" dirty="0"/>
              <a:t>в рекламе известной сети ресторанов </a:t>
            </a:r>
            <a:r>
              <a:rPr lang="ru-RU" sz="1800" dirty="0" err="1"/>
              <a:t>Pizza</a:t>
            </a:r>
            <a:r>
              <a:rPr lang="ru-RU" sz="1800" dirty="0"/>
              <a:t> </a:t>
            </a:r>
            <a:r>
              <a:rPr lang="ru-RU" sz="1800" dirty="0" err="1" smtClean="0"/>
              <a:t>Hut</a:t>
            </a:r>
            <a:r>
              <a:rPr lang="ru-RU" sz="1800" dirty="0" smtClean="0"/>
              <a:t> в 1997 году.</a:t>
            </a:r>
            <a:endParaRPr lang="ru-RU" sz="1800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505">
            <a:off x="319077" y="4043022"/>
            <a:ext cx="2581537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6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602848" y="1865313"/>
            <a:ext cx="593830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2000" b="1" dirty="0"/>
              <a:t>Основні напрями реформ</a:t>
            </a:r>
            <a:r>
              <a:rPr lang="uk-UA" sz="2000" b="1" dirty="0" smtClean="0"/>
              <a:t>:</a:t>
            </a:r>
          </a:p>
          <a:p>
            <a:pPr algn="ctr"/>
            <a:endParaRPr lang="ru-RU" sz="2000" b="1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000" dirty="0"/>
              <a:t>Демократизація суспільства. </a:t>
            </a:r>
            <a:endParaRPr lang="uk-UA" sz="20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000" dirty="0" smtClean="0"/>
              <a:t>Створення </a:t>
            </a:r>
            <a:r>
              <a:rPr lang="uk-UA" sz="2000" dirty="0"/>
              <a:t>правової держави.</a:t>
            </a: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000" dirty="0"/>
              <a:t>Гласність.</a:t>
            </a: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000" dirty="0"/>
              <a:t>Реабілітація незаконно засуджених і репресованих за роки радянської влади.</a:t>
            </a: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000" dirty="0"/>
              <a:t>Утвердження багатопартійності.</a:t>
            </a: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000" dirty="0"/>
              <a:t>Запровадження інституту президентства.</a:t>
            </a: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000" dirty="0"/>
              <a:t>Підготовка нового союзного договору.</a:t>
            </a: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000" dirty="0"/>
              <a:t>Політика нового мислення у зовнішніх відносинах.</a:t>
            </a: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uk-UA" sz="2000" dirty="0"/>
              <a:t>Підтримка демократичних революцій у Східній Європі.</a:t>
            </a:r>
            <a:endParaRPr lang="ru-RU" sz="2000" dirty="0"/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Дії М.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Горбачева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</p:spTree>
    <p:extLst>
      <p:ext uri="{BB962C8B-B14F-4D97-AF65-F5344CB8AC3E}">
        <p14:creationId xmlns:p14="http://schemas.microsoft.com/office/powerpoint/2010/main" val="10141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900"/>
                            </p:stCondLst>
                            <p:childTnLst>
                              <p:par>
                                <p:cTn id="2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800"/>
                            </p:stCondLst>
                            <p:childTnLst>
                              <p:par>
                                <p:cTn id="3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300"/>
                            </p:stCondLst>
                            <p:childTnLst>
                              <p:par>
                                <p:cTn id="3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100"/>
                            </p:stCondLst>
                            <p:childTnLst>
                              <p:par>
                                <p:cTn id="4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600"/>
                            </p:stCondLst>
                            <p:childTnLst>
                              <p:par>
                                <p:cTn id="53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800"/>
                            </p:stCondLst>
                            <p:childTnLst>
                              <p:par>
                                <p:cTn id="6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0"/>
                            </p:stCondLst>
                            <p:childTnLst>
                              <p:par>
                                <p:cTn id="6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3600" b="1" dirty="0" err="1"/>
              <a:t>Економічні</a:t>
            </a:r>
            <a:r>
              <a:rPr lang="ru-RU" sz="3600" b="1" dirty="0"/>
              <a:t> </a:t>
            </a:r>
            <a:r>
              <a:rPr lang="ru-RU" sz="3600" b="1" dirty="0" err="1"/>
              <a:t>реформи</a:t>
            </a:r>
            <a:endParaRPr lang="ru-RU" sz="3600" b="1" dirty="0"/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2420888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/>
              <a:t>Перший </a:t>
            </a:r>
            <a:r>
              <a:rPr lang="ru-RU" sz="1800" b="1" dirty="0" err="1"/>
              <a:t>етап</a:t>
            </a:r>
            <a:r>
              <a:rPr lang="ru-RU" sz="1800" dirty="0"/>
              <a:t>. </a:t>
            </a:r>
            <a:r>
              <a:rPr lang="uk-UA" sz="1800" dirty="0"/>
              <a:t>(1985-1986рр.) </a:t>
            </a:r>
            <a:r>
              <a:rPr lang="ru-RU" sz="1800" dirty="0"/>
              <a:t>На </a:t>
            </a:r>
            <a:r>
              <a:rPr lang="ru-RU" sz="1800" dirty="0" err="1"/>
              <a:t>квітневому</a:t>
            </a:r>
            <a:r>
              <a:rPr lang="ru-RU" sz="1800" dirty="0"/>
              <a:t> </a:t>
            </a:r>
            <a:r>
              <a:rPr lang="ru-RU" sz="1800" dirty="0" err="1"/>
              <a:t>пленумі</a:t>
            </a:r>
            <a:r>
              <a:rPr lang="ru-RU" sz="1800" dirty="0"/>
              <a:t> ЦК КПРС </a:t>
            </a:r>
            <a:r>
              <a:rPr lang="ru-RU" sz="1800" dirty="0" err="1"/>
              <a:t>було</a:t>
            </a:r>
            <a:r>
              <a:rPr lang="ru-RU" sz="1800" dirty="0"/>
              <a:t> </a:t>
            </a:r>
            <a:r>
              <a:rPr lang="ru-RU" sz="1800" dirty="0" err="1"/>
              <a:t>проголошено</a:t>
            </a:r>
            <a:r>
              <a:rPr lang="ru-RU" sz="1800" dirty="0"/>
              <a:t> курс на </a:t>
            </a:r>
            <a:r>
              <a:rPr lang="ru-RU" sz="1800" dirty="0" err="1"/>
              <a:t>прискорення</a:t>
            </a:r>
            <a:r>
              <a:rPr lang="ru-RU" sz="1800" dirty="0"/>
              <a:t> </a:t>
            </a:r>
            <a:r>
              <a:rPr lang="ru-RU" sz="1800" dirty="0" err="1"/>
              <a:t>соціально-економічного</a:t>
            </a:r>
            <a:r>
              <a:rPr lang="ru-RU" sz="1800" dirty="0"/>
              <a:t> </a:t>
            </a:r>
            <a:r>
              <a:rPr lang="ru-RU" sz="1800" dirty="0" err="1"/>
              <a:t>розвитку</a:t>
            </a:r>
            <a:r>
              <a:rPr lang="ru-RU" sz="1800" dirty="0"/>
              <a:t> СРСР (реформа А. Аганбегяна).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3717032"/>
            <a:ext cx="4932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err="1"/>
              <a:t>Другий</a:t>
            </a:r>
            <a:r>
              <a:rPr lang="ru-RU" sz="1800" b="1" dirty="0"/>
              <a:t> </a:t>
            </a:r>
            <a:r>
              <a:rPr lang="ru-RU" sz="1800" b="1" dirty="0" err="1"/>
              <a:t>етап</a:t>
            </a:r>
            <a:r>
              <a:rPr lang="ru-RU" sz="1800" dirty="0"/>
              <a:t> (1987— 1989 </a:t>
            </a:r>
            <a:r>
              <a:rPr lang="ru-RU" sz="1800" dirty="0" err="1"/>
              <a:t>рр</a:t>
            </a:r>
            <a:r>
              <a:rPr lang="ru-RU" sz="1800" dirty="0"/>
              <a:t>.) — реформа М. </a:t>
            </a:r>
            <a:r>
              <a:rPr lang="ru-RU" sz="1800" dirty="0" err="1"/>
              <a:t>Рижкова</a:t>
            </a:r>
            <a:r>
              <a:rPr lang="ru-RU" sz="1800" dirty="0"/>
              <a:t> — Л. </a:t>
            </a:r>
            <a:r>
              <a:rPr lang="ru-RU" sz="1800" dirty="0" err="1"/>
              <a:t>передбачав</a:t>
            </a:r>
            <a:r>
              <a:rPr lang="ru-RU" sz="1800" dirty="0"/>
              <a:t> </a:t>
            </a:r>
            <a:r>
              <a:rPr lang="ru-RU" sz="1800" dirty="0" err="1"/>
              <a:t>надання</a:t>
            </a:r>
            <a:r>
              <a:rPr lang="ru-RU" sz="1800" dirty="0"/>
              <a:t> </a:t>
            </a:r>
            <a:r>
              <a:rPr lang="ru-RU" sz="1800" dirty="0" err="1"/>
              <a:t>підприємствам</a:t>
            </a:r>
            <a:r>
              <a:rPr lang="ru-RU" sz="1800" dirty="0"/>
              <a:t> </a:t>
            </a:r>
            <a:r>
              <a:rPr lang="ru-RU" sz="1800" dirty="0" err="1"/>
              <a:t>самостійності</a:t>
            </a:r>
            <a:r>
              <a:rPr lang="ru-RU" sz="1800" dirty="0"/>
              <a:t>, </a:t>
            </a:r>
            <a:r>
              <a:rPr lang="ru-RU" sz="1800" dirty="0" err="1"/>
              <a:t>переведення</a:t>
            </a:r>
            <a:r>
              <a:rPr lang="ru-RU" sz="1800" dirty="0"/>
              <a:t> </a:t>
            </a:r>
            <a:r>
              <a:rPr lang="ru-RU" sz="1800" dirty="0" err="1"/>
              <a:t>їх</a:t>
            </a:r>
            <a:r>
              <a:rPr lang="ru-RU" sz="1800" dirty="0"/>
              <a:t> на </a:t>
            </a:r>
            <a:r>
              <a:rPr lang="ru-RU" sz="1800" dirty="0" err="1"/>
              <a:t>самоокупність</a:t>
            </a:r>
            <a:r>
              <a:rPr lang="ru-RU" sz="1800" dirty="0"/>
              <a:t> і </a:t>
            </a:r>
            <a:r>
              <a:rPr lang="ru-RU" sz="1800" dirty="0" err="1"/>
              <a:t>самофінансування</a:t>
            </a:r>
            <a:r>
              <a:rPr lang="ru-RU" sz="1800" dirty="0"/>
              <a:t>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580" y="5013176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err="1"/>
              <a:t>Третім</a:t>
            </a:r>
            <a:r>
              <a:rPr lang="ru-RU" sz="1800" b="1" dirty="0"/>
              <a:t> </a:t>
            </a:r>
            <a:r>
              <a:rPr lang="ru-RU" sz="1800" b="1" dirty="0" err="1"/>
              <a:t>етапом</a:t>
            </a:r>
            <a:r>
              <a:rPr lang="ru-RU" sz="1800" b="1" dirty="0"/>
              <a:t> реформ</a:t>
            </a:r>
            <a:r>
              <a:rPr lang="ru-RU" sz="1800" dirty="0"/>
              <a:t> (1990—1991 </a:t>
            </a:r>
            <a:r>
              <a:rPr lang="ru-RU" sz="1800" dirty="0" err="1"/>
              <a:t>рр</a:t>
            </a:r>
            <a:r>
              <a:rPr lang="ru-RU" sz="1800" dirty="0"/>
              <a:t>.) стала </a:t>
            </a:r>
            <a:r>
              <a:rPr lang="ru-RU" sz="1800" dirty="0" err="1"/>
              <a:t>спроба</a:t>
            </a:r>
            <a:r>
              <a:rPr lang="ru-RU" sz="1800" dirty="0"/>
              <a:t> переходу до </a:t>
            </a:r>
            <a:r>
              <a:rPr lang="ru-RU" sz="1800" dirty="0" err="1"/>
              <a:t>регульованої</a:t>
            </a:r>
            <a:r>
              <a:rPr lang="ru-RU" sz="1800" dirty="0"/>
              <a:t> </a:t>
            </a:r>
            <a:r>
              <a:rPr lang="ru-RU" sz="1800" dirty="0" err="1"/>
              <a:t>ринкової</a:t>
            </a:r>
            <a:r>
              <a:rPr lang="ru-RU" sz="1800" dirty="0"/>
              <a:t> економіки</a:t>
            </a:r>
            <a:r>
              <a:rPr lang="uk-UA" sz="1800" dirty="0"/>
              <a:t>.</a:t>
            </a:r>
            <a:r>
              <a:rPr lang="ru-RU" sz="1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889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3600" b="1" dirty="0" err="1" smtClean="0"/>
              <a:t>Політика</a:t>
            </a:r>
            <a:r>
              <a:rPr lang="ru-RU" sz="3600" b="1" dirty="0" smtClean="0"/>
              <a:t> </a:t>
            </a:r>
            <a:r>
              <a:rPr lang="ru-RU" sz="3600" b="1" dirty="0"/>
              <a:t>«</a:t>
            </a:r>
            <a:r>
              <a:rPr lang="ru-RU" sz="3600" b="1" dirty="0" err="1"/>
              <a:t>гласності</a:t>
            </a:r>
            <a:r>
              <a:rPr lang="ru-RU" sz="3600" b="1" dirty="0"/>
              <a:t>». 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99529994"/>
              </p:ext>
            </p:extLst>
          </p:nvPr>
        </p:nvGraphicFramePr>
        <p:xfrm>
          <a:off x="5940152" y="2384884"/>
          <a:ext cx="3057525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99631"/>
            <a:ext cx="5832140" cy="28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-84138"/>
            <a:ext cx="9393238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2684463" y="958850"/>
            <a:ext cx="37766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3600" b="1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Політична криза</a:t>
            </a:r>
            <a:endParaRPr lang="en-GB" sz="3600" b="1">
              <a:solidFill>
                <a:srgbClr val="1C1C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1665288" y="1801813"/>
            <a:ext cx="5834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ru-RU" sz="1800" b="1">
                <a:latin typeface="Times New Roman" pitchFamily="18" charset="0"/>
                <a:cs typeface="Times New Roman" pitchFamily="18" charset="0"/>
              </a:rPr>
              <a:t>Наростання економічної і суспільно-політичної кризи</a:t>
            </a:r>
          </a:p>
        </p:txBody>
      </p:sp>
      <p:sp>
        <p:nvSpPr>
          <p:cNvPr id="4101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725488" y="2492375"/>
            <a:ext cx="1481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b="1"/>
              <a:t>Причини</a:t>
            </a:r>
            <a:endParaRPr lang="en-US" b="1"/>
          </a:p>
        </p:txBody>
      </p:sp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5292725" y="4113213"/>
            <a:ext cx="3259138" cy="259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04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/>
        </p:nvSpPr>
        <p:spPr bwMode="auto">
          <a:xfrm>
            <a:off x="647700" y="2971800"/>
            <a:ext cx="21336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Причинами перебудови було відставання СРСР за темпами економічного розвитку, ефективності виробництва, продуктивності праці від провідних країн світу, застійні тенденції в соціально-політичній і духовній сферах життя.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b="1">
              <a:solidFill>
                <a:srgbClr val="4383B4"/>
              </a:solidFill>
              <a:latin typeface="Arial" charset="0"/>
            </a:endParaRPr>
          </a:p>
        </p:txBody>
      </p: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2705100" y="3036888"/>
            <a:ext cx="21336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Загальна криза суспільства загострювалася. Питання змін перетворилося на питання життя чи смерті радянської системи.</a:t>
            </a:r>
          </a:p>
        </p:txBody>
      </p:sp>
      <p:pic>
        <p:nvPicPr>
          <p:cNvPr id="308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252913"/>
            <a:ext cx="3168650" cy="2444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47564" y="2312876"/>
            <a:ext cx="53082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2000" dirty="0"/>
              <a:t>Особливого </a:t>
            </a:r>
            <a:r>
              <a:rPr lang="ru-RU" sz="2000" dirty="0" err="1"/>
              <a:t>розмаху</a:t>
            </a:r>
            <a:r>
              <a:rPr lang="ru-RU" sz="2000" dirty="0"/>
              <a:t> і </a:t>
            </a:r>
            <a:r>
              <a:rPr lang="ru-RU" sz="2000" dirty="0" err="1"/>
              <a:t>звучання</a:t>
            </a:r>
            <a:r>
              <a:rPr lang="ru-RU" sz="2000" dirty="0"/>
              <a:t> </a:t>
            </a:r>
            <a:r>
              <a:rPr lang="ru-RU" sz="2000" dirty="0" err="1"/>
              <a:t>політика</a:t>
            </a:r>
            <a:r>
              <a:rPr lang="ru-RU" sz="2000" dirty="0"/>
              <a:t> </a:t>
            </a:r>
            <a:r>
              <a:rPr lang="ru-RU" sz="2000" dirty="0" err="1"/>
              <a:t>гласності</a:t>
            </a:r>
            <a:r>
              <a:rPr lang="ru-RU" sz="2000" dirty="0"/>
              <a:t> </a:t>
            </a:r>
            <a:r>
              <a:rPr lang="ru-RU" sz="2000" dirty="0" err="1"/>
              <a:t>набуває</a:t>
            </a:r>
            <a:r>
              <a:rPr lang="ru-RU" sz="2000" dirty="0"/>
              <a:t> з 1987 року. У </a:t>
            </a:r>
            <a:r>
              <a:rPr lang="ru-RU" sz="2000" dirty="0" err="1"/>
              <a:t>країні</a:t>
            </a:r>
            <a:r>
              <a:rPr lang="ru-RU" sz="2000" dirty="0"/>
              <a:t> </a:t>
            </a:r>
            <a:r>
              <a:rPr lang="ru-RU" sz="2000" dirty="0" err="1"/>
              <a:t>публікуються</a:t>
            </a:r>
            <a:r>
              <a:rPr lang="ru-RU" sz="2000" dirty="0"/>
              <a:t> </a:t>
            </a: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літературних</a:t>
            </a:r>
            <a:r>
              <a:rPr lang="ru-RU" sz="2000" dirty="0"/>
              <a:t> </a:t>
            </a:r>
            <a:r>
              <a:rPr lang="ru-RU" sz="2000" dirty="0" err="1" smtClean="0"/>
              <a:t>творів</a:t>
            </a:r>
            <a:r>
              <a:rPr lang="ru-RU" sz="2000" dirty="0" smtClean="0"/>
              <a:t>:</a:t>
            </a:r>
            <a:endParaRPr lang="ru-RU" sz="2000" dirty="0"/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3600" b="1" dirty="0" err="1"/>
              <a:t>Політика</a:t>
            </a:r>
            <a:r>
              <a:rPr lang="ru-RU" sz="3600" b="1" dirty="0"/>
              <a:t> «</a:t>
            </a:r>
            <a:r>
              <a:rPr lang="ru-RU" sz="3600" b="1" dirty="0" err="1"/>
              <a:t>гласності</a:t>
            </a:r>
            <a:r>
              <a:rPr lang="ru-RU" sz="3600" b="1" dirty="0"/>
              <a:t>». 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658752" y="1817688"/>
            <a:ext cx="38264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1800" b="1" dirty="0" smtClean="0"/>
              <a:t>Публікування літературних творів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44602"/>
            <a:ext cx="1632086" cy="2353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3458368"/>
            <a:ext cx="2095500" cy="2324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07" y="3458368"/>
            <a:ext cx="1549400" cy="232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75" y="3458368"/>
            <a:ext cx="1936750" cy="232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5" y="5873427"/>
            <a:ext cx="1624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А. </a:t>
            </a:r>
            <a:r>
              <a:rPr lang="ru-RU" dirty="0" err="1" smtClean="0"/>
              <a:t>Рибаков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05125" y="5873426"/>
            <a:ext cx="1742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В. </a:t>
            </a:r>
            <a:r>
              <a:rPr lang="ru-RU" dirty="0" err="1" smtClean="0"/>
              <a:t>Дудінцев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65416" y="5873427"/>
            <a:ext cx="177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Д. </a:t>
            </a:r>
            <a:r>
              <a:rPr lang="ru-RU" dirty="0" err="1" smtClean="0"/>
              <a:t>Гранін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46875" y="5873427"/>
            <a:ext cx="2532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Ю. </a:t>
            </a:r>
            <a:r>
              <a:rPr lang="ru-RU" dirty="0" smtClean="0"/>
              <a:t>Трифонов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5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45493" y="2312876"/>
            <a:ext cx="5308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dirty="0" err="1" smtClean="0"/>
              <a:t>Повернулися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вітчизняного</a:t>
            </a:r>
            <a:r>
              <a:rPr lang="ru-RU" dirty="0"/>
              <a:t> </a:t>
            </a:r>
            <a:r>
              <a:rPr lang="ru-RU" dirty="0" err="1"/>
              <a:t>читача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російських</a:t>
            </a:r>
            <a:r>
              <a:rPr lang="ru-RU" dirty="0"/>
              <a:t> </a:t>
            </a:r>
            <a:r>
              <a:rPr lang="ru-RU" dirty="0" err="1" smtClean="0"/>
              <a:t>філософів</a:t>
            </a:r>
            <a:r>
              <a:rPr lang="ru-RU" dirty="0"/>
              <a:t>:</a:t>
            </a: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3600" b="1" dirty="0" err="1"/>
              <a:t>Політика</a:t>
            </a:r>
            <a:r>
              <a:rPr lang="ru-RU" sz="3600" b="1" dirty="0"/>
              <a:t> «</a:t>
            </a:r>
            <a:r>
              <a:rPr lang="ru-RU" sz="3600" b="1" dirty="0" err="1"/>
              <a:t>гласності</a:t>
            </a:r>
            <a:r>
              <a:rPr lang="ru-RU" sz="3600" b="1" dirty="0"/>
              <a:t>». 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496856"/>
            <a:ext cx="1724278" cy="2172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10" y="3497179"/>
            <a:ext cx="1445544" cy="2172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651" y="3497179"/>
            <a:ext cx="1509884" cy="2183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5521" y="5873427"/>
            <a:ext cx="165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М. </a:t>
            </a:r>
            <a:r>
              <a:rPr lang="ru-RU" dirty="0" err="1" smtClean="0"/>
              <a:t>Бердяєв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76453" y="5847379"/>
            <a:ext cx="181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В. </a:t>
            </a:r>
            <a:r>
              <a:rPr lang="ru-RU" dirty="0" err="1" smtClean="0"/>
              <a:t>Соловйов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745646" y="5860402"/>
            <a:ext cx="177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В. </a:t>
            </a:r>
            <a:r>
              <a:rPr lang="ru-RU" dirty="0" smtClean="0"/>
              <a:t>Розанов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6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45493" y="2312876"/>
            <a:ext cx="53082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2000" dirty="0" err="1"/>
              <a:t>Процеси</a:t>
            </a:r>
            <a:r>
              <a:rPr lang="ru-RU" sz="2000" dirty="0"/>
              <a:t> </a:t>
            </a:r>
            <a:r>
              <a:rPr lang="ru-RU" sz="2000" dirty="0" err="1"/>
              <a:t>гласності</a:t>
            </a:r>
            <a:r>
              <a:rPr lang="ru-RU" sz="2000" dirty="0"/>
              <a:t> </a:t>
            </a:r>
            <a:r>
              <a:rPr lang="ru-RU" sz="2000" dirty="0" err="1"/>
              <a:t>яскраво</a:t>
            </a:r>
            <a:r>
              <a:rPr lang="ru-RU" sz="2000" dirty="0"/>
              <a:t> </a:t>
            </a:r>
            <a:r>
              <a:rPr lang="ru-RU" sz="2000" dirty="0" err="1"/>
              <a:t>виявилися</a:t>
            </a:r>
            <a:r>
              <a:rPr lang="ru-RU" sz="2000" dirty="0"/>
              <a:t> в </a:t>
            </a:r>
            <a:r>
              <a:rPr lang="ru-RU" sz="2000" dirty="0" err="1"/>
              <a:t>газетних</a:t>
            </a:r>
            <a:r>
              <a:rPr lang="ru-RU" sz="2000" dirty="0"/>
              <a:t> і </a:t>
            </a:r>
            <a:r>
              <a:rPr lang="ru-RU" sz="2000" dirty="0" err="1"/>
              <a:t>журнальних</a:t>
            </a:r>
            <a:r>
              <a:rPr lang="ru-RU" sz="2000" dirty="0"/>
              <a:t> </a:t>
            </a:r>
            <a:r>
              <a:rPr lang="ru-RU" sz="2000" dirty="0" err="1"/>
              <a:t>публікаціях</a:t>
            </a:r>
            <a:r>
              <a:rPr lang="ru-RU" sz="2000" dirty="0"/>
              <a:t>, телепередачах. </a:t>
            </a:r>
            <a:r>
              <a:rPr lang="ru-RU" sz="2000" dirty="0" err="1"/>
              <a:t>Величезною</a:t>
            </a:r>
            <a:r>
              <a:rPr lang="ru-RU" sz="2000" dirty="0"/>
              <a:t> </a:t>
            </a:r>
            <a:r>
              <a:rPr lang="ru-RU" sz="2000" dirty="0" err="1"/>
              <a:t>популярністю</a:t>
            </a:r>
            <a:r>
              <a:rPr lang="ru-RU" sz="2000" dirty="0"/>
              <a:t> </a:t>
            </a:r>
            <a:r>
              <a:rPr lang="ru-RU" sz="2000" dirty="0" err="1"/>
              <a:t>користувалися</a:t>
            </a:r>
            <a:r>
              <a:rPr lang="ru-RU" sz="2000" dirty="0"/>
              <a:t> </a:t>
            </a:r>
            <a:r>
              <a:rPr lang="ru-RU" sz="2000" dirty="0" err="1"/>
              <a:t>щотижневик</a:t>
            </a:r>
            <a:r>
              <a:rPr lang="ru-RU" sz="2000" dirty="0"/>
              <a:t> «</a:t>
            </a:r>
            <a:r>
              <a:rPr lang="ru-RU" sz="2000" dirty="0" err="1"/>
              <a:t>Московські</a:t>
            </a:r>
            <a:r>
              <a:rPr lang="ru-RU" sz="2000" dirty="0"/>
              <a:t> </a:t>
            </a:r>
            <a:r>
              <a:rPr lang="ru-RU" sz="2000" dirty="0" err="1"/>
              <a:t>новини</a:t>
            </a:r>
            <a:r>
              <a:rPr lang="ru-RU" sz="2000" dirty="0"/>
              <a:t>» (редактор Є. В. </a:t>
            </a:r>
            <a:r>
              <a:rPr lang="ru-RU" sz="2000" dirty="0" err="1"/>
              <a:t>Яковлєв</a:t>
            </a:r>
            <a:r>
              <a:rPr lang="ru-RU" sz="2000" dirty="0"/>
              <a:t>) і журнал «Огонек» (В. А. Коротич).</a:t>
            </a: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3600" b="1" dirty="0" err="1"/>
              <a:t>Політика</a:t>
            </a:r>
            <a:r>
              <a:rPr lang="ru-RU" sz="3600" b="1" dirty="0"/>
              <a:t> «</a:t>
            </a:r>
            <a:r>
              <a:rPr lang="ru-RU" sz="3600" b="1" dirty="0" err="1"/>
              <a:t>гласності</a:t>
            </a:r>
            <a:r>
              <a:rPr lang="ru-RU" sz="3600" b="1" dirty="0"/>
              <a:t>». 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pic>
        <p:nvPicPr>
          <p:cNvPr id="1029" name="Picture 5" descr="C:\Users\Оля\AppData\Local\Microsoft\Windows\Temporary Internet Files\Content.IE5\N1TVROG0\MC90030360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3" y="4509120"/>
            <a:ext cx="2880320" cy="226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ля\AppData\Local\Microsoft\Windows\Temporary Internet Files\Content.IE5\N1TVROG0\MC90031862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10" y="2964741"/>
            <a:ext cx="2334186" cy="226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685800" y="3048000"/>
            <a:ext cx="3733800" cy="3581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686300" y="3041650"/>
            <a:ext cx="21336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1600" dirty="0"/>
              <a:t>У 1989—1990 </a:t>
            </a:r>
            <a:r>
              <a:rPr lang="ru-RU" sz="1600" dirty="0" err="1"/>
              <a:t>рр</a:t>
            </a:r>
            <a:r>
              <a:rPr lang="ru-RU" sz="1600" dirty="0"/>
              <a:t>. </a:t>
            </a:r>
            <a:r>
              <a:rPr lang="ru-RU" sz="1600" dirty="0" err="1"/>
              <a:t>з'являються</a:t>
            </a:r>
            <a:r>
              <a:rPr lang="ru-RU" sz="1600" dirty="0"/>
              <a:t> </a:t>
            </a:r>
            <a:r>
              <a:rPr lang="ru-RU" sz="1600" dirty="0" err="1"/>
              <a:t>паростки</a:t>
            </a:r>
            <a:r>
              <a:rPr lang="ru-RU" sz="1600" dirty="0"/>
              <a:t> </a:t>
            </a:r>
            <a:r>
              <a:rPr lang="ru-RU" sz="1600" dirty="0" err="1"/>
              <a:t>багатопартійності</a:t>
            </a:r>
            <a:r>
              <a:rPr lang="ru-RU" sz="1600" dirty="0"/>
              <a:t>. У 1980 р. КПРС (КПУ як </a:t>
            </a:r>
            <a:r>
              <a:rPr lang="ru-RU" sz="1600" dirty="0" err="1"/>
              <a:t>її</a:t>
            </a:r>
            <a:r>
              <a:rPr lang="ru-RU" sz="1600" dirty="0"/>
              <a:t> </a:t>
            </a:r>
            <a:r>
              <a:rPr lang="ru-RU" sz="1600" dirty="0" err="1"/>
              <a:t>складова</a:t>
            </a:r>
            <a:r>
              <a:rPr lang="ru-RU" sz="1600" dirty="0"/>
              <a:t>) </a:t>
            </a:r>
            <a:r>
              <a:rPr lang="ru-RU" sz="1600" dirty="0" err="1"/>
              <a:t>відмовилась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монополії</a:t>
            </a:r>
            <a:r>
              <a:rPr lang="ru-RU" sz="1600" dirty="0"/>
              <a:t> на </a:t>
            </a:r>
            <a:r>
              <a:rPr lang="ru-RU" sz="1600" dirty="0" err="1"/>
              <a:t>владу</a:t>
            </a:r>
            <a:r>
              <a:rPr lang="ru-RU" sz="1600" dirty="0"/>
              <a:t>. </a:t>
            </a:r>
            <a:r>
              <a:rPr lang="ru-RU" sz="1600" dirty="0" err="1"/>
              <a:t>Активізація</a:t>
            </a:r>
            <a:r>
              <a:rPr lang="ru-RU" sz="1600" dirty="0"/>
              <a:t> </a:t>
            </a:r>
            <a:r>
              <a:rPr lang="ru-RU" sz="1600" dirty="0" err="1"/>
              <a:t>політичного</a:t>
            </a:r>
            <a:r>
              <a:rPr lang="ru-RU" sz="1600" dirty="0"/>
              <a:t> </a:t>
            </a:r>
            <a:r>
              <a:rPr lang="ru-RU" sz="1600" dirty="0" err="1"/>
              <a:t>життя</a:t>
            </a:r>
            <a:r>
              <a:rPr lang="ru-RU" sz="1600" dirty="0"/>
              <a:t> </a:t>
            </a:r>
            <a:r>
              <a:rPr lang="ru-RU" sz="1600" dirty="0" err="1"/>
              <a:t>спричинила</a:t>
            </a:r>
            <a:r>
              <a:rPr lang="ru-RU" sz="1600" dirty="0"/>
              <a:t> </a:t>
            </a:r>
            <a:r>
              <a:rPr lang="ru-RU" sz="1600" dirty="0" err="1"/>
              <a:t>стрімке</a:t>
            </a:r>
            <a:r>
              <a:rPr lang="ru-RU" sz="1600" dirty="0"/>
              <a:t> </a:t>
            </a:r>
            <a:r>
              <a:rPr lang="ru-RU" sz="1600" dirty="0" err="1"/>
              <a:t>зростання</a:t>
            </a:r>
            <a:r>
              <a:rPr lang="ru-RU" sz="1600" dirty="0"/>
              <a:t> </a:t>
            </a:r>
            <a:r>
              <a:rPr lang="ru-RU" sz="1600" dirty="0" err="1"/>
              <a:t>національної</a:t>
            </a:r>
            <a:r>
              <a:rPr lang="ru-RU" sz="1600" dirty="0"/>
              <a:t> </a:t>
            </a:r>
            <a:r>
              <a:rPr lang="ru-RU" sz="1600" dirty="0" err="1"/>
              <a:t>свідомості</a:t>
            </a:r>
            <a:r>
              <a:rPr lang="ru-RU" sz="1600" dirty="0"/>
              <a:t> </a:t>
            </a:r>
            <a:r>
              <a:rPr lang="ru-RU" sz="1600" dirty="0" err="1"/>
              <a:t>населення</a:t>
            </a:r>
            <a:r>
              <a:rPr lang="ru-RU" sz="1600" dirty="0"/>
              <a:t>. </a:t>
            </a: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1817868" y="1016732"/>
            <a:ext cx="5508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ru-RU" sz="2800" b="1" dirty="0" err="1" smtClean="0"/>
              <a:t>Посилення</a:t>
            </a:r>
            <a:r>
              <a:rPr lang="ru-RU" sz="2800" b="1" dirty="0" smtClean="0"/>
              <a:t> </a:t>
            </a:r>
            <a:r>
              <a:rPr lang="ru-RU" sz="2800" b="1" dirty="0" err="1"/>
              <a:t>національних</a:t>
            </a:r>
            <a:r>
              <a:rPr lang="ru-RU" sz="2800" b="1" dirty="0"/>
              <a:t> </a:t>
            </a:r>
            <a:r>
              <a:rPr lang="ru-RU" sz="2800" b="1" dirty="0" err="1"/>
              <a:t>рухів</a:t>
            </a:r>
            <a:r>
              <a:rPr lang="ru-RU" sz="2800" b="1" dirty="0"/>
              <a:t>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1998663" y="1817688"/>
            <a:ext cx="5165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800" b="1" dirty="0"/>
              <a:t>Захисники національно-культурних прав націй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3469" r="2286" b="3469"/>
          <a:stretch/>
        </p:blipFill>
        <p:spPr>
          <a:xfrm>
            <a:off x="962025" y="3752850"/>
            <a:ext cx="318135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12876"/>
            <a:ext cx="5819775" cy="3848100"/>
          </a:xfrm>
          <a:prstGeom prst="rect">
            <a:avLst/>
          </a:prstGeom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1817868" y="1016732"/>
            <a:ext cx="5508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ru-RU" sz="2800" b="1" dirty="0" err="1"/>
              <a:t>Серпневий</a:t>
            </a:r>
            <a:r>
              <a:rPr lang="ru-RU" sz="2800" b="1" dirty="0"/>
              <a:t> путч 1991 р.</a:t>
            </a:r>
            <a:endParaRPr lang="ru-RU" sz="2800" dirty="0"/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18874562"/>
              </p:ext>
            </p:extLst>
          </p:nvPr>
        </p:nvGraphicFramePr>
        <p:xfrm>
          <a:off x="6575351" y="1736812"/>
          <a:ext cx="2447039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0" y="1663803"/>
            <a:ext cx="3600400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38" y="4048799"/>
            <a:ext cx="3846815" cy="2907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2" y="4545124"/>
            <a:ext cx="4283251" cy="24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7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800600" y="2597527"/>
            <a:ext cx="36238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2000" dirty="0" err="1"/>
              <a:t>Останні</a:t>
            </a:r>
            <a:r>
              <a:rPr lang="ru-RU" sz="2000" dirty="0"/>
              <a:t> </a:t>
            </a:r>
            <a:r>
              <a:rPr lang="ru-RU" sz="2000" dirty="0" err="1"/>
              <a:t>місяці</a:t>
            </a:r>
            <a:r>
              <a:rPr lang="ru-RU" sz="2000" dirty="0"/>
              <a:t> 1991 р. стали часом остаточного </a:t>
            </a:r>
            <a:r>
              <a:rPr lang="ru-RU" sz="2000" dirty="0" err="1"/>
              <a:t>розпаду</a:t>
            </a:r>
            <a:r>
              <a:rPr lang="ru-RU" sz="2000" dirty="0"/>
              <a:t> СРСР.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розпущений</a:t>
            </a:r>
            <a:r>
              <a:rPr lang="ru-RU" sz="2000" dirty="0"/>
              <a:t> </a:t>
            </a:r>
            <a:r>
              <a:rPr lang="ru-RU" sz="2000" dirty="0" err="1"/>
              <a:t>З’їзд</a:t>
            </a:r>
            <a:r>
              <a:rPr lang="ru-RU" sz="2000" dirty="0"/>
              <a:t> </a:t>
            </a:r>
            <a:r>
              <a:rPr lang="ru-RU" sz="2000" dirty="0" err="1"/>
              <a:t>народних</a:t>
            </a:r>
            <a:r>
              <a:rPr lang="ru-RU" sz="2000" dirty="0"/>
              <a:t> </a:t>
            </a:r>
            <a:r>
              <a:rPr lang="ru-RU" sz="2000" dirty="0" err="1"/>
              <a:t>депутатів</a:t>
            </a:r>
            <a:r>
              <a:rPr lang="ru-RU" sz="2000" dirty="0"/>
              <a:t> СРСР, радикально </a:t>
            </a:r>
            <a:r>
              <a:rPr lang="ru-RU" sz="2000" dirty="0" err="1"/>
              <a:t>реформована</a:t>
            </a:r>
            <a:r>
              <a:rPr lang="ru-RU" sz="2000" dirty="0"/>
              <a:t> </a:t>
            </a:r>
            <a:r>
              <a:rPr lang="ru-RU" sz="2000" dirty="0" err="1"/>
              <a:t>Верховна</a:t>
            </a:r>
            <a:r>
              <a:rPr lang="ru-RU" sz="2000" dirty="0"/>
              <a:t> Рада СРСР, </a:t>
            </a:r>
            <a:r>
              <a:rPr lang="ru-RU" sz="2000" dirty="0" err="1"/>
              <a:t>ліквідована</a:t>
            </a:r>
            <a:r>
              <a:rPr lang="ru-RU" sz="2000" dirty="0"/>
              <a:t> </a:t>
            </a:r>
            <a:r>
              <a:rPr lang="ru-RU" sz="2000" dirty="0" err="1"/>
              <a:t>більшість</a:t>
            </a:r>
            <a:r>
              <a:rPr lang="ru-RU" sz="2000" dirty="0"/>
              <a:t> </a:t>
            </a:r>
            <a:r>
              <a:rPr lang="ru-RU" sz="2000" dirty="0" err="1"/>
              <a:t>союзних</a:t>
            </a:r>
            <a:r>
              <a:rPr lang="ru-RU" sz="2000" dirty="0"/>
              <a:t> </a:t>
            </a:r>
            <a:r>
              <a:rPr lang="ru-RU" sz="2000" dirty="0" err="1"/>
              <a:t>міністерств</a:t>
            </a:r>
            <a:r>
              <a:rPr lang="ru-RU" sz="2000" dirty="0"/>
              <a:t>, </a:t>
            </a:r>
            <a:r>
              <a:rPr lang="ru-RU" sz="2000" dirty="0" err="1"/>
              <a:t>замість</a:t>
            </a:r>
            <a:r>
              <a:rPr lang="ru-RU" sz="2000" dirty="0"/>
              <a:t> </a:t>
            </a:r>
            <a:r>
              <a:rPr lang="ru-RU" sz="2000" dirty="0" err="1"/>
              <a:t>кабінету</a:t>
            </a:r>
            <a:r>
              <a:rPr lang="ru-RU" sz="2000" dirty="0"/>
              <a:t> </a:t>
            </a:r>
            <a:r>
              <a:rPr lang="ru-RU" sz="2000" dirty="0" err="1"/>
              <a:t>міністрів</a:t>
            </a:r>
            <a:r>
              <a:rPr lang="ru-RU" sz="2000" dirty="0"/>
              <a:t> </a:t>
            </a:r>
            <a:r>
              <a:rPr lang="ru-RU" sz="2000" dirty="0" err="1"/>
              <a:t>створювався</a:t>
            </a:r>
            <a:r>
              <a:rPr lang="ru-RU" sz="2000" dirty="0"/>
              <a:t> </a:t>
            </a:r>
            <a:r>
              <a:rPr lang="ru-RU" sz="2000" dirty="0" err="1"/>
              <a:t>безвладний</a:t>
            </a:r>
            <a:r>
              <a:rPr lang="ru-RU" sz="2000" dirty="0"/>
              <a:t> </a:t>
            </a:r>
            <a:r>
              <a:rPr lang="ru-RU" sz="2000" dirty="0" err="1"/>
              <a:t>міжреспубліканський</a:t>
            </a:r>
            <a:r>
              <a:rPr lang="ru-RU" sz="2000" dirty="0"/>
              <a:t> </a:t>
            </a:r>
            <a:r>
              <a:rPr lang="ru-RU" sz="2000" dirty="0" err="1"/>
              <a:t>економічний</a:t>
            </a:r>
            <a:r>
              <a:rPr lang="ru-RU" sz="2000" dirty="0"/>
              <a:t> </a:t>
            </a:r>
            <a:r>
              <a:rPr lang="ru-RU" sz="2000" dirty="0" err="1"/>
              <a:t>комітет</a:t>
            </a:r>
            <a:r>
              <a:rPr lang="ru-RU" sz="2000" dirty="0"/>
              <a:t>. </a:t>
            </a: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1817868" y="1016732"/>
            <a:ext cx="5508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ru-RU" sz="2800" b="1" dirty="0" smtClean="0"/>
              <a:t>Развал СРСР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1998663" y="1817688"/>
            <a:ext cx="5165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800" b="1"/>
              <a:t>Захисники національно-культурних прав націй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3200400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31841" y="2312876"/>
            <a:ext cx="60803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dirty="0" smtClean="0">
                <a:ln w="18415" cmpd="sng">
                  <a:solidFill>
                    <a:srgbClr val="ECCFB5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Дякуємо за увагу!</a:t>
            </a:r>
            <a:endParaRPr lang="ru-RU" sz="6000" b="0" cap="none" spc="0" dirty="0">
              <a:ln w="18415" cmpd="sng">
                <a:solidFill>
                  <a:srgbClr val="ECCFB5"/>
                </a:solidFill>
                <a:prstDash val="solid"/>
              </a:ln>
              <a:solidFill>
                <a:schemeClr val="accent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C:\Users\Оля\AppData\Local\Microsoft\Windows\Temporary Internet Files\Content.IE5\N1TVROG0\MC900406430[2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38" y="3609020"/>
            <a:ext cx="2014724" cy="31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202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-84138"/>
            <a:ext cx="9393238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685800" y="3048000"/>
            <a:ext cx="3733800" cy="3581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648200" y="2854325"/>
            <a:ext cx="21336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Дисидентський рух мав специфічну соціальну базу (близько 80% дисидентів становила інтелігенція); був довготривалим у часі (понад 20 років); виношував у собі зародок альтернативного суспільства; концент­рував опозиційні інтелектуальні сили, створював осе­редки майбутніх масових рухів; викристалізував ідейні засади майже всього сучасного політичного спектра.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6"/>
          <a:stretch>
            <a:fillRect/>
          </a:stretch>
        </p:blipFill>
        <p:spPr bwMode="auto">
          <a:xfrm>
            <a:off x="968375" y="3656013"/>
            <a:ext cx="31686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2222500" y="950913"/>
            <a:ext cx="43021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3600" b="1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Дисидентський рух</a:t>
            </a:r>
            <a:endParaRPr lang="en-GB" sz="3600" b="1">
              <a:solidFill>
                <a:srgbClr val="1C1C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803525" y="1841500"/>
            <a:ext cx="3538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1800" b="1">
                <a:latin typeface="Times New Roman" pitchFamily="18" charset="0"/>
                <a:cs typeface="Times New Roman" pitchFamily="18" charset="0"/>
              </a:rPr>
              <a:t>Специф</a:t>
            </a:r>
            <a:r>
              <a:rPr lang="uk-UA" sz="1800" b="1">
                <a:latin typeface="Times New Roman" pitchFamily="18" charset="0"/>
                <a:cs typeface="Times New Roman" pitchFamily="18" charset="0"/>
              </a:rPr>
              <a:t>іка дисидентського руху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6876256" y="2971800"/>
          <a:ext cx="2151624" cy="2184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685800" y="3048000"/>
            <a:ext cx="3733800" cy="3581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648200" y="3048000"/>
            <a:ext cx="2133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uk-UA" sz="1600"/>
              <a:t>Інтелігенція Центру та Сходу України. Основою її домагань були проблеми української мови та культури. Ці опозиціонери вим</a:t>
            </a:r>
            <a:r>
              <a:rPr lang="ru-RU" sz="1600"/>
              <a:t>агали від влади повернутися до ленінських принципів у національній політиці. 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602038"/>
            <a:ext cx="33909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3600" b="1">
                <a:latin typeface="Times New Roman" pitchFamily="18" charset="0"/>
                <a:cs typeface="Times New Roman" pitchFamily="18" charset="0"/>
              </a:rPr>
              <a:t>Основні напрямки</a:t>
            </a:r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1936750" y="1817688"/>
            <a:ext cx="5427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800" b="1">
                <a:latin typeface="Times New Roman" pitchFamily="18" charset="0"/>
                <a:cs typeface="Times New Roman" pitchFamily="18" charset="0"/>
              </a:rPr>
              <a:t>Прихильники справжнього марксизму-ленінізму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6781800" y="3048000"/>
          <a:ext cx="2304255" cy="3424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81800" y="3602038"/>
            <a:ext cx="196691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Крайня ліва політична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0" tooltip="Ідеологія"/>
              </a:rPr>
              <a:t>ідеологія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ХХ століття, 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російський радянськийрізновид «марксизму». Після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Жовтневого перевороту 1917 і до розпаду СРСР в 1991 - офіційна </a:t>
            </a:r>
            <a:r>
              <a:rPr lang="ru-RU" sz="1400">
                <a:latin typeface="Times New Roman" pitchFamily="18" charset="0"/>
                <a:cs typeface="Times New Roman" pitchFamily="18" charset="0"/>
                <a:hlinkClick r:id="rId11" tooltip="КПРС"/>
              </a:rPr>
              <a:t>партійна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 та державна </a:t>
            </a:r>
            <a:r>
              <a:rPr lang="ru-RU" sz="1400">
                <a:latin typeface="Times New Roman" pitchFamily="18" charset="0"/>
                <a:cs typeface="Times New Roman" pitchFamily="18" charset="0"/>
                <a:hlinkClick r:id="rId12" tooltip="Політика"/>
              </a:rPr>
              <a:t>політико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>
                <a:latin typeface="Times New Roman" pitchFamily="18" charset="0"/>
                <a:cs typeface="Times New Roman" pitchFamily="18" charset="0"/>
                <a:hlinkClick r:id="rId10" tooltip="Ідеологія"/>
              </a:rPr>
              <a:t>ідеологічна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 доктрина.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Graphic spid="4" grpId="0">
        <p:bldAsOne/>
      </p:bldGraphic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685800" y="3048000"/>
            <a:ext cx="3733800" cy="3581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648200" y="3048000"/>
            <a:ext cx="2133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uk-UA" sz="1600"/>
              <a:t>Ці люди говорили про необхідність дотримування християнських моральних принципів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427413"/>
            <a:ext cx="28765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3600" b="1">
                <a:latin typeface="Times New Roman" pitchFamily="18" charset="0"/>
                <a:cs typeface="Times New Roman" pitchFamily="18" charset="0"/>
              </a:rPr>
              <a:t>Основні напрямки</a:t>
            </a:r>
          </a:p>
        </p:txBody>
      </p:sp>
      <p:sp>
        <p:nvSpPr>
          <p:cNvPr id="7176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2565400" y="1817688"/>
            <a:ext cx="4170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800" b="1"/>
              <a:t>Прихильники християнської ідеології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6781800" y="3048000"/>
          <a:ext cx="2304255" cy="3424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81800" y="3602038"/>
            <a:ext cx="19669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ru-RU" sz="1600"/>
              <a:t>Людина, яка сповідує християнство, монотеістичну релігію, основану на житті Ісуса Христа, яка описана у Новому Завіту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Graphic spid="4" grpId="0">
        <p:bldAsOne/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685800" y="3048000"/>
            <a:ext cx="3733800" cy="3581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686300" y="3041650"/>
            <a:ext cx="2133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600"/>
              <a:t>Представники національної республіки, які виступали проти політики русифікації, за надання національно-культурної автономії.</a:t>
            </a:r>
            <a:endParaRPr lang="ru-RU" sz="160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44900"/>
            <a:ext cx="330517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3600" b="1">
                <a:latin typeface="Times New Roman" pitchFamily="18" charset="0"/>
                <a:cs typeface="Times New Roman" pitchFamily="18" charset="0"/>
              </a:rPr>
              <a:t>Основні напрямки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1998663" y="1817688"/>
            <a:ext cx="5165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800" b="1"/>
              <a:t>Захисники національно-культурних прав націй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840538" y="2292350"/>
            <a:ext cx="2133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uk-UA" sz="1600"/>
              <a:t>Датою народження дисидентського руху можно вважати </a:t>
            </a:r>
            <a:r>
              <a:rPr lang="uk-UA" sz="1600" b="1"/>
              <a:t>5 грудня 1965 р</a:t>
            </a:r>
            <a:r>
              <a:rPr lang="uk-UA" sz="1600"/>
              <a:t>., на Пушкінській площі в Москві пройшов перший правозахисний мітинг з вимогою гласності суду над ними. 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3600" b="1">
                <a:latin typeface="Times New Roman" pitchFamily="18" charset="0"/>
                <a:cs typeface="Times New Roman" pitchFamily="18" charset="0"/>
              </a:rPr>
              <a:t>Зародження</a:t>
            </a:r>
          </a:p>
        </p:txBody>
      </p:sp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1939925" y="1865313"/>
            <a:ext cx="5605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800" b="1"/>
              <a:t>Перший правозахисний мітинг з вимогою гласності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457450"/>
            <a:ext cx="4327525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3967163"/>
            <a:ext cx="41275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ru-RU" sz="3600" b="1">
                <a:latin typeface="Times New Roman" pitchFamily="18" charset="0"/>
                <a:cs typeface="Times New Roman" pitchFamily="18" charset="0"/>
              </a:rPr>
              <a:t>Самвидав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’</a:t>
            </a:r>
            <a:endParaRPr lang="uk-UA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10245" name="Text Box 11"/>
          <p:cNvSpPr txBox="1">
            <a:spLocks noChangeArrowheads="1"/>
          </p:cNvSpPr>
          <p:nvPr/>
        </p:nvSpPr>
        <p:spPr bwMode="auto">
          <a:xfrm>
            <a:off x="2908300" y="1865313"/>
            <a:ext cx="348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800" b="1"/>
              <a:t>Безцензурна література і преса 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/>
          <a:stretch>
            <a:fillRect/>
          </a:stretch>
        </p:blipFill>
        <p:spPr bwMode="auto">
          <a:xfrm>
            <a:off x="573088" y="2409825"/>
            <a:ext cx="23352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420938"/>
            <a:ext cx="2616200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2435225"/>
            <a:ext cx="223520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9138" y="5589588"/>
            <a:ext cx="1836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ru-RU"/>
              <a:t>Сахаров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63950" y="558958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ru-RU"/>
              <a:t>Буковський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91300" y="558958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ru-RU"/>
              <a:t>Марченко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news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55563"/>
            <a:ext cx="9394826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829425" y="2433638"/>
            <a:ext cx="21336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600"/>
              <a:t>Дії у Чехословаччині з 5 січня по </a:t>
            </a:r>
            <a:r>
              <a:rPr lang="uk-UA" sz="1600" b="1"/>
              <a:t>20 серпня 1968</a:t>
            </a:r>
            <a:r>
              <a:rPr lang="uk-UA" sz="1600"/>
              <a:t>, що закінчився введенням в країну радянських військ і військ країн Організації Варшавського договору (окрім Румунії). </a:t>
            </a:r>
            <a:endParaRPr lang="ru-RU" sz="1600"/>
          </a:p>
        </p:txBody>
      </p:sp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2279650" y="950913"/>
            <a:ext cx="4740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pPr algn="ctr"/>
            <a:r>
              <a:rPr lang="uk-UA" sz="3600" b="1">
                <a:latin typeface="Times New Roman" pitchFamily="18" charset="0"/>
                <a:cs typeface="Times New Roman" pitchFamily="18" charset="0"/>
              </a:rPr>
              <a:t>Празька весна</a:t>
            </a:r>
          </a:p>
        </p:txBody>
      </p:sp>
      <p:sp>
        <p:nvSpPr>
          <p:cNvPr id="11270" name="Text Box 12"/>
          <p:cNvSpPr txBox="1">
            <a:spLocks noChangeArrowheads="1"/>
          </p:cNvSpPr>
          <p:nvPr/>
        </p:nvSpPr>
        <p:spPr bwMode="auto">
          <a:xfrm>
            <a:off x="7559675" y="1865313"/>
            <a:ext cx="96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en-US" sz="1200" b="1">
                <a:solidFill>
                  <a:srgbClr val="4C4C4C"/>
                </a:solidFill>
              </a:rPr>
              <a:t>- Since 1802</a:t>
            </a:r>
          </a:p>
        </p:txBody>
      </p:sp>
      <p:sp>
        <p:nvSpPr>
          <p:cNvPr id="11271" name="Text Box 11"/>
          <p:cNvSpPr txBox="1">
            <a:spLocks noChangeArrowheads="1"/>
          </p:cNvSpPr>
          <p:nvPr/>
        </p:nvSpPr>
        <p:spPr bwMode="auto">
          <a:xfrm>
            <a:off x="2047875" y="1863725"/>
            <a:ext cx="539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-80" charset="-128"/>
              </a:defRPr>
            </a:lvl9pPr>
          </a:lstStyle>
          <a:p>
            <a:r>
              <a:rPr lang="uk-UA" sz="1800" b="1"/>
              <a:t>Період політичної лібералізації в Чехословаччині 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3638"/>
            <a:ext cx="60960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  <a:ea typeface="ＭＳ Ｐゴシック" pitchFamily="-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813</Words>
  <Application>Microsoft Office PowerPoint</Application>
  <PresentationFormat>Экран (4:3)</PresentationFormat>
  <Paragraphs>143</Paragraphs>
  <Slides>26</Slides>
  <Notes>26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Blank 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 Magazine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Editable Newspapers Template</dc:title>
  <dc:creator>Presentation Magazine</dc:creator>
  <cp:lastModifiedBy>Оля</cp:lastModifiedBy>
  <cp:revision>48</cp:revision>
  <dcterms:created xsi:type="dcterms:W3CDTF">2007-10-10T08:29:48Z</dcterms:created>
  <dcterms:modified xsi:type="dcterms:W3CDTF">2014-01-14T11:08:26Z</dcterms:modified>
</cp:coreProperties>
</file>