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22.04.2013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22.04.2013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22.04.2013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C3485-4073-422B-9B3E-B92E8D1312CE}" type="datetimeFigureOut">
              <a:rPr lang="uk-UA" smtClean="0"/>
              <a:pPr/>
              <a:t>22.04.2013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5784-4B9A-440E-A0BD-C985D5F78B1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DC3485-4073-422B-9B3E-B92E8D1312CE}" type="datetimeFigureOut">
              <a:rPr lang="uk-UA" smtClean="0"/>
              <a:pPr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A25784-4B9A-440E-A0BD-C985D5F78B1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ron_electrolytic.jpg"/>
          <p:cNvPicPr>
            <a:picLocks noChangeAspect="1"/>
          </p:cNvPicPr>
          <p:nvPr/>
        </p:nvPicPr>
        <p:blipFill>
          <a:blip r:embed="rId2" cstate="print"/>
          <a:srcRect b="101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08912" cy="1060242"/>
          </a:xfrm>
        </p:spPr>
        <p:txBody>
          <a:bodyPr>
            <a:normAutofit/>
          </a:bodyPr>
          <a:lstStyle/>
          <a:p>
            <a:r>
              <a:rPr lang="uk-UA" sz="7200" b="1" i="1" dirty="0" err="1" smtClean="0">
                <a:solidFill>
                  <a:schemeClr val="tx2"/>
                </a:solidFill>
                <a:latin typeface="Georgia" pitchFamily="18" charset="0"/>
              </a:rPr>
              <a:t>Ферум</a:t>
            </a:r>
            <a:r>
              <a:rPr lang="uk-UA" sz="7200" b="1" i="1" dirty="0" smtClean="0">
                <a:solidFill>
                  <a:schemeClr val="tx2"/>
                </a:solidFill>
                <a:latin typeface="Georgia" pitchFamily="18" charset="0"/>
              </a:rPr>
              <a:t> /Залізо</a:t>
            </a:r>
            <a:endParaRPr lang="uk-UA" sz="72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404664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Раніше вважали, що берлінська лазур 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турнбулева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синь – різні речовини, зараз вже відомо, що в обох випадках утворюється синій продукт однакового складу і будови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KFe</a:t>
            </a:r>
            <a:r>
              <a:rPr kumimoji="0" lang="uk-UA" sz="2000" b="0" i="0" u="none" strike="noStrike" cap="none" normalizeH="0" baseline="3000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FeII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(CN)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], в процесі реакції відбувається майже миттєва валентна перебудова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2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996952"/>
            <a:ext cx="4416491" cy="3312368"/>
          </a:xfrm>
          <a:prstGeom prst="rect">
            <a:avLst/>
          </a:prstGeom>
        </p:spPr>
      </p:pic>
      <p:pic>
        <p:nvPicPr>
          <p:cNvPr id="4" name="Рисунок 3" descr="DSC02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4176464" cy="31323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024" y="6309320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latin typeface="Calibri" pitchFamily="34" charset="0"/>
              </a:rPr>
              <a:t>"</a:t>
            </a:r>
            <a:r>
              <a:rPr lang="uk-UA" sz="2000" i="1" dirty="0" err="1" smtClean="0">
                <a:latin typeface="Calibri" pitchFamily="34" charset="0"/>
              </a:rPr>
              <a:t>Турнбулева</a:t>
            </a:r>
            <a:r>
              <a:rPr lang="uk-UA" sz="2000" i="1" dirty="0" smtClean="0">
                <a:latin typeface="Calibri" pitchFamily="34" charset="0"/>
              </a:rPr>
              <a:t> синь"</a:t>
            </a:r>
            <a:endParaRPr lang="uk-UA" sz="2000" i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013176"/>
            <a:ext cx="2252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>
                <a:solidFill>
                  <a:schemeClr val="tx2"/>
                </a:solidFill>
                <a:latin typeface="Calibri" pitchFamily="34" charset="0"/>
              </a:rPr>
              <a:t>"Берлінська лазур"</a:t>
            </a:r>
            <a:endParaRPr lang="uk-UA" sz="2000" i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4680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Чисте залізо має досить обмежене застосування. Його використовують при виготовленні сердечників електромагнітів та якорів електромашин, як каталізатор хімічних процесів, для виготовлення анодних пластин залізо-нікелевих акумуляторів. Карбонільне залізо використовують для нанесення найтонших плівок і шарів на магнітофонні стрічки і диски носіїв постійної пам'яті, як антианемічний засіб та ін.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16632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Застосування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61048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Залізний порошок використовують при зварюванні, а також для цементації міді.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Залізовуглецеві сплави чавун і сталь — основний конструкційний матеріал, що застосовується у всіх галузях промисловості. Виробництво заліза та його сплавів становить більше 90 % виробництва всіх металів і утворює окрему галузь промисловості — чорну металургію.</a:t>
            </a:r>
          </a:p>
          <a:p>
            <a:endParaRPr lang="uk-UA" dirty="0" smtClean="0">
              <a:solidFill>
                <a:schemeClr val="tx2"/>
              </a:solidFill>
            </a:endParaRPr>
          </a:p>
          <a:p>
            <a:r>
              <a:rPr lang="uk-UA" dirty="0" smtClean="0">
                <a:solidFill>
                  <a:schemeClr val="tx2"/>
                </a:solidFill>
              </a:rPr>
              <a:t>Сталі містять до 2,14 % карбону, чавун — понад 2,14 %. Фундаментом науки про сталь і чавун, як сплави заліза з вуглецем є діаграма стану сплавів залізо-вуглець — графічне відображення фазового стану сплавів заліза з вуглецем в залежності від їх хімічного складу і температури.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det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7506">
            <a:off x="4839130" y="872462"/>
            <a:ext cx="4241734" cy="255612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Ферум</a:t>
            </a:r>
            <a:r>
              <a:rPr lang="uk-UA" dirty="0" smtClean="0"/>
              <a:t> є біологічно важливим елементом. Він міститься в організмах усіх тварин і в рослинах. </a:t>
            </a:r>
            <a:r>
              <a:rPr lang="uk-UA" dirty="0" err="1" smtClean="0"/>
              <a:t>Ферум</a:t>
            </a:r>
            <a:r>
              <a:rPr lang="uk-UA" dirty="0" smtClean="0"/>
              <a:t> входить до складу цитоплазми рослин, бере участь у процесі фотосинтезу. В організмі дорослої людини міститься десь 4 г </a:t>
            </a:r>
            <a:r>
              <a:rPr lang="uk-UA" dirty="0" err="1" smtClean="0"/>
              <a:t>Феруму</a:t>
            </a:r>
            <a:r>
              <a:rPr lang="uk-UA" dirty="0" smtClean="0"/>
              <a:t>. Він накопичується здебільшого в печінці, кістковому мозку, селезінці. Але основна частина </a:t>
            </a:r>
            <a:r>
              <a:rPr lang="uk-UA" dirty="0" err="1" smtClean="0"/>
              <a:t>Феруму</a:t>
            </a:r>
            <a:r>
              <a:rPr lang="uk-UA" dirty="0" smtClean="0"/>
              <a:t> входить до складу гемоглобіну – червоного пігменту крові, який виконує функцію переносу кисню від легень до тканин, а в зворотному напрямку — вуглекислого газу. Нестача </a:t>
            </a:r>
            <a:r>
              <a:rPr lang="uk-UA" dirty="0" err="1" smtClean="0"/>
              <a:t>Феруму</a:t>
            </a:r>
            <a:r>
              <a:rPr lang="uk-UA" dirty="0" smtClean="0"/>
              <a:t> призводить до небезпечної хвороби — недокрів’я. Тому обов’язково треба вживати харчові продукти, багаті на </a:t>
            </a:r>
            <a:r>
              <a:rPr lang="uk-UA" dirty="0" err="1" smtClean="0"/>
              <a:t>Ферум</a:t>
            </a:r>
            <a:r>
              <a:rPr lang="uk-UA" dirty="0" smtClean="0"/>
              <a:t>: петрушку, печінку, телятину, гречку, курагу тощо.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6030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Біологічна</a:t>
            </a:r>
            <a:r>
              <a:rPr lang="ru-RU" sz="3200" b="1" dirty="0" smtClean="0"/>
              <a:t> роль </a:t>
            </a:r>
            <a:r>
              <a:rPr lang="ru-RU" sz="3200" b="1" dirty="0" err="1" smtClean="0"/>
              <a:t>заліза</a:t>
            </a:r>
            <a:endParaRPr lang="uk-UA" sz="3200" b="1" dirty="0"/>
          </a:p>
        </p:txBody>
      </p:sp>
      <p:pic>
        <p:nvPicPr>
          <p:cNvPr id="8" name="Рисунок 7" descr="zhelezo-v-produkt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789040"/>
            <a:ext cx="5440040" cy="278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3_(13)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3312368" cy="2384905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5620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chemeClr val="tx2"/>
                </a:solidFill>
              </a:rPr>
              <a:t>Цікаві факти про залізо</a:t>
            </a:r>
            <a:endParaRPr lang="uk-UA" sz="3600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51125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Які істоти винні в кольорі Кривавого водоспаду в Антарктиді?</a:t>
            </a:r>
          </a:p>
          <a:p>
            <a:r>
              <a:rPr lang="uk-UA" sz="1400" dirty="0" smtClean="0">
                <a:solidFill>
                  <a:schemeClr val="tx2"/>
                </a:solidFill>
              </a:rPr>
              <a:t>В Антарктиді з льодовика </a:t>
            </a:r>
            <a:r>
              <a:rPr lang="uk-UA" sz="1400" dirty="0" err="1" smtClean="0">
                <a:solidFill>
                  <a:schemeClr val="tx2"/>
                </a:solidFill>
              </a:rPr>
              <a:t>Тейлора</a:t>
            </a:r>
            <a:r>
              <a:rPr lang="uk-UA" sz="1400" dirty="0" smtClean="0">
                <a:solidFill>
                  <a:schemeClr val="tx2"/>
                </a:solidFill>
              </a:rPr>
              <a:t> часом виходить Кривавий водоспад. Вода в ньому містить двовалентне залізо, яке, з'єднуючись з атмосферним повітрям, окислюється і утворює іржу. Це і надає водоспаду криваво-рудий колір. Однак двовалентне залізо у воді виникає не просто так - його виробляють бактерії, що живуть в ізольованому від зовнішнього світу водоймі глибоко під льодом. Ці бактерії зуміли організувати життєвий цикл при повній відсутності сонячного світла і кисню. Вони переробляють залишки органіки, а «дихають» тривалентні залізом з навколишніх порід.</a:t>
            </a:r>
            <a:endParaRPr lang="uk-UA" sz="1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blood_falls_b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836712"/>
            <a:ext cx="3521968" cy="26414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3717032"/>
            <a:ext cx="61206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Різнобарвний метал з візерунком</a:t>
            </a:r>
          </a:p>
          <a:p>
            <a:r>
              <a:rPr lang="uk-UA" sz="1400" dirty="0" smtClean="0">
                <a:solidFill>
                  <a:schemeClr val="tx2"/>
                </a:solidFill>
              </a:rPr>
              <a:t>Немає нічого незвичайного в тому, що будь-який з відомих нам металів, піддаючись будь-якої обробці, може змінювати колір. Колір того чи іншого металу залежить і від ступеня нагріву, і від самої обробки, і від хімічних властивостей. Але неможливо уявити блакитне золото або червоне срібло. Навпаки, залізо, а відповідно, і сталь, і чавун у всіх своїх «іпостасях» мають незрівнянну ні з яким іншим металом колірну палітру. У холодному стані воно може бути сірим і чорним, майже білим, блакитним і синім, золотавим і червонуватим. Більше того, залізо є єдиним металом, який може сам себе прикрашати декоративним орнаментом, що проступає як би зсередини. Варіанти цього фактурного орнаменту нескінченні, і їх не можна зарахувати до жодного із загальновідомих, так як цей малюнок народжується самим металом.</a:t>
            </a:r>
            <a:endParaRPr lang="uk-UA" sz="14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1219736001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077072"/>
            <a:ext cx="2520280" cy="2421424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uk-UA" dirty="0" smtClean="0"/>
              <a:t> Перше залізо, як метал, потрапило до рук людини «з неба». Не дарма люди вважали залізо - небесним металом, тому що вперше його добули з падаючих на поверхню землі метеоритів. У найдавніших предметах з заліза є істотна частка домішок нікелю, саме таке залізо міститься в метеоритах. Найбільший залізний метеорит знайшли в 1920 році в південно-західній Африці. Метеорит назвали «</a:t>
            </a:r>
            <a:r>
              <a:rPr lang="uk-UA" dirty="0" err="1" smtClean="0"/>
              <a:t>Гоба</a:t>
            </a:r>
            <a:r>
              <a:rPr lang="uk-UA" dirty="0" smtClean="0"/>
              <a:t>», він важив 60 тонн.</a:t>
            </a:r>
          </a:p>
          <a:p>
            <a:endParaRPr lang="uk-UA" dirty="0" smtClean="0"/>
          </a:p>
          <a:p>
            <a:pPr algn="ctr">
              <a:buFont typeface="Wingdings" pitchFamily="2" charset="2"/>
              <a:buChar char="v"/>
            </a:pPr>
            <a:r>
              <a:rPr lang="uk-UA" dirty="0" smtClean="0"/>
              <a:t> Залізо в організм тварин і людини надходить з їжею. Найбільш багаті залізом такі продукти, як м'ясо, печінка, яйця, бобові, крупи, хліб, буряк. Цікаво зауважити, що колись у цей список був помилково внесено шпинат (з причини друкарські помилки в записах результатів аналізу, а саме був загублений «зайвий» нуль після розділової коми).</a:t>
            </a:r>
            <a:endParaRPr lang="uk-UA" dirty="0"/>
          </a:p>
        </p:txBody>
      </p:sp>
      <p:pic>
        <p:nvPicPr>
          <p:cNvPr id="4" name="Рисунок 3" descr="1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9420">
            <a:off x="5172275" y="550339"/>
            <a:ext cx="3690943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Чашка_Мультизлаковая_с_фруктами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3456384" cy="2785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6948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smtClean="0">
                <a:solidFill>
                  <a:schemeClr val="tx2"/>
                </a:solidFill>
                <a:latin typeface="Georgia" pitchFamily="18" charset="0"/>
              </a:rPr>
              <a:t>Підготувала</a:t>
            </a:r>
          </a:p>
          <a:p>
            <a:pPr algn="ctr"/>
            <a:r>
              <a:rPr lang="uk-UA" sz="4800" b="1" i="1" dirty="0" smtClean="0">
                <a:solidFill>
                  <a:schemeClr val="tx2"/>
                </a:solidFill>
                <a:latin typeface="Georgia" pitchFamily="18" charset="0"/>
              </a:rPr>
              <a:t>учениця 10-Б класу</a:t>
            </a:r>
          </a:p>
          <a:p>
            <a:pPr algn="ctr"/>
            <a:r>
              <a:rPr lang="uk-UA" sz="4800" b="1" i="1" dirty="0" smtClean="0">
                <a:solidFill>
                  <a:schemeClr val="tx2"/>
                </a:solidFill>
                <a:latin typeface="Georgia" pitchFamily="18" charset="0"/>
              </a:rPr>
              <a:t>Безсмертна Вікторія</a:t>
            </a:r>
            <a:endParaRPr lang="uk-UA" sz="4800" b="1" i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9" name="Рисунок 8" descr="laborato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852936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.jpg"/>
          <p:cNvPicPr>
            <a:picLocks noChangeAspect="1"/>
          </p:cNvPicPr>
          <p:nvPr/>
        </p:nvPicPr>
        <p:blipFill>
          <a:blip r:embed="rId2" cstate="print"/>
          <a:srcRect l="2285" t="1322" r="4030"/>
          <a:stretch>
            <a:fillRect/>
          </a:stretch>
        </p:blipFill>
        <p:spPr>
          <a:xfrm>
            <a:off x="5220072" y="116632"/>
            <a:ext cx="3600400" cy="6552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ron-135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1374">
            <a:off x="379593" y="801557"/>
            <a:ext cx="4571376" cy="533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chemeClr val="tx2"/>
                </a:solidFill>
              </a:rPr>
              <a:t>Ферум</a:t>
            </a:r>
            <a:r>
              <a:rPr lang="uk-UA" dirty="0" smtClean="0">
                <a:solidFill>
                  <a:schemeClr val="tx2"/>
                </a:solidFill>
              </a:rPr>
              <a:t> – </a:t>
            </a:r>
            <a:r>
              <a:rPr lang="fr-FR" dirty="0" smtClean="0">
                <a:solidFill>
                  <a:schemeClr val="tx2"/>
                </a:solidFill>
              </a:rPr>
              <a:t>d-</a:t>
            </a:r>
            <a:r>
              <a:rPr lang="uk-UA" dirty="0" smtClean="0">
                <a:solidFill>
                  <a:schemeClr val="tx2"/>
                </a:solidFill>
              </a:rPr>
              <a:t>елемент </a:t>
            </a:r>
            <a:r>
              <a:rPr lang="fr-FR" dirty="0" smtClean="0">
                <a:solidFill>
                  <a:schemeClr val="tx2"/>
                </a:solidFill>
              </a:rPr>
              <a:t>V</a:t>
            </a:r>
            <a:r>
              <a:rPr lang="uk-UA" dirty="0" smtClean="0">
                <a:solidFill>
                  <a:schemeClr val="tx2"/>
                </a:solidFill>
              </a:rPr>
              <a:t>ІІІБ групи (або побічної підгрупи </a:t>
            </a:r>
            <a:r>
              <a:rPr lang="fr-FR" dirty="0" smtClean="0">
                <a:solidFill>
                  <a:schemeClr val="tx2"/>
                </a:solidFill>
              </a:rPr>
              <a:t>V</a:t>
            </a:r>
            <a:r>
              <a:rPr lang="uk-UA" dirty="0" smtClean="0">
                <a:solidFill>
                  <a:schemeClr val="tx2"/>
                </a:solidFill>
              </a:rPr>
              <a:t>ІІІ групи) періодичної системи. 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Будова атома: </a:t>
            </a:r>
            <a:r>
              <a:rPr lang="uk-UA" sz="2800" b="1" baseline="-25000" dirty="0" smtClean="0"/>
              <a:t>26</a:t>
            </a:r>
            <a:r>
              <a:rPr lang="en-US" sz="2800" b="1" dirty="0" smtClean="0"/>
              <a:t>Fe</a:t>
            </a:r>
            <a:r>
              <a:rPr lang="uk-UA" sz="2800" b="1" dirty="0" smtClean="0"/>
              <a:t>)</a:t>
            </a:r>
            <a:r>
              <a:rPr lang="uk-UA" sz="2800" b="1" baseline="-25000" dirty="0" smtClean="0"/>
              <a:t>2</a:t>
            </a:r>
            <a:r>
              <a:rPr lang="uk-UA" sz="2800" b="1" dirty="0" smtClean="0"/>
              <a:t>)</a:t>
            </a:r>
            <a:r>
              <a:rPr lang="uk-UA" sz="2800" b="1" baseline="-25000" dirty="0" smtClean="0"/>
              <a:t>8</a:t>
            </a:r>
            <a:r>
              <a:rPr lang="uk-UA" sz="2800" b="1" dirty="0" smtClean="0"/>
              <a:t>)</a:t>
            </a:r>
            <a:r>
              <a:rPr lang="uk-UA" sz="2800" b="1" baseline="-25000" dirty="0" smtClean="0"/>
              <a:t>14</a:t>
            </a:r>
            <a:r>
              <a:rPr lang="uk-UA" sz="2800" b="1" dirty="0" smtClean="0"/>
              <a:t>)</a:t>
            </a:r>
            <a:r>
              <a:rPr lang="uk-UA" sz="2800" b="1" baseline="-25000" dirty="0" smtClean="0"/>
              <a:t>2</a:t>
            </a:r>
            <a:endParaRPr lang="uk-UA" sz="2400" b="1" dirty="0" smtClean="0"/>
          </a:p>
          <a:p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Електронна конфігурація атома </a:t>
            </a:r>
            <a:r>
              <a:rPr lang="uk-UA" dirty="0" err="1" smtClean="0"/>
              <a:t>Феруму</a:t>
            </a:r>
            <a:r>
              <a:rPr lang="uk-UA" dirty="0" smtClean="0"/>
              <a:t>: </a:t>
            </a:r>
            <a:r>
              <a:rPr lang="uk-UA" sz="2400" b="1" dirty="0" smtClean="0"/>
              <a:t>1</a:t>
            </a:r>
            <a:r>
              <a:rPr lang="fr-FR" sz="2400" b="1" dirty="0" smtClean="0"/>
              <a:t>s</a:t>
            </a:r>
            <a:r>
              <a:rPr lang="fr-FR" sz="2400" b="1" baseline="30000" dirty="0" smtClean="0"/>
              <a:t>2</a:t>
            </a:r>
            <a:r>
              <a:rPr lang="fr-FR" sz="2400" b="1" dirty="0" smtClean="0"/>
              <a:t>2s</a:t>
            </a:r>
            <a:r>
              <a:rPr lang="fr-FR" sz="2400" b="1" baseline="30000" dirty="0" smtClean="0"/>
              <a:t>2</a:t>
            </a:r>
            <a:r>
              <a:rPr lang="fr-FR" sz="2400" b="1" dirty="0" smtClean="0"/>
              <a:t>2p</a:t>
            </a:r>
            <a:r>
              <a:rPr lang="fr-FR" sz="2400" b="1" baseline="30000" dirty="0" smtClean="0"/>
              <a:t>6</a:t>
            </a:r>
            <a:r>
              <a:rPr lang="fr-FR" sz="2400" b="1" dirty="0" smtClean="0"/>
              <a:t>2s</a:t>
            </a:r>
            <a:r>
              <a:rPr lang="fr-FR" sz="2400" b="1" baseline="30000" dirty="0" smtClean="0"/>
              <a:t>2</a:t>
            </a:r>
            <a:r>
              <a:rPr lang="fr-FR" sz="2400" b="1" dirty="0" smtClean="0"/>
              <a:t>3p</a:t>
            </a:r>
            <a:r>
              <a:rPr lang="fr-FR" sz="2400" b="1" baseline="30000" dirty="0" smtClean="0"/>
              <a:t>6</a:t>
            </a:r>
            <a:r>
              <a:rPr lang="fr-FR" sz="2400" b="1" dirty="0" smtClean="0"/>
              <a:t>3d</a:t>
            </a:r>
            <a:r>
              <a:rPr lang="fr-FR" sz="2400" b="1" baseline="30000" dirty="0" smtClean="0"/>
              <a:t>6</a:t>
            </a:r>
            <a:r>
              <a:rPr lang="fr-FR" sz="2400" b="1" dirty="0" smtClean="0"/>
              <a:t>4s</a:t>
            </a:r>
            <a:r>
              <a:rPr lang="fr-FR" sz="2400" b="1" baseline="30000" dirty="0" smtClean="0"/>
              <a:t>2</a:t>
            </a:r>
            <a:endParaRPr lang="fr-FR" dirty="0" smtClean="0"/>
          </a:p>
          <a:p>
            <a:r>
              <a:rPr lang="uk-UA" dirty="0" smtClean="0"/>
              <a:t>Розміщення електронів зовнішнього і передостаннього енергетичних рівнів за енергетичними комірками:</a:t>
            </a:r>
            <a:endParaRPr lang="uk-UA" dirty="0"/>
          </a:p>
        </p:txBody>
      </p:sp>
      <p:pic>
        <p:nvPicPr>
          <p:cNvPr id="5" name="Рисунок 4" descr="1.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77071"/>
            <a:ext cx="4061256" cy="864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229200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 атомі </a:t>
            </a:r>
            <a:r>
              <a:rPr lang="uk-UA" dirty="0" err="1" smtClean="0"/>
              <a:t>Феруму</a:t>
            </a:r>
            <a:r>
              <a:rPr lang="uk-UA" dirty="0" smtClean="0"/>
              <a:t> вісім валентних </a:t>
            </a:r>
            <a:r>
              <a:rPr lang="uk-UA" dirty="0" err="1" smtClean="0"/>
              <a:t>електонів</a:t>
            </a:r>
            <a:r>
              <a:rPr lang="uk-UA" dirty="0" smtClean="0"/>
              <a:t> (3</a:t>
            </a:r>
            <a:r>
              <a:rPr lang="fr-FR" dirty="0" smtClean="0"/>
              <a:t>d</a:t>
            </a:r>
            <a:r>
              <a:rPr lang="fr-FR" baseline="30000" dirty="0" smtClean="0"/>
              <a:t>6</a:t>
            </a:r>
            <a:r>
              <a:rPr lang="fr-FR" dirty="0" smtClean="0"/>
              <a:t>4s</a:t>
            </a:r>
            <a:r>
              <a:rPr lang="fr-FR" baseline="30000" dirty="0" smtClean="0"/>
              <a:t>2</a:t>
            </a:r>
            <a:r>
              <a:rPr lang="fr-FR" dirty="0" smtClean="0"/>
              <a:t>), </a:t>
            </a:r>
            <a:r>
              <a:rPr lang="uk-UA" dirty="0" smtClean="0"/>
              <a:t>тому він виявляє змінні ступені окиснення. </a:t>
            </a:r>
          </a:p>
          <a:p>
            <a:endParaRPr lang="uk-UA" dirty="0" smtClean="0"/>
          </a:p>
          <a:p>
            <a:r>
              <a:rPr lang="uk-UA" dirty="0" smtClean="0"/>
              <a:t>Найхарактерніші ступені окиснення +2 і +3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8076" y="260648"/>
            <a:ext cx="3968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</a:rPr>
              <a:t>Будова атома </a:t>
            </a:r>
            <a:r>
              <a:rPr lang="uk-UA" sz="2800" b="1" dirty="0" err="1" smtClean="0">
                <a:solidFill>
                  <a:schemeClr val="tx2"/>
                </a:solidFill>
              </a:rPr>
              <a:t>Феруму</a:t>
            </a:r>
            <a:r>
              <a:rPr lang="uk-UA" sz="2800" b="1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" name="Рисунок 8" descr="1364573949_zhelezo.jpg"/>
          <p:cNvPicPr>
            <a:picLocks noChangeAspect="1"/>
          </p:cNvPicPr>
          <p:nvPr/>
        </p:nvPicPr>
        <p:blipFill>
          <a:blip r:embed="rId3" cstate="print"/>
          <a:srcRect b="6872"/>
          <a:stretch>
            <a:fillRect/>
          </a:stretch>
        </p:blipFill>
        <p:spPr>
          <a:xfrm rot="307090">
            <a:off x="4922801" y="1085961"/>
            <a:ext cx="4101591" cy="2864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5067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Поширення в природі</a:t>
            </a:r>
            <a:endParaRPr lang="uk-UA" sz="36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47525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За поширеністю у природі </a:t>
            </a:r>
            <a:r>
              <a:rPr lang="uk-UA" dirty="0" err="1" smtClean="0">
                <a:solidFill>
                  <a:schemeClr val="tx2"/>
                </a:solidFill>
              </a:rPr>
              <a:t>ферум</a:t>
            </a:r>
            <a:r>
              <a:rPr lang="uk-UA" dirty="0" smtClean="0">
                <a:solidFill>
                  <a:schemeClr val="tx2"/>
                </a:solidFill>
              </a:rPr>
              <a:t> посідає друге місце серед металів (після алюмінію). На нього припадає 5,10 % маси земної кори. За вмістом у земній корі </a:t>
            </a:r>
            <a:r>
              <a:rPr lang="uk-UA" dirty="0" err="1" smtClean="0">
                <a:solidFill>
                  <a:schemeClr val="tx2"/>
                </a:solidFill>
              </a:rPr>
              <a:t>ферум</a:t>
            </a:r>
            <a:r>
              <a:rPr lang="uk-UA" dirty="0" smtClean="0">
                <a:solidFill>
                  <a:schemeClr val="tx2"/>
                </a:solidFill>
              </a:rPr>
              <a:t> посідає 4-е місце. </a:t>
            </a:r>
          </a:p>
          <a:p>
            <a:endParaRPr lang="uk-UA" dirty="0" smtClean="0">
              <a:solidFill>
                <a:schemeClr val="tx2"/>
              </a:solidFill>
            </a:endParaRPr>
          </a:p>
          <a:p>
            <a:r>
              <a:rPr lang="uk-UA" dirty="0" smtClean="0">
                <a:solidFill>
                  <a:schemeClr val="tx2"/>
                </a:solidFill>
              </a:rPr>
              <a:t>Найважливішими природними сполуками </a:t>
            </a:r>
            <a:r>
              <a:rPr lang="uk-UA" dirty="0" err="1" smtClean="0">
                <a:solidFill>
                  <a:schemeClr val="tx2"/>
                </a:solidFill>
              </a:rPr>
              <a:t>феруму</a:t>
            </a:r>
            <a:r>
              <a:rPr lang="uk-UA" dirty="0" smtClean="0">
                <a:solidFill>
                  <a:schemeClr val="tx2"/>
                </a:solidFill>
              </a:rPr>
              <a:t>, що мають промислове значення, є магнітний залізняк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fr-FR" baseline="-25000" dirty="0" smtClean="0">
                <a:solidFill>
                  <a:schemeClr val="tx2"/>
                </a:solidFill>
              </a:rPr>
              <a:t>3</a:t>
            </a:r>
            <a:r>
              <a:rPr lang="fr-FR" dirty="0" smtClean="0">
                <a:solidFill>
                  <a:schemeClr val="tx2"/>
                </a:solidFill>
              </a:rPr>
              <a:t>O</a:t>
            </a:r>
            <a:r>
              <a:rPr lang="fr-FR" baseline="-25000" dirty="0" smtClean="0">
                <a:solidFill>
                  <a:schemeClr val="tx2"/>
                </a:solidFill>
              </a:rPr>
              <a:t>4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uk-UA" dirty="0" smtClean="0">
                <a:solidFill>
                  <a:schemeClr val="tx2"/>
                </a:solidFill>
              </a:rPr>
              <a:t>червоний залізняк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fr-FR" baseline="-25000" dirty="0" smtClean="0">
                <a:solidFill>
                  <a:schemeClr val="tx2"/>
                </a:solidFill>
              </a:rPr>
              <a:t>2</a:t>
            </a:r>
            <a:r>
              <a:rPr lang="fr-FR" dirty="0" smtClean="0">
                <a:solidFill>
                  <a:schemeClr val="tx2"/>
                </a:solidFill>
              </a:rPr>
              <a:t>O</a:t>
            </a:r>
            <a:r>
              <a:rPr lang="fr-FR" baseline="-25000" dirty="0" smtClean="0">
                <a:solidFill>
                  <a:schemeClr val="tx2"/>
                </a:solidFill>
              </a:rPr>
              <a:t>3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uk-UA" dirty="0" smtClean="0">
                <a:solidFill>
                  <a:schemeClr val="tx2"/>
                </a:solidFill>
              </a:rPr>
              <a:t>бурий залізняк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fr-FR" baseline="-25000" dirty="0" smtClean="0">
                <a:solidFill>
                  <a:schemeClr val="tx2"/>
                </a:solidFill>
              </a:rPr>
              <a:t>2</a:t>
            </a:r>
            <a:r>
              <a:rPr lang="fr-FR" dirty="0" smtClean="0">
                <a:solidFill>
                  <a:schemeClr val="tx2"/>
                </a:solidFill>
              </a:rPr>
              <a:t>O</a:t>
            </a:r>
            <a:r>
              <a:rPr lang="fr-FR" baseline="-25000" dirty="0" smtClean="0">
                <a:solidFill>
                  <a:schemeClr val="tx2"/>
                </a:solidFill>
              </a:rPr>
              <a:t>3</a:t>
            </a:r>
            <a:r>
              <a:rPr lang="fr-FR" dirty="0" smtClean="0">
                <a:solidFill>
                  <a:schemeClr val="tx2"/>
                </a:solidFill>
              </a:rPr>
              <a:t> · nH</a:t>
            </a:r>
            <a:r>
              <a:rPr lang="fr-FR" baseline="-25000" dirty="0" smtClean="0">
                <a:solidFill>
                  <a:schemeClr val="tx2"/>
                </a:solidFill>
              </a:rPr>
              <a:t>2</a:t>
            </a:r>
            <a:r>
              <a:rPr lang="fr-FR" dirty="0" smtClean="0">
                <a:solidFill>
                  <a:schemeClr val="tx2"/>
                </a:solidFill>
              </a:rPr>
              <a:t>O </a:t>
            </a:r>
            <a:r>
              <a:rPr lang="uk-UA" dirty="0" smtClean="0">
                <a:solidFill>
                  <a:schemeClr val="tx2"/>
                </a:solidFill>
              </a:rPr>
              <a:t>та пірит </a:t>
            </a:r>
            <a:r>
              <a:rPr lang="fr-FR" dirty="0" smtClean="0">
                <a:solidFill>
                  <a:schemeClr val="tx2"/>
                </a:solidFill>
              </a:rPr>
              <a:t>FeS</a:t>
            </a:r>
            <a:r>
              <a:rPr lang="fr-FR" baseline="-25000" dirty="0" smtClean="0">
                <a:solidFill>
                  <a:schemeClr val="tx2"/>
                </a:solidFill>
              </a:rPr>
              <a:t>2</a:t>
            </a:r>
            <a:r>
              <a:rPr lang="fr-FR" dirty="0" smtClean="0">
                <a:solidFill>
                  <a:schemeClr val="tx2"/>
                </a:solidFill>
              </a:rPr>
              <a:t>. </a:t>
            </a:r>
            <a:r>
              <a:rPr lang="uk-UA" dirty="0" smtClean="0">
                <a:solidFill>
                  <a:schemeClr val="tx2"/>
                </a:solidFill>
              </a:rPr>
              <a:t>Оксиди </a:t>
            </a:r>
            <a:r>
              <a:rPr lang="uk-UA" dirty="0" err="1" smtClean="0">
                <a:solidFill>
                  <a:schemeClr val="tx2"/>
                </a:solidFill>
              </a:rPr>
              <a:t>феруму</a:t>
            </a:r>
            <a:r>
              <a:rPr lang="uk-UA" dirty="0" smtClean="0">
                <a:solidFill>
                  <a:schemeClr val="tx2"/>
                </a:solidFill>
              </a:rPr>
              <a:t> служать рудами, з яких добувають залізо, а пірит — сировиною для сульфатно-кислотного виробництва.</a:t>
            </a:r>
          </a:p>
          <a:p>
            <a:endParaRPr lang="uk-UA" sz="2000" b="1" dirty="0" smtClean="0">
              <a:solidFill>
                <a:schemeClr val="tx2"/>
              </a:solidFill>
            </a:endParaRPr>
          </a:p>
        </p:txBody>
      </p:sp>
      <p:pic>
        <p:nvPicPr>
          <p:cNvPr id="5" name="Рисунок 4" descr="IronInRocksMakeRiver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124744"/>
            <a:ext cx="4015180" cy="28906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2040" y="4005064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Гідротермальне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джерело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з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високим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вмістом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заліза</a:t>
            </a:r>
            <a:endParaRPr lang="uk-UA" sz="1200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653136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tx2"/>
                </a:solidFill>
              </a:rPr>
              <a:t>Найважливіші мінерали </a:t>
            </a:r>
            <a:r>
              <a:rPr lang="uk-UA" sz="2000" b="1" dirty="0" err="1" smtClean="0">
                <a:solidFill>
                  <a:schemeClr val="tx2"/>
                </a:solidFill>
              </a:rPr>
              <a:t>феруму</a:t>
            </a:r>
            <a:r>
              <a:rPr lang="uk-UA" dirty="0" smtClean="0">
                <a:solidFill>
                  <a:schemeClr val="tx2"/>
                </a:solidFill>
              </a:rPr>
              <a:t>: гематит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uk-UA" baseline="-25000" dirty="0" smtClean="0">
                <a:solidFill>
                  <a:schemeClr val="tx2"/>
                </a:solidFill>
              </a:rPr>
              <a:t>2</a:t>
            </a:r>
            <a:r>
              <a:rPr lang="fr-FR" dirty="0" smtClean="0">
                <a:solidFill>
                  <a:schemeClr val="tx2"/>
                </a:solidFill>
              </a:rPr>
              <a:t>O</a:t>
            </a:r>
            <a:r>
              <a:rPr lang="uk-UA" baseline="-25000" dirty="0" smtClean="0">
                <a:solidFill>
                  <a:schemeClr val="tx2"/>
                </a:solidFill>
              </a:rPr>
              <a:t>3</a:t>
            </a:r>
            <a:r>
              <a:rPr lang="uk-UA" dirty="0" smtClean="0">
                <a:solidFill>
                  <a:schemeClr val="tx2"/>
                </a:solidFill>
              </a:rPr>
              <a:t> (70 %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uk-UA" dirty="0" smtClean="0">
                <a:solidFill>
                  <a:schemeClr val="tx2"/>
                </a:solidFill>
              </a:rPr>
              <a:t>), магнетит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uk-UA" baseline="-25000" dirty="0" smtClean="0">
                <a:solidFill>
                  <a:schemeClr val="tx2"/>
                </a:solidFill>
              </a:rPr>
              <a:t>3</a:t>
            </a:r>
            <a:r>
              <a:rPr lang="fr-FR" dirty="0" smtClean="0">
                <a:solidFill>
                  <a:schemeClr val="tx2"/>
                </a:solidFill>
              </a:rPr>
              <a:t>O</a:t>
            </a:r>
            <a:r>
              <a:rPr lang="uk-UA" baseline="-25000" dirty="0" smtClean="0">
                <a:solidFill>
                  <a:schemeClr val="tx2"/>
                </a:solidFill>
              </a:rPr>
              <a:t>4</a:t>
            </a:r>
            <a:r>
              <a:rPr lang="uk-UA" dirty="0" smtClean="0">
                <a:solidFill>
                  <a:schemeClr val="tx2"/>
                </a:solidFill>
              </a:rPr>
              <a:t> (72,4 %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uk-UA" dirty="0" smtClean="0">
                <a:solidFill>
                  <a:schemeClr val="tx2"/>
                </a:solidFill>
              </a:rPr>
              <a:t>), </a:t>
            </a:r>
            <a:r>
              <a:rPr lang="uk-UA" dirty="0" err="1" smtClean="0">
                <a:solidFill>
                  <a:schemeClr val="tx2"/>
                </a:solidFill>
              </a:rPr>
              <a:t>ґетит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FeOOH</a:t>
            </a:r>
            <a:r>
              <a:rPr lang="uk-UA" dirty="0" smtClean="0">
                <a:solidFill>
                  <a:schemeClr val="tx2"/>
                </a:solidFill>
              </a:rPr>
              <a:t> (62,9 %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uk-UA" dirty="0" smtClean="0">
                <a:solidFill>
                  <a:schemeClr val="tx2"/>
                </a:solidFill>
              </a:rPr>
              <a:t>), </a:t>
            </a:r>
            <a:r>
              <a:rPr lang="uk-UA" dirty="0" err="1" smtClean="0">
                <a:solidFill>
                  <a:schemeClr val="tx2"/>
                </a:solidFill>
              </a:rPr>
              <a:t>лепідокрокіт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FeO</a:t>
            </a:r>
            <a:r>
              <a:rPr lang="uk-UA" dirty="0" smtClean="0">
                <a:solidFill>
                  <a:schemeClr val="tx2"/>
                </a:solidFill>
              </a:rPr>
              <a:t>(</a:t>
            </a:r>
            <a:r>
              <a:rPr lang="fr-FR" dirty="0" smtClean="0">
                <a:solidFill>
                  <a:schemeClr val="tx2"/>
                </a:solidFill>
              </a:rPr>
              <a:t>OH</a:t>
            </a:r>
            <a:r>
              <a:rPr lang="uk-UA" dirty="0" smtClean="0">
                <a:solidFill>
                  <a:schemeClr val="tx2"/>
                </a:solidFill>
              </a:rPr>
              <a:t>) (62,9 %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uk-UA" dirty="0" smtClean="0">
                <a:solidFill>
                  <a:schemeClr val="tx2"/>
                </a:solidFill>
              </a:rPr>
              <a:t>), лімоніт — суміш гідрооксидів </a:t>
            </a:r>
            <a:r>
              <a:rPr lang="fr-FR" dirty="0" smtClean="0">
                <a:solidFill>
                  <a:schemeClr val="tx2"/>
                </a:solidFill>
              </a:rPr>
              <a:t>Fe </a:t>
            </a:r>
            <a:r>
              <a:rPr lang="uk-UA" dirty="0" smtClean="0">
                <a:solidFill>
                  <a:schemeClr val="tx2"/>
                </a:solidFill>
              </a:rPr>
              <a:t>з </a:t>
            </a:r>
            <a:r>
              <a:rPr lang="fr-FR" dirty="0" smtClean="0">
                <a:solidFill>
                  <a:schemeClr val="tx2"/>
                </a:solidFill>
              </a:rPr>
              <a:t>SiO</a:t>
            </a:r>
            <a:r>
              <a:rPr lang="uk-UA" baseline="-25000" dirty="0" smtClean="0">
                <a:solidFill>
                  <a:schemeClr val="tx2"/>
                </a:solidFill>
              </a:rPr>
              <a:t>2</a:t>
            </a:r>
            <a:r>
              <a:rPr lang="uk-UA" dirty="0" smtClean="0">
                <a:solidFill>
                  <a:schemeClr val="tx2"/>
                </a:solidFill>
              </a:rPr>
              <a:t> та ін. речовинами (40-62 %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uk-UA" dirty="0" smtClean="0">
                <a:solidFill>
                  <a:schemeClr val="tx2"/>
                </a:solidFill>
              </a:rPr>
              <a:t>), сидерит </a:t>
            </a:r>
            <a:r>
              <a:rPr lang="fr-FR" dirty="0" smtClean="0">
                <a:solidFill>
                  <a:schemeClr val="tx2"/>
                </a:solidFill>
              </a:rPr>
              <a:t>FeCO</a:t>
            </a:r>
            <a:r>
              <a:rPr lang="uk-UA" baseline="-25000" dirty="0" smtClean="0">
                <a:solidFill>
                  <a:schemeClr val="tx2"/>
                </a:solidFill>
              </a:rPr>
              <a:t>3</a:t>
            </a:r>
            <a:r>
              <a:rPr lang="uk-UA" dirty="0" smtClean="0">
                <a:solidFill>
                  <a:schemeClr val="tx2"/>
                </a:solidFill>
              </a:rPr>
              <a:t> (48,2 %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uk-UA" dirty="0" smtClean="0">
                <a:solidFill>
                  <a:schemeClr val="tx2"/>
                </a:solidFill>
              </a:rPr>
              <a:t>), ільменіт </a:t>
            </a:r>
            <a:r>
              <a:rPr lang="fr-FR" dirty="0" smtClean="0">
                <a:solidFill>
                  <a:schemeClr val="tx2"/>
                </a:solidFill>
              </a:rPr>
              <a:t>FeTiO</a:t>
            </a:r>
            <a:r>
              <a:rPr lang="uk-UA" baseline="-25000" dirty="0" smtClean="0">
                <a:solidFill>
                  <a:schemeClr val="tx2"/>
                </a:solidFill>
              </a:rPr>
              <a:t>3</a:t>
            </a:r>
            <a:r>
              <a:rPr lang="uk-UA" dirty="0" smtClean="0">
                <a:solidFill>
                  <a:schemeClr val="tx2"/>
                </a:solidFill>
              </a:rPr>
              <a:t> (36,8 %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uk-UA" dirty="0" smtClean="0">
                <a:solidFill>
                  <a:schemeClr val="tx2"/>
                </a:solidFill>
              </a:rPr>
              <a:t>), шамозит (34-42 % </a:t>
            </a:r>
            <a:r>
              <a:rPr lang="fr-FR" dirty="0" smtClean="0">
                <a:solidFill>
                  <a:schemeClr val="tx2"/>
                </a:solidFill>
              </a:rPr>
              <a:t>FeO</a:t>
            </a:r>
            <a:r>
              <a:rPr lang="uk-UA" dirty="0" smtClean="0">
                <a:solidFill>
                  <a:schemeClr val="tx2"/>
                </a:solidFill>
              </a:rPr>
              <a:t>), </a:t>
            </a:r>
            <a:r>
              <a:rPr lang="uk-UA" dirty="0" err="1" smtClean="0">
                <a:solidFill>
                  <a:schemeClr val="tx2"/>
                </a:solidFill>
              </a:rPr>
              <a:t>вівіаніт</a:t>
            </a:r>
            <a:r>
              <a:rPr lang="uk-UA" dirty="0" smtClean="0">
                <a:solidFill>
                  <a:schemeClr val="tx2"/>
                </a:solidFill>
              </a:rPr>
              <a:t> (43,0 % </a:t>
            </a:r>
            <a:r>
              <a:rPr lang="fr-FR" dirty="0" smtClean="0">
                <a:solidFill>
                  <a:schemeClr val="tx2"/>
                </a:solidFill>
              </a:rPr>
              <a:t>FeO</a:t>
            </a:r>
            <a:r>
              <a:rPr lang="uk-UA" dirty="0" smtClean="0">
                <a:solidFill>
                  <a:schemeClr val="tx2"/>
                </a:solidFill>
              </a:rPr>
              <a:t>), скородит (34,6 %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uk-UA" baseline="-25000" dirty="0" smtClean="0">
                <a:solidFill>
                  <a:schemeClr val="tx2"/>
                </a:solidFill>
              </a:rPr>
              <a:t>2</a:t>
            </a:r>
            <a:r>
              <a:rPr lang="uk-UA" dirty="0" smtClean="0">
                <a:solidFill>
                  <a:schemeClr val="tx2"/>
                </a:solidFill>
              </a:rPr>
              <a:t>О</a:t>
            </a:r>
            <a:r>
              <a:rPr lang="uk-UA" baseline="-25000" dirty="0" smtClean="0">
                <a:solidFill>
                  <a:schemeClr val="tx2"/>
                </a:solidFill>
              </a:rPr>
              <a:t>3</a:t>
            </a:r>
            <a:r>
              <a:rPr lang="uk-UA" dirty="0" smtClean="0">
                <a:solidFill>
                  <a:schemeClr val="tx2"/>
                </a:solidFill>
              </a:rPr>
              <a:t>), </a:t>
            </a:r>
            <a:r>
              <a:rPr lang="uk-UA" dirty="0" err="1" smtClean="0">
                <a:solidFill>
                  <a:schemeClr val="tx2"/>
                </a:solidFill>
              </a:rPr>
              <a:t>ярозит</a:t>
            </a:r>
            <a:r>
              <a:rPr lang="uk-UA" dirty="0" smtClean="0">
                <a:solidFill>
                  <a:schemeClr val="tx2"/>
                </a:solidFill>
              </a:rPr>
              <a:t> (47,9 % </a:t>
            </a:r>
            <a:r>
              <a:rPr lang="fr-FR" dirty="0" smtClean="0">
                <a:solidFill>
                  <a:schemeClr val="tx2"/>
                </a:solidFill>
              </a:rPr>
              <a:t>Fe</a:t>
            </a:r>
            <a:r>
              <a:rPr lang="uk-UA" baseline="-25000" dirty="0" smtClean="0">
                <a:solidFill>
                  <a:schemeClr val="tx2"/>
                </a:solidFill>
              </a:rPr>
              <a:t>2</a:t>
            </a:r>
            <a:r>
              <a:rPr lang="uk-UA" dirty="0" smtClean="0">
                <a:solidFill>
                  <a:schemeClr val="tx2"/>
                </a:solidFill>
              </a:rPr>
              <a:t>О</a:t>
            </a:r>
            <a:r>
              <a:rPr lang="uk-UA" baseline="-25000" dirty="0" smtClean="0">
                <a:solidFill>
                  <a:schemeClr val="tx2"/>
                </a:solidFill>
              </a:rPr>
              <a:t>3</a:t>
            </a:r>
            <a:r>
              <a:rPr lang="uk-UA" dirty="0" smtClean="0">
                <a:solidFill>
                  <a:schemeClr val="tx2"/>
                </a:solidFill>
              </a:rPr>
              <a:t>) та ін.</a:t>
            </a:r>
          </a:p>
          <a:p>
            <a:endParaRPr lang="uk-UA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572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>
                <a:solidFill>
                  <a:schemeClr val="tx2"/>
                </a:solidFill>
              </a:rPr>
              <a:t>Залізо</a:t>
            </a:r>
            <a:r>
              <a:rPr lang="uk-UA" dirty="0" smtClean="0">
                <a:solidFill>
                  <a:schemeClr val="tx2"/>
                </a:solidFill>
              </a:rPr>
              <a:t> — блискучий сріблясто-білий важкий метал. 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Густина його 7,86 т/м³; </a:t>
            </a:r>
          </a:p>
          <a:p>
            <a:r>
              <a:rPr lang="uk-UA" dirty="0" smtClean="0">
                <a:solidFill>
                  <a:schemeClr val="tx2"/>
                </a:solidFill>
              </a:rPr>
              <a:t>температура плавлення 1538 °</a:t>
            </a:r>
            <a:r>
              <a:rPr lang="fr-FR" dirty="0" smtClean="0">
                <a:solidFill>
                  <a:schemeClr val="tx2"/>
                </a:solidFill>
              </a:rPr>
              <a:t>C, </a:t>
            </a:r>
            <a:r>
              <a:rPr lang="uk-UA" dirty="0" smtClean="0">
                <a:solidFill>
                  <a:schemeClr val="tx2"/>
                </a:solidFill>
              </a:rPr>
              <a:t>температура кипіння 2862 °</a:t>
            </a:r>
            <a:r>
              <a:rPr lang="fr-FR" dirty="0" smtClean="0">
                <a:solidFill>
                  <a:schemeClr val="tx2"/>
                </a:solidFill>
              </a:rPr>
              <a:t>C. </a:t>
            </a:r>
            <a:r>
              <a:rPr lang="uk-UA" dirty="0" smtClean="0">
                <a:solidFill>
                  <a:schemeClr val="tx2"/>
                </a:solidFill>
              </a:rPr>
              <a:t>Залізо досить пластичне. Воно легко кується, штампується, витягується в дріт і вальцюється в тонкі листи, легко намагнічується і розмагнічується. Вище температури Кюрі (770 °</a:t>
            </a:r>
            <a:r>
              <a:rPr lang="fr-FR" dirty="0" smtClean="0">
                <a:solidFill>
                  <a:schemeClr val="tx2"/>
                </a:solidFill>
              </a:rPr>
              <a:t>C) </a:t>
            </a:r>
            <a:r>
              <a:rPr lang="uk-UA" dirty="0" smtClean="0">
                <a:solidFill>
                  <a:schemeClr val="tx2"/>
                </a:solidFill>
              </a:rPr>
              <a:t>втрачає феромагнітні властивості. До температури 912 °</a:t>
            </a:r>
            <a:r>
              <a:rPr lang="fr-FR" dirty="0" smtClean="0">
                <a:solidFill>
                  <a:schemeClr val="tx2"/>
                </a:solidFill>
              </a:rPr>
              <a:t>C </a:t>
            </a:r>
            <a:r>
              <a:rPr lang="uk-UA" dirty="0" smtClean="0">
                <a:solidFill>
                  <a:schemeClr val="tx2"/>
                </a:solidFill>
              </a:rPr>
              <a:t>існує в алотропній модифікації </a:t>
            </a:r>
            <a:r>
              <a:rPr lang="el-GR" dirty="0" smtClean="0">
                <a:solidFill>
                  <a:schemeClr val="tx2"/>
                </a:solidFill>
              </a:rPr>
              <a:t>α-</a:t>
            </a:r>
            <a:r>
              <a:rPr lang="uk-UA" dirty="0" smtClean="0">
                <a:solidFill>
                  <a:schemeClr val="tx2"/>
                </a:solidFill>
              </a:rPr>
              <a:t>заліза з об'ємноцентрованою кубічною кристалічною </a:t>
            </a:r>
            <a:r>
              <a:rPr lang="uk-UA" dirty="0" err="1" smtClean="0">
                <a:solidFill>
                  <a:schemeClr val="tx2"/>
                </a:solidFill>
              </a:rPr>
              <a:t>ґраткою</a:t>
            </a:r>
            <a:r>
              <a:rPr lang="uk-UA" dirty="0" smtClean="0">
                <a:solidFill>
                  <a:schemeClr val="tx2"/>
                </a:solidFill>
              </a:rPr>
              <a:t>, за вищої температури — </a:t>
            </a:r>
            <a:r>
              <a:rPr lang="el-GR" dirty="0" smtClean="0">
                <a:solidFill>
                  <a:schemeClr val="tx2"/>
                </a:solidFill>
              </a:rPr>
              <a:t>γ-</a:t>
            </a:r>
            <a:r>
              <a:rPr lang="uk-UA" dirty="0" smtClean="0">
                <a:solidFill>
                  <a:schemeClr val="tx2"/>
                </a:solidFill>
              </a:rPr>
              <a:t>заліза із гранецентрованою кубічною </a:t>
            </a:r>
            <a:r>
              <a:rPr lang="uk-UA" dirty="0" err="1" smtClean="0">
                <a:solidFill>
                  <a:schemeClr val="tx2"/>
                </a:solidFill>
              </a:rPr>
              <a:t>ґраткою</a:t>
            </a:r>
            <a:r>
              <a:rPr lang="uk-UA" dirty="0" smtClean="0">
                <a:solidFill>
                  <a:schemeClr val="tx2"/>
                </a:solidFill>
              </a:rPr>
              <a:t>, вище 1394 °</a:t>
            </a:r>
            <a:r>
              <a:rPr lang="fr-FR" dirty="0" smtClean="0">
                <a:solidFill>
                  <a:schemeClr val="tx2"/>
                </a:solidFill>
              </a:rPr>
              <a:t>C </a:t>
            </a:r>
            <a:r>
              <a:rPr lang="uk-UA" dirty="0" smtClean="0">
                <a:solidFill>
                  <a:schemeClr val="tx2"/>
                </a:solidFill>
              </a:rPr>
              <a:t>знову змінює тип ґратки на об'ємноцентровану кубічну (</a:t>
            </a:r>
            <a:r>
              <a:rPr lang="el-GR" dirty="0" smtClean="0">
                <a:solidFill>
                  <a:schemeClr val="tx2"/>
                </a:solidFill>
              </a:rPr>
              <a:t>δ-</a:t>
            </a:r>
            <a:r>
              <a:rPr lang="uk-UA" dirty="0" smtClean="0">
                <a:solidFill>
                  <a:schemeClr val="tx2"/>
                </a:solidFill>
              </a:rPr>
              <a:t>залізо).</a:t>
            </a:r>
            <a:endParaRPr lang="uk-UA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16632"/>
            <a:ext cx="4671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Фізичні властивості</a:t>
            </a:r>
          </a:p>
        </p:txBody>
      </p:sp>
      <p:pic>
        <p:nvPicPr>
          <p:cNvPr id="4" name="Рисунок 3" descr="piritec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08720"/>
            <a:ext cx="3744416" cy="553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6632"/>
            <a:ext cx="4549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/>
              <a:t>Хімічні властивості</a:t>
            </a:r>
            <a:endParaRPr lang="uk-UA" sz="36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764704"/>
            <a:ext cx="61206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Ферум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належить до восьмої групи періодичної системи елементів Менделєєва. Його атоми на зовнішній електронній оболонці мають по два електрони, а на передостанній — 14 електронів. Атоми </a:t>
            </a:r>
            <a:r>
              <a:rPr kumimoji="0" lang="uk-UA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феруму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можуть легко втрачати два електрони і перетворюватись у двовалентні катіони Fe</a:t>
            </a:r>
            <a:r>
              <a:rPr kumimoji="0" lang="uk-UA" b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. Вони можуть втрачати і три електрони (один з передостанньої оболонки) і перетворюватись у тривалентні катіони Fe</a:t>
            </a:r>
            <a:r>
              <a:rPr kumimoji="0" lang="uk-UA" b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3+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. Таким чином, залізо утворює два ряди сполук. Сполуки тривалентного </a:t>
            </a:r>
            <a:r>
              <a:rPr kumimoji="0" lang="uk-UA" b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феруму</a:t>
            </a:r>
            <a:r>
              <a:rPr kumimoji="0" lang="uk-UA" b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стійкіші.</a:t>
            </a:r>
            <a:endParaRPr kumimoji="0" lang="uk-UA" b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iron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7398">
            <a:off x="6045394" y="725930"/>
            <a:ext cx="2818437" cy="281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657124"/>
            <a:ext cx="842493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У сухому повітрі за звичайної температури залізо досить стійке, але у вологому швидко іржавіє, вкриваючись товстим шаром іржі. Іржа є сумішшю оксидів і гідроксидів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феруму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. Основну частину іржі складає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сесквіоксид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заліза Fe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O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і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тригідроксид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заліза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(OH)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. Крім того, до її складу входить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монооксид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заліза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FeO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дигідроксид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заліза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(OH)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та інші сполуки.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Процес ржавіння заліза можна зобразити такими приблизними рівняннями:</a:t>
            </a:r>
            <a:endParaRPr lang="uk-UA" i="1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2Fe + O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+ 2Н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О = 2Fe(OH)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4Fe(OH)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O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+ 2Н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О = 4Fe(OH)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3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(OH)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FeO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H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O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2Fe(OH)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= Fe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O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+ 3H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O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59046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При нагріванні залізо може легко реагувати з хлором, сіркою та іншими неметалами: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2Fe + 3Cl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= 2FeCl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3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S =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FeS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В електрохімічному ряді напруг залізо стоїть лівіше від водню, тому воно легко реагує з розведеними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хлоридною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і сульфатною кислотами: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+ 2HCl = FeCl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Н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↑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H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SO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4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= FeSO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4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H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↑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З розведеною нітратною кислотою залізо теж легко реагує: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HNO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+ 3HNO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(NO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+ 2H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2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O + NO ↑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Але з концентрованою нітратною і концентрованою сульфатною кислотами без нагрівання залізо не реагує. Воно стає «пасивним», вкриваючись тонкою оксидною плівкою, яка не розчиняється в кислотах і ізолює метал від дії кислоти. Завдяки цьому концентровану нітратну і концентровану сульфатну кислоту можна зберігати і транспортувати в залізній тарі.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Залізо може відновлювати менш активні метали з розчинів їхніх солей, наприклад: 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Fe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CuSO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4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=FeSO</a:t>
            </a:r>
            <a:r>
              <a:rPr lang="uk-UA" baseline="-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4</a:t>
            </a:r>
            <a:r>
              <a:rPr lang="uk-UA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+ </a:t>
            </a:r>
            <a:r>
              <a:rPr lang="uk-UA" dirty="0" err="1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Cu</a:t>
            </a:r>
            <a:endParaRPr lang="uk-UA" dirty="0" smtClean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4" name="Рисунок 3" descr="Рис.85.jpg"/>
          <p:cNvPicPr>
            <a:picLocks noChangeAspect="1"/>
          </p:cNvPicPr>
          <p:nvPr/>
        </p:nvPicPr>
        <p:blipFill>
          <a:blip r:embed="rId2" cstate="print"/>
          <a:srcRect b="8511"/>
          <a:stretch>
            <a:fillRect/>
          </a:stretch>
        </p:blipFill>
        <p:spPr>
          <a:xfrm>
            <a:off x="6156176" y="116632"/>
            <a:ext cx="2063644" cy="3096344"/>
          </a:xfrm>
          <a:prstGeom prst="rect">
            <a:avLst/>
          </a:prstGeom>
        </p:spPr>
      </p:pic>
      <p:pic>
        <p:nvPicPr>
          <p:cNvPr id="5" name="Рисунок 4" descr="Рис.84.jpg"/>
          <p:cNvPicPr>
            <a:picLocks noChangeAspect="1"/>
          </p:cNvPicPr>
          <p:nvPr/>
        </p:nvPicPr>
        <p:blipFill>
          <a:blip r:embed="rId3" cstate="print"/>
          <a:srcRect b="9601"/>
          <a:stretch>
            <a:fillRect/>
          </a:stretch>
        </p:blipFill>
        <p:spPr>
          <a:xfrm>
            <a:off x="6516216" y="3645024"/>
            <a:ext cx="2232248" cy="27363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00192" y="3212976"/>
            <a:ext cx="16171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>
                <a:latin typeface="Calibri" pitchFamily="34" charset="0"/>
              </a:rPr>
              <a:t>Горіння заліза в кисні</a:t>
            </a:r>
            <a:endParaRPr lang="uk-UA" sz="1200" i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6381328"/>
            <a:ext cx="2208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>
                <a:latin typeface="Calibri" pitchFamily="34" charset="0"/>
              </a:rPr>
              <a:t>Утворення </a:t>
            </a:r>
            <a:r>
              <a:rPr lang="uk-UA" sz="1200" i="1" dirty="0" err="1" smtClean="0">
                <a:latin typeface="Calibri" pitchFamily="34" charset="0"/>
              </a:rPr>
              <a:t>ферум</a:t>
            </a:r>
            <a:r>
              <a:rPr lang="uk-UA" sz="1200" i="1" dirty="0" smtClean="0">
                <a:latin typeface="Calibri" pitchFamily="34" charset="0"/>
              </a:rPr>
              <a:t> (</a:t>
            </a:r>
            <a:r>
              <a:rPr lang="fr-FR" sz="1200" i="1" dirty="0" smtClean="0">
                <a:latin typeface="Calibri" pitchFamily="34" charset="0"/>
              </a:rPr>
              <a:t>II) </a:t>
            </a:r>
            <a:r>
              <a:rPr lang="uk-UA" sz="1200" i="1" dirty="0" smtClean="0">
                <a:latin typeface="Calibri" pitchFamily="34" charset="0"/>
              </a:rPr>
              <a:t>сульфіду</a:t>
            </a:r>
            <a:endParaRPr lang="uk-UA" sz="1200" i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8640"/>
            <a:ext cx="7400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Цікаві перетворення сполук </a:t>
            </a:r>
            <a:r>
              <a:rPr lang="uk-UA" sz="3200" b="1" dirty="0" err="1" smtClean="0">
                <a:solidFill>
                  <a:schemeClr val="tx2"/>
                </a:solidFill>
              </a:rPr>
              <a:t>Феруму</a:t>
            </a:r>
            <a:endParaRPr lang="uk-UA" sz="32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8"/>
            <a:ext cx="603081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Якісні реакції на сполуки Fe</a:t>
            </a:r>
            <a:r>
              <a:rPr lang="uk-UA" sz="2800" b="1" i="1" baseline="30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2+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та  Fe</a:t>
            </a:r>
            <a:r>
              <a:rPr lang="uk-UA" sz="2800" b="1" i="1" baseline="300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3+</a:t>
            </a:r>
            <a:endParaRPr lang="uk-UA" sz="2800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endParaRPr lang="uk-UA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556792"/>
            <a:ext cx="43924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Реакція солі тривалентного 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Феруму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 (Fe</a:t>
            </a:r>
            <a:r>
              <a:rPr kumimoji="0" lang="uk-UA" sz="1800" b="0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(SO</a:t>
            </a:r>
            <a:r>
              <a:rPr kumimoji="0" lang="uk-UA" sz="1800" b="0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uk-UA" sz="1800" b="0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)  з 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тіоцианатом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роданідом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) калію (KSCN) настільки видовищна, що її часто використовують для імітації крові. При взаємодії  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йонів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Fe</a:t>
            </a:r>
            <a:r>
              <a:rPr kumimoji="0" lang="uk-UA" sz="18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3+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та SCN</a:t>
            </a:r>
            <a:r>
              <a:rPr kumimoji="0" lang="uk-UA" sz="18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 (часто пишуть   CNS</a:t>
            </a:r>
            <a:r>
              <a:rPr kumimoji="0" lang="uk-UA" sz="18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 або NCS</a:t>
            </a:r>
            <a:r>
              <a:rPr kumimoji="0" lang="uk-UA" sz="18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   ) утворюється комплекс (спрощено можна записати його формулу як [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(SCN)</a:t>
            </a:r>
            <a:r>
              <a:rPr kumimoji="0" lang="uk-UA" sz="1800" b="0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]), який дуже нагадує кров (навіть за консистенцією!). Отже, цю реакцію можна використовувати не лише для якісного визначення </a:t>
            </a:r>
            <a:r>
              <a:rPr kumimoji="0" lang="uk-UA" sz="1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йонів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Fe</a:t>
            </a:r>
            <a:r>
              <a:rPr kumimoji="0" lang="uk-UA" sz="18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3+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, а для імітації крові. Реакція надзвичайно чутлива і за її допомогою можна визначити навіть сліди Fe</a:t>
            </a:r>
            <a:r>
              <a:rPr kumimoji="0" lang="uk-UA" sz="18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3+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у воді з водогону.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DSC02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7958">
            <a:off x="4615372" y="1642171"/>
            <a:ext cx="4320480" cy="32403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2080" y="5013176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i="1" dirty="0" smtClean="0">
                <a:solidFill>
                  <a:schemeClr val="tx2"/>
                </a:solidFill>
                <a:latin typeface="Calibri" pitchFamily="34" charset="0"/>
              </a:rPr>
              <a:t>Взаємодія </a:t>
            </a:r>
            <a:r>
              <a:rPr lang="uk-UA" sz="1200" i="1" dirty="0" err="1" smtClean="0">
                <a:solidFill>
                  <a:schemeClr val="tx2"/>
                </a:solidFill>
                <a:latin typeface="Calibri" pitchFamily="34" charset="0"/>
              </a:rPr>
              <a:t>ферум</a:t>
            </a:r>
            <a:r>
              <a:rPr lang="uk-UA" sz="1200" i="1" dirty="0" smtClean="0">
                <a:solidFill>
                  <a:schemeClr val="tx2"/>
                </a:solidFill>
                <a:latin typeface="Calibri" pitchFamily="34" charset="0"/>
              </a:rPr>
              <a:t>(ІІІ) хлориду з калій </a:t>
            </a:r>
            <a:r>
              <a:rPr lang="uk-UA" sz="1200" i="1" dirty="0" err="1" smtClean="0">
                <a:solidFill>
                  <a:schemeClr val="tx2"/>
                </a:solidFill>
                <a:latin typeface="Calibri" pitchFamily="34" charset="0"/>
              </a:rPr>
              <a:t>тіоцианатом</a:t>
            </a:r>
            <a:r>
              <a:rPr lang="uk-UA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uk-UA" sz="1200" i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116632"/>
            <a:ext cx="48245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Використання жовтої та червоної кров’яних солей 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Жовта кров’яна сіль (калій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гексаціаноферат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(ІІ) K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(CN)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]) – реактив на Fe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3+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FeCl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+ K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(CN)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]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=KFe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(CN)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] + 3KCl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або в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йонному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вигляді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uk-UA" sz="2000" b="1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3+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+ [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(CN)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uk-UA" sz="2000" b="1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4−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→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(CN)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]</a:t>
            </a:r>
            <a:r>
              <a:rPr lang="uk-UA" sz="2000" baseline="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baseline="30000" dirty="0" smtClean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−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Утворюється осад синього кольору , який називають «берлінська лазур».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DSC02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032448" cy="3024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3284984"/>
            <a:ext cx="396044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Якісна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реакція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на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солі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тривалентного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Феруму</a:t>
            </a:r>
            <a:endParaRPr lang="uk-UA" sz="1200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95936" y="4077072"/>
            <a:ext cx="5040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Червона кров’яна сіль (калій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гексаціаноферат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(ІІІ) K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(CN)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]) - реактив на Fe</a:t>
            </a:r>
            <a:r>
              <a:rPr kumimoji="0" lang="uk-UA" sz="2000" b="0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2+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в результаті реакції утворюється речовина синього кольору 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турнбулева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синь».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4Fe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+ + 3[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(CN)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uk-UA" sz="2000" b="1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3−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→ Fe</a:t>
            </a:r>
            <a:r>
              <a:rPr kumimoji="0" lang="uk-UA" sz="2000" b="1" i="0" u="none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uk-UA" sz="2000" b="1" i="0" u="none" strike="noStrike" cap="none" normalizeH="0" baseline="30000" dirty="0" err="1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(CN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)6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uk-UA" sz="2000" b="1" i="0" u="none" strike="noStrike" cap="none" normalizeH="0" baseline="-3000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↓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DSC02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3840427" cy="28803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Якісна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реакція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на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солі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двовалентного</a:t>
            </a:r>
            <a:r>
              <a:rPr lang="ru-RU" sz="1200" i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1200" i="1" dirty="0" err="1" smtClean="0">
                <a:solidFill>
                  <a:schemeClr val="tx2"/>
                </a:solidFill>
                <a:latin typeface="Calibri" pitchFamily="34" charset="0"/>
              </a:rPr>
              <a:t>Феруму</a:t>
            </a:r>
            <a:endParaRPr lang="uk-UA" sz="1200" i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6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Тема56</Template>
  <TotalTime>307</TotalTime>
  <Words>1647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Тема56</vt:lpstr>
      <vt:lpstr>Ферум /Залізо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Ферум /Залізо</dc:title>
  <dc:creator>Oleg</dc:creator>
  <cp:lastModifiedBy>Oleg</cp:lastModifiedBy>
  <cp:revision>32</cp:revision>
  <dcterms:created xsi:type="dcterms:W3CDTF">2013-04-21T00:12:30Z</dcterms:created>
  <dcterms:modified xsi:type="dcterms:W3CDTF">2013-04-21T21:36:13Z</dcterms:modified>
</cp:coreProperties>
</file>