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27782-0B7E-4DE2-BA11-01BA3B4ED26E}" type="doc">
      <dgm:prSet loTypeId="urn:microsoft.com/office/officeart/2005/8/layout/hList6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9C896545-52B2-4C2B-A13D-AAFBC9E3E9EB}">
      <dgm:prSet/>
      <dgm:spPr/>
      <dgm:t>
        <a:bodyPr/>
        <a:lstStyle/>
        <a:p>
          <a:pPr rtl="0"/>
          <a:r>
            <a:rPr lang="uk-UA" b="1" dirty="0" smtClean="0"/>
            <a:t>Одноклітинні гриби. Їх роль в природі і житті людини</a:t>
          </a:r>
          <a:endParaRPr lang="uk-UA" b="1" dirty="0"/>
        </a:p>
      </dgm:t>
    </dgm:pt>
    <dgm:pt modelId="{B68BACEC-0A3E-45E8-80CF-BD398C9ECB93}" type="parTrans" cxnId="{DA9FF030-39AA-4BFA-9428-231F3796F86D}">
      <dgm:prSet/>
      <dgm:spPr/>
      <dgm:t>
        <a:bodyPr/>
        <a:lstStyle/>
        <a:p>
          <a:endParaRPr lang="uk-UA"/>
        </a:p>
      </dgm:t>
    </dgm:pt>
    <dgm:pt modelId="{CBC41ED9-E024-4D85-B302-9406213CCD39}" type="sibTrans" cxnId="{DA9FF030-39AA-4BFA-9428-231F3796F86D}">
      <dgm:prSet/>
      <dgm:spPr/>
      <dgm:t>
        <a:bodyPr/>
        <a:lstStyle/>
        <a:p>
          <a:endParaRPr lang="uk-UA"/>
        </a:p>
      </dgm:t>
    </dgm:pt>
    <dgm:pt modelId="{21167AD8-EA33-4A07-B3A3-5425B191A2B9}" type="pres">
      <dgm:prSet presAssocID="{EA327782-0B7E-4DE2-BA11-01BA3B4ED2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E08E57-F0AC-4A40-B623-4D31896670AF}" type="pres">
      <dgm:prSet presAssocID="{9C896545-52B2-4C2B-A13D-AAFBC9E3E9E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9FF030-39AA-4BFA-9428-231F3796F86D}" srcId="{EA327782-0B7E-4DE2-BA11-01BA3B4ED26E}" destId="{9C896545-52B2-4C2B-A13D-AAFBC9E3E9EB}" srcOrd="0" destOrd="0" parTransId="{B68BACEC-0A3E-45E8-80CF-BD398C9ECB93}" sibTransId="{CBC41ED9-E024-4D85-B302-9406213CCD39}"/>
    <dgm:cxn modelId="{D0F1A53E-9E3B-4A2B-8C0D-4C90B60CFFB7}" type="presOf" srcId="{9C896545-52B2-4C2B-A13D-AAFBC9E3E9EB}" destId="{F3E08E57-F0AC-4A40-B623-4D31896670AF}" srcOrd="0" destOrd="0" presId="urn:microsoft.com/office/officeart/2005/8/layout/hList6"/>
    <dgm:cxn modelId="{E67A2C00-1442-4723-9BA3-F70E5FFB8A6B}" type="presOf" srcId="{EA327782-0B7E-4DE2-BA11-01BA3B4ED26E}" destId="{21167AD8-EA33-4A07-B3A3-5425B191A2B9}" srcOrd="0" destOrd="0" presId="urn:microsoft.com/office/officeart/2005/8/layout/hList6"/>
    <dgm:cxn modelId="{9911EAFB-3BDA-4E9B-80AA-63B55A3815AC}" type="presParOf" srcId="{21167AD8-EA33-4A07-B3A3-5425B191A2B9}" destId="{F3E08E57-F0AC-4A40-B623-4D31896670A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7E8F26-1044-4056-AE37-37D6DD697574}" type="doc">
      <dgm:prSet loTypeId="urn:microsoft.com/office/officeart/2005/8/layout/venn1" loCatId="relationship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uk-UA"/>
        </a:p>
      </dgm:t>
    </dgm:pt>
    <dgm:pt modelId="{F18596C9-C5D8-4A66-ADED-6A8F304B2E26}">
      <dgm:prSet/>
      <dgm:spPr/>
      <dgm:t>
        <a:bodyPr/>
        <a:lstStyle/>
        <a:p>
          <a:pPr rtl="0"/>
          <a:r>
            <a:rPr lang="uk-UA" dirty="0" smtClean="0"/>
            <a:t>Роль грибів у природі і народному господарстві. Основне значення грибів у природі полягає в руйнуванні й </a:t>
          </a:r>
          <a:r>
            <a:rPr lang="uk-UA" dirty="0" err="1" smtClean="0"/>
            <a:t>мінералізаціїї</a:t>
          </a:r>
          <a:r>
            <a:rPr lang="uk-UA" dirty="0" smtClean="0"/>
            <a:t> органічних сполук. Тут вони виконують майже ту саму роботу, що й бактерії. Особливо велике значення має їхня діяльність у тундрі, де цьому сприяють низька температура, значна </a:t>
          </a:r>
          <a:r>
            <a:rPr lang="uk-UA" dirty="0" err="1" smtClean="0"/>
            <a:t>затшеність</a:t>
          </a:r>
          <a:r>
            <a:rPr lang="uk-UA" dirty="0" smtClean="0"/>
            <a:t> у лісах І кисла реакція </a:t>
          </a:r>
          <a:r>
            <a:rPr lang="uk-UA" dirty="0" err="1" smtClean="0"/>
            <a:t>грунтів</a:t>
          </a:r>
          <a:r>
            <a:rPr lang="uk-UA" dirty="0" smtClean="0"/>
            <a:t>. Багато видів грибів знищують у </a:t>
          </a:r>
          <a:r>
            <a:rPr lang="uk-UA" dirty="0" err="1" smtClean="0"/>
            <a:t>грунті</a:t>
          </a:r>
          <a:r>
            <a:rPr lang="uk-UA" dirty="0" smtClean="0"/>
            <a:t> деяких збудників хвороб. Велика роль грибів у створенні мікоризи, особливо в лісі, де гриби найчастіше вступають у симбіоз з вищими деревними породами, та в утворенні лишайників — піонерів рослинності.</a:t>
          </a:r>
          <a:endParaRPr lang="uk-UA" dirty="0"/>
        </a:p>
      </dgm:t>
    </dgm:pt>
    <dgm:pt modelId="{452CD219-12F1-40AB-A898-F8E34CFA1969}" type="parTrans" cxnId="{3BC3F421-DE47-46D6-AB70-CF3B27B2C560}">
      <dgm:prSet/>
      <dgm:spPr/>
      <dgm:t>
        <a:bodyPr/>
        <a:lstStyle/>
        <a:p>
          <a:endParaRPr lang="uk-UA"/>
        </a:p>
      </dgm:t>
    </dgm:pt>
    <dgm:pt modelId="{9D2794E7-413C-42F3-9FC4-3B1C47CEA242}" type="sibTrans" cxnId="{3BC3F421-DE47-46D6-AB70-CF3B27B2C560}">
      <dgm:prSet/>
      <dgm:spPr/>
      <dgm:t>
        <a:bodyPr/>
        <a:lstStyle/>
        <a:p>
          <a:endParaRPr lang="uk-UA"/>
        </a:p>
      </dgm:t>
    </dgm:pt>
    <dgm:pt modelId="{EF92FF70-F473-4A97-9FE5-6FAF25415247}" type="pres">
      <dgm:prSet presAssocID="{5F7E8F26-1044-4056-AE37-37D6DD6975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BA7482-9E42-427B-9AEE-F565DC9047BD}" type="pres">
      <dgm:prSet presAssocID="{F18596C9-C5D8-4A66-ADED-6A8F304B2E26}" presName="circ1TxSh" presStyleLbl="vennNode1" presStyleIdx="0" presStyleCnt="1"/>
      <dgm:spPr/>
      <dgm:t>
        <a:bodyPr/>
        <a:lstStyle/>
        <a:p>
          <a:endParaRPr lang="uk-UA"/>
        </a:p>
      </dgm:t>
    </dgm:pt>
  </dgm:ptLst>
  <dgm:cxnLst>
    <dgm:cxn modelId="{3BC3F421-DE47-46D6-AB70-CF3B27B2C560}" srcId="{5F7E8F26-1044-4056-AE37-37D6DD697574}" destId="{F18596C9-C5D8-4A66-ADED-6A8F304B2E26}" srcOrd="0" destOrd="0" parTransId="{452CD219-12F1-40AB-A898-F8E34CFA1969}" sibTransId="{9D2794E7-413C-42F3-9FC4-3B1C47CEA242}"/>
    <dgm:cxn modelId="{39A7FE74-C670-4D0D-A365-6B813752696A}" type="presOf" srcId="{F18596C9-C5D8-4A66-ADED-6A8F304B2E26}" destId="{15BA7482-9E42-427B-9AEE-F565DC9047BD}" srcOrd="0" destOrd="0" presId="urn:microsoft.com/office/officeart/2005/8/layout/venn1"/>
    <dgm:cxn modelId="{DC4E2D71-6809-4162-9027-5E974D455E84}" type="presOf" srcId="{5F7E8F26-1044-4056-AE37-37D6DD697574}" destId="{EF92FF70-F473-4A97-9FE5-6FAF25415247}" srcOrd="0" destOrd="0" presId="urn:microsoft.com/office/officeart/2005/8/layout/venn1"/>
    <dgm:cxn modelId="{EA1F968A-C37E-4F25-950D-B0372F9345A0}" type="presParOf" srcId="{EF92FF70-F473-4A97-9FE5-6FAF25415247}" destId="{15BA7482-9E42-427B-9AEE-F565DC9047B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3F6E29-CA48-45B3-AA1E-A21CF9EB84CB}" type="doc">
      <dgm:prSet loTypeId="urn:microsoft.com/office/officeart/2005/8/layout/pList2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9CFB0D5D-DE98-4C78-8F46-8685FBEE37F5}">
      <dgm:prSet/>
      <dgm:spPr/>
      <dgm:t>
        <a:bodyPr/>
        <a:lstStyle/>
        <a:p>
          <a:pPr rtl="0"/>
          <a:r>
            <a:rPr lang="uk-UA" dirty="0" smtClean="0"/>
            <a:t>Дріжджові гриби використовують у пивоварінні, виноробстві та хлібопеченні. Пивні дріжджі використовують у медицині.</a:t>
          </a:r>
          <a:endParaRPr lang="uk-UA" dirty="0"/>
        </a:p>
      </dgm:t>
    </dgm:pt>
    <dgm:pt modelId="{52F17F4D-279A-4E88-8981-9FF24839B59D}" type="parTrans" cxnId="{78023E65-2E66-4073-944A-E7FE9ABECE03}">
      <dgm:prSet/>
      <dgm:spPr/>
      <dgm:t>
        <a:bodyPr/>
        <a:lstStyle/>
        <a:p>
          <a:endParaRPr lang="uk-UA"/>
        </a:p>
      </dgm:t>
    </dgm:pt>
    <dgm:pt modelId="{6030E812-344B-4C0B-893A-6B4E825BA2EC}" type="sibTrans" cxnId="{78023E65-2E66-4073-944A-E7FE9ABECE03}">
      <dgm:prSet/>
      <dgm:spPr/>
      <dgm:t>
        <a:bodyPr/>
        <a:lstStyle/>
        <a:p>
          <a:endParaRPr lang="uk-UA"/>
        </a:p>
      </dgm:t>
    </dgm:pt>
    <dgm:pt modelId="{38ABB563-68C3-49F5-875B-4A099FDE6610}">
      <dgm:prSet/>
      <dgm:spPr/>
      <dgm:t>
        <a:bodyPr/>
        <a:lstStyle/>
        <a:p>
          <a:pPr rtl="0"/>
          <a:r>
            <a:rPr lang="uk-UA" dirty="0" smtClean="0"/>
            <a:t>З деяких грибів добувають антибіотики. Сапрофітні гриби не лише знищують до 10—30 % заготовленої деревини, а й руйнують фанеру, шпали, дерев'яні будівлі (домовий гриб), книги тощо.</a:t>
          </a:r>
          <a:endParaRPr lang="uk-UA" dirty="0"/>
        </a:p>
      </dgm:t>
    </dgm:pt>
    <dgm:pt modelId="{D65C3924-EF2B-416F-9373-E0A9A76F9988}" type="parTrans" cxnId="{5E863E82-ED7B-4115-99F9-232419DD2EAB}">
      <dgm:prSet/>
      <dgm:spPr/>
      <dgm:t>
        <a:bodyPr/>
        <a:lstStyle/>
        <a:p>
          <a:endParaRPr lang="uk-UA"/>
        </a:p>
      </dgm:t>
    </dgm:pt>
    <dgm:pt modelId="{C659DFD9-53EF-4069-82C0-0FADB19EFA33}" type="sibTrans" cxnId="{5E863E82-ED7B-4115-99F9-232419DD2EAB}">
      <dgm:prSet/>
      <dgm:spPr/>
      <dgm:t>
        <a:bodyPr/>
        <a:lstStyle/>
        <a:p>
          <a:endParaRPr lang="uk-UA"/>
        </a:p>
      </dgm:t>
    </dgm:pt>
    <dgm:pt modelId="{9DA64D52-B0EE-4B9D-B9E0-2799E5F09B13}" type="pres">
      <dgm:prSet presAssocID="{9B3F6E29-CA48-45B3-AA1E-A21CF9EB84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1B92CB-F979-44F1-B5DE-DA4481C882DF}" type="pres">
      <dgm:prSet presAssocID="{9B3F6E29-CA48-45B3-AA1E-A21CF9EB84CB}" presName="bkgdShp" presStyleLbl="alignAccFollowNode1" presStyleIdx="0" presStyleCnt="1"/>
      <dgm:spPr/>
    </dgm:pt>
    <dgm:pt modelId="{7F18991D-A373-4D3F-B0E9-F3D96404AEFE}" type="pres">
      <dgm:prSet presAssocID="{9B3F6E29-CA48-45B3-AA1E-A21CF9EB84CB}" presName="linComp" presStyleCnt="0"/>
      <dgm:spPr/>
    </dgm:pt>
    <dgm:pt modelId="{C7E72B67-6236-4146-84AE-8A6A401D000D}" type="pres">
      <dgm:prSet presAssocID="{9CFB0D5D-DE98-4C78-8F46-8685FBEE37F5}" presName="compNode" presStyleCnt="0"/>
      <dgm:spPr/>
    </dgm:pt>
    <dgm:pt modelId="{4F4AF883-6D24-4B4A-8C40-936CF47802DF}" type="pres">
      <dgm:prSet presAssocID="{9CFB0D5D-DE98-4C78-8F46-8685FBEE37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C9BE0E-FD32-4BC7-AA5D-24EE2B0C40B5}" type="pres">
      <dgm:prSet presAssocID="{9CFB0D5D-DE98-4C78-8F46-8685FBEE37F5}" presName="invisiNode" presStyleLbl="node1" presStyleIdx="0" presStyleCnt="2"/>
      <dgm:spPr/>
    </dgm:pt>
    <dgm:pt modelId="{4B90F002-6331-4060-871E-BB05B63207D0}" type="pres">
      <dgm:prSet presAssocID="{9CFB0D5D-DE98-4C78-8F46-8685FBEE37F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0B7093-553C-4025-9B35-CD391E79FD33}" type="pres">
      <dgm:prSet presAssocID="{6030E812-344B-4C0B-893A-6B4E825BA2E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1E262CA-35FB-4611-9786-F9B53B2B36BB}" type="pres">
      <dgm:prSet presAssocID="{38ABB563-68C3-49F5-875B-4A099FDE6610}" presName="compNode" presStyleCnt="0"/>
      <dgm:spPr/>
    </dgm:pt>
    <dgm:pt modelId="{6DC7B703-2311-438F-89CF-F97F71B24057}" type="pres">
      <dgm:prSet presAssocID="{38ABB563-68C3-49F5-875B-4A099FDE661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9A1E3D-9747-418D-A2CE-EA8DA7373D1E}" type="pres">
      <dgm:prSet presAssocID="{38ABB563-68C3-49F5-875B-4A099FDE6610}" presName="invisiNode" presStyleLbl="node1" presStyleIdx="1" presStyleCnt="2"/>
      <dgm:spPr/>
    </dgm:pt>
    <dgm:pt modelId="{A6841D93-36CA-4A9E-98A4-E2616365452F}" type="pres">
      <dgm:prSet presAssocID="{38ABB563-68C3-49F5-875B-4A099FDE661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EE0380E-7461-4CAD-982D-FAD28141329C}" type="presOf" srcId="{9CFB0D5D-DE98-4C78-8F46-8685FBEE37F5}" destId="{4F4AF883-6D24-4B4A-8C40-936CF47802DF}" srcOrd="0" destOrd="0" presId="urn:microsoft.com/office/officeart/2005/8/layout/pList2"/>
    <dgm:cxn modelId="{988E427D-32A7-42E1-9BDD-584190B8ACE7}" type="presOf" srcId="{6030E812-344B-4C0B-893A-6B4E825BA2EC}" destId="{830B7093-553C-4025-9B35-CD391E79FD33}" srcOrd="0" destOrd="0" presId="urn:microsoft.com/office/officeart/2005/8/layout/pList2"/>
    <dgm:cxn modelId="{0AB9EC03-57BF-4A51-ABC1-3701E98A2FF5}" type="presOf" srcId="{38ABB563-68C3-49F5-875B-4A099FDE6610}" destId="{6DC7B703-2311-438F-89CF-F97F71B24057}" srcOrd="0" destOrd="0" presId="urn:microsoft.com/office/officeart/2005/8/layout/pList2"/>
    <dgm:cxn modelId="{78023E65-2E66-4073-944A-E7FE9ABECE03}" srcId="{9B3F6E29-CA48-45B3-AA1E-A21CF9EB84CB}" destId="{9CFB0D5D-DE98-4C78-8F46-8685FBEE37F5}" srcOrd="0" destOrd="0" parTransId="{52F17F4D-279A-4E88-8981-9FF24839B59D}" sibTransId="{6030E812-344B-4C0B-893A-6B4E825BA2EC}"/>
    <dgm:cxn modelId="{33B3B63D-CB96-4F4B-9CF4-3ADC86D8006D}" type="presOf" srcId="{9B3F6E29-CA48-45B3-AA1E-A21CF9EB84CB}" destId="{9DA64D52-B0EE-4B9D-B9E0-2799E5F09B13}" srcOrd="0" destOrd="0" presId="urn:microsoft.com/office/officeart/2005/8/layout/pList2"/>
    <dgm:cxn modelId="{5E863E82-ED7B-4115-99F9-232419DD2EAB}" srcId="{9B3F6E29-CA48-45B3-AA1E-A21CF9EB84CB}" destId="{38ABB563-68C3-49F5-875B-4A099FDE6610}" srcOrd="1" destOrd="0" parTransId="{D65C3924-EF2B-416F-9373-E0A9A76F9988}" sibTransId="{C659DFD9-53EF-4069-82C0-0FADB19EFA33}"/>
    <dgm:cxn modelId="{993AB299-C394-4B74-91CE-E747656201F1}" type="presParOf" srcId="{9DA64D52-B0EE-4B9D-B9E0-2799E5F09B13}" destId="{631B92CB-F979-44F1-B5DE-DA4481C882DF}" srcOrd="0" destOrd="0" presId="urn:microsoft.com/office/officeart/2005/8/layout/pList2"/>
    <dgm:cxn modelId="{543D36A4-C8FE-4AEE-B9C0-41FB4334C21D}" type="presParOf" srcId="{9DA64D52-B0EE-4B9D-B9E0-2799E5F09B13}" destId="{7F18991D-A373-4D3F-B0E9-F3D96404AEFE}" srcOrd="1" destOrd="0" presId="urn:microsoft.com/office/officeart/2005/8/layout/pList2"/>
    <dgm:cxn modelId="{A9888897-D29A-4FBF-A83C-E940E4B1A9A3}" type="presParOf" srcId="{7F18991D-A373-4D3F-B0E9-F3D96404AEFE}" destId="{C7E72B67-6236-4146-84AE-8A6A401D000D}" srcOrd="0" destOrd="0" presId="urn:microsoft.com/office/officeart/2005/8/layout/pList2"/>
    <dgm:cxn modelId="{8A0420C9-5046-49C5-A332-198719E00BFA}" type="presParOf" srcId="{C7E72B67-6236-4146-84AE-8A6A401D000D}" destId="{4F4AF883-6D24-4B4A-8C40-936CF47802DF}" srcOrd="0" destOrd="0" presId="urn:microsoft.com/office/officeart/2005/8/layout/pList2"/>
    <dgm:cxn modelId="{04B175E2-765C-4F77-8A74-8E787F0144D0}" type="presParOf" srcId="{C7E72B67-6236-4146-84AE-8A6A401D000D}" destId="{AFC9BE0E-FD32-4BC7-AA5D-24EE2B0C40B5}" srcOrd="1" destOrd="0" presId="urn:microsoft.com/office/officeart/2005/8/layout/pList2"/>
    <dgm:cxn modelId="{9E7E2149-07BC-46FB-82DE-DA35DBBE414E}" type="presParOf" srcId="{C7E72B67-6236-4146-84AE-8A6A401D000D}" destId="{4B90F002-6331-4060-871E-BB05B63207D0}" srcOrd="2" destOrd="0" presId="urn:microsoft.com/office/officeart/2005/8/layout/pList2"/>
    <dgm:cxn modelId="{7C93C3BD-AAAA-423E-9519-3FD2FAEAE6FA}" type="presParOf" srcId="{7F18991D-A373-4D3F-B0E9-F3D96404AEFE}" destId="{830B7093-553C-4025-9B35-CD391E79FD33}" srcOrd="1" destOrd="0" presId="urn:microsoft.com/office/officeart/2005/8/layout/pList2"/>
    <dgm:cxn modelId="{B06921AE-BA1C-432B-9262-69D5CE1DCAFE}" type="presParOf" srcId="{7F18991D-A373-4D3F-B0E9-F3D96404AEFE}" destId="{F1E262CA-35FB-4611-9786-F9B53B2B36BB}" srcOrd="2" destOrd="0" presId="urn:microsoft.com/office/officeart/2005/8/layout/pList2"/>
    <dgm:cxn modelId="{9AB05427-D8DE-4C32-9717-5B6B832E6FD9}" type="presParOf" srcId="{F1E262CA-35FB-4611-9786-F9B53B2B36BB}" destId="{6DC7B703-2311-438F-89CF-F97F71B24057}" srcOrd="0" destOrd="0" presId="urn:microsoft.com/office/officeart/2005/8/layout/pList2"/>
    <dgm:cxn modelId="{32AFF492-B0AD-48F8-B148-6B6399B2FE87}" type="presParOf" srcId="{F1E262CA-35FB-4611-9786-F9B53B2B36BB}" destId="{1F9A1E3D-9747-418D-A2CE-EA8DA7373D1E}" srcOrd="1" destOrd="0" presId="urn:microsoft.com/office/officeart/2005/8/layout/pList2"/>
    <dgm:cxn modelId="{A93224EB-259F-4A3D-A4F5-458613B8CE32}" type="presParOf" srcId="{F1E262CA-35FB-4611-9786-F9B53B2B36BB}" destId="{A6841D93-36CA-4A9E-98A4-E261636545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6B8A5-CC8D-4351-BDD2-F6C69099EACD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BA26960D-9EF9-4DD5-8318-04A05400214E}">
      <dgm:prSet/>
      <dgm:spPr/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Слизовики – одноклітинні грибоподібні організми – виявилися здатні оцінювати, наскільки живильна та їжа, яку вони збираються з'їсти. Робота, в якій описані незвичайні здібності слизовиків, опублікована в журналі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Proceedings of the National Academy of Sciences.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939B8F-B7DF-46CB-95FF-A8F2A582D282}" type="parTrans" cxnId="{DEBF694B-330D-452A-815A-C01462BC0EA6}">
      <dgm:prSet/>
      <dgm:spPr/>
      <dgm:t>
        <a:bodyPr/>
        <a:lstStyle/>
        <a:p>
          <a:endParaRPr lang="uk-UA"/>
        </a:p>
      </dgm:t>
    </dgm:pt>
    <dgm:pt modelId="{D855C41B-5CCC-4747-A38D-C7855A34F236}" type="sibTrans" cxnId="{DEBF694B-330D-452A-815A-C01462BC0EA6}">
      <dgm:prSet/>
      <dgm:spPr/>
      <dgm:t>
        <a:bodyPr/>
        <a:lstStyle/>
        <a:p>
          <a:endParaRPr lang="uk-UA"/>
        </a:p>
      </dgm:t>
    </dgm:pt>
    <dgm:pt modelId="{23A35527-6E6D-437D-BAA2-D205F130B640}">
      <dgm:prSet/>
      <dgm:spPr/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Вчені працювали із слизовиком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Physarum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polycephalum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і інші представники цієї групи живих організмів, на одній зі стадій життєвого циклу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P.polycephalum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 гігантською клітиною з безліччю ядер – плазмодій. Дослідники перевіряли, чи зможе плазмодій обрати з декількох джерел їжі найбільш живильне. Слизовик відпускав відростки у бік джерел і оцінював якість їжі.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97936F-BFB9-46D0-A33F-DFF54600FD15}" type="parTrans" cxnId="{7A0BD49B-E5D9-46EC-828B-C24B99721773}">
      <dgm:prSet/>
      <dgm:spPr/>
      <dgm:t>
        <a:bodyPr/>
        <a:lstStyle/>
        <a:p>
          <a:endParaRPr lang="uk-UA"/>
        </a:p>
      </dgm:t>
    </dgm:pt>
    <dgm:pt modelId="{108E93F6-C6C5-41FB-BAC0-2D5EC6CE7829}" type="sibTrans" cxnId="{7A0BD49B-E5D9-46EC-828B-C24B99721773}">
      <dgm:prSet/>
      <dgm:spPr/>
      <dgm:t>
        <a:bodyPr/>
        <a:lstStyle/>
        <a:p>
          <a:endParaRPr lang="uk-UA"/>
        </a:p>
      </dgm:t>
    </dgm:pt>
    <dgm:pt modelId="{9140AF5B-9271-4DF4-9CB7-ED837CD5371F}">
      <dgm:prSet/>
      <dgm:spPr/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з двох джерел їжі обидва виявлялися недостатньо живильними, плазмодій витягувався так, щоб використовувати обидва. Причому маса слизовика розподілялася пропорційно харчовій цінності джерел.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4076AA-9D3C-45A6-882B-972A30B52124}" type="parTrans" cxnId="{BDE4E05B-3C16-497D-9276-8DD7D8942201}">
      <dgm:prSet/>
      <dgm:spPr/>
      <dgm:t>
        <a:bodyPr/>
        <a:lstStyle/>
        <a:p>
          <a:endParaRPr lang="uk-UA"/>
        </a:p>
      </dgm:t>
    </dgm:pt>
    <dgm:pt modelId="{B2D7CCB9-66CB-409C-9A96-E8ABEBA8EFA0}" type="sibTrans" cxnId="{BDE4E05B-3C16-497D-9276-8DD7D8942201}">
      <dgm:prSet/>
      <dgm:spPr/>
      <dgm:t>
        <a:bodyPr/>
        <a:lstStyle/>
        <a:p>
          <a:endParaRPr lang="uk-UA"/>
        </a:p>
      </dgm:t>
    </dgm:pt>
    <dgm:pt modelId="{237CAF63-815D-4ACA-BEBE-58D3989ECB30}">
      <dgm:prSet/>
      <dgm:spPr/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 не перша робота, в якій продемонстровано, що слизовики здатні до складної поведінки. У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раніших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дослідженнях було показано, що вони можуть, наприклад, знаходити найкоротший шлях до виходу з лабіринту. Інший колектив вчених обрав слизовиків як основний компонент для створення робота-гібрида живої і неживої матерії.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A562F-E41A-46F8-A3D0-80CF4441AA3B}" type="parTrans" cxnId="{D0B8BB0B-04DA-4448-9252-A0E3DFF428BD}">
      <dgm:prSet/>
      <dgm:spPr/>
      <dgm:t>
        <a:bodyPr/>
        <a:lstStyle/>
        <a:p>
          <a:endParaRPr lang="uk-UA"/>
        </a:p>
      </dgm:t>
    </dgm:pt>
    <dgm:pt modelId="{A6FFF051-38EA-4E13-9627-5AE18E663E1C}" type="sibTrans" cxnId="{D0B8BB0B-04DA-4448-9252-A0E3DFF428BD}">
      <dgm:prSet/>
      <dgm:spPr/>
      <dgm:t>
        <a:bodyPr/>
        <a:lstStyle/>
        <a:p>
          <a:endParaRPr lang="uk-UA"/>
        </a:p>
      </dgm:t>
    </dgm:pt>
    <dgm:pt modelId="{015E924D-9412-4795-85B1-DF7FC17621E6}" type="pres">
      <dgm:prSet presAssocID="{EB76B8A5-CC8D-4351-BDD2-F6C69099EA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381C57-C22B-4A5B-B667-9D9A54A318F0}" type="pres">
      <dgm:prSet presAssocID="{BA26960D-9EF9-4DD5-8318-04A05400214E}" presName="composite" presStyleCnt="0"/>
      <dgm:spPr/>
    </dgm:pt>
    <dgm:pt modelId="{BE31F2B8-ECCD-4159-AA67-F775BFDAA47D}" type="pres">
      <dgm:prSet presAssocID="{BA26960D-9EF9-4DD5-8318-04A05400214E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D76271-4D55-4641-AE18-E2F93507741E}" type="pres">
      <dgm:prSet presAssocID="{BA26960D-9EF9-4DD5-8318-04A05400214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3B63F-C096-4899-ADB1-E8CF27FBACB6}" type="pres">
      <dgm:prSet presAssocID="{D855C41B-5CCC-4747-A38D-C7855A34F236}" presName="spacing" presStyleCnt="0"/>
      <dgm:spPr/>
    </dgm:pt>
    <dgm:pt modelId="{C5671FA5-488D-4300-B5D6-FE52C2ED5DAA}" type="pres">
      <dgm:prSet presAssocID="{23A35527-6E6D-437D-BAA2-D205F130B640}" presName="composite" presStyleCnt="0"/>
      <dgm:spPr/>
    </dgm:pt>
    <dgm:pt modelId="{57DDEB36-35B6-46FF-8ED4-59F6E1380452}" type="pres">
      <dgm:prSet presAssocID="{23A35527-6E6D-437D-BAA2-D205F130B640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E2EFB0-0B8B-4EE1-ACDF-D9FCA2FFC8CB}" type="pres">
      <dgm:prSet presAssocID="{23A35527-6E6D-437D-BAA2-D205F130B6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D4E95B-A010-4A37-9403-AFA0C28DDFA1}" type="pres">
      <dgm:prSet presAssocID="{108E93F6-C6C5-41FB-BAC0-2D5EC6CE7829}" presName="spacing" presStyleCnt="0"/>
      <dgm:spPr/>
    </dgm:pt>
    <dgm:pt modelId="{739230F9-E997-4265-B46C-28E9AA21DA66}" type="pres">
      <dgm:prSet presAssocID="{9140AF5B-9271-4DF4-9CB7-ED837CD5371F}" presName="composite" presStyleCnt="0"/>
      <dgm:spPr/>
    </dgm:pt>
    <dgm:pt modelId="{33E95B3B-D9C7-4960-9092-847B9C2A5AF7}" type="pres">
      <dgm:prSet presAssocID="{9140AF5B-9271-4DF4-9CB7-ED837CD5371F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F2DFC7-6635-4FAB-B9C0-3FF15726ACF4}" type="pres">
      <dgm:prSet presAssocID="{9140AF5B-9271-4DF4-9CB7-ED837CD5371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2AAE8A-CDD0-4451-B426-699316B863DF}" type="pres">
      <dgm:prSet presAssocID="{B2D7CCB9-66CB-409C-9A96-E8ABEBA8EFA0}" presName="spacing" presStyleCnt="0"/>
      <dgm:spPr/>
    </dgm:pt>
    <dgm:pt modelId="{00672451-931E-4053-A805-8DCC089C7745}" type="pres">
      <dgm:prSet presAssocID="{237CAF63-815D-4ACA-BEBE-58D3989ECB30}" presName="composite" presStyleCnt="0"/>
      <dgm:spPr/>
    </dgm:pt>
    <dgm:pt modelId="{CAEB2642-6535-4B57-B6FC-ADB9866BB3FC}" type="pres">
      <dgm:prSet presAssocID="{237CAF63-815D-4ACA-BEBE-58D3989ECB30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AC2EF35-2A4E-44BA-9B44-324B128C362F}" type="pres">
      <dgm:prSet presAssocID="{237CAF63-815D-4ACA-BEBE-58D3989ECB3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9A7BD1-E43C-4336-98A4-7864981F67EB}" type="presOf" srcId="{9140AF5B-9271-4DF4-9CB7-ED837CD5371F}" destId="{6AF2DFC7-6635-4FAB-B9C0-3FF15726ACF4}" srcOrd="0" destOrd="0" presId="urn:microsoft.com/office/officeart/2005/8/layout/vList3"/>
    <dgm:cxn modelId="{D0B8BB0B-04DA-4448-9252-A0E3DFF428BD}" srcId="{EB76B8A5-CC8D-4351-BDD2-F6C69099EACD}" destId="{237CAF63-815D-4ACA-BEBE-58D3989ECB30}" srcOrd="3" destOrd="0" parTransId="{54BA562F-E41A-46F8-A3D0-80CF4441AA3B}" sibTransId="{A6FFF051-38EA-4E13-9627-5AE18E663E1C}"/>
    <dgm:cxn modelId="{BDE4E05B-3C16-497D-9276-8DD7D8942201}" srcId="{EB76B8A5-CC8D-4351-BDD2-F6C69099EACD}" destId="{9140AF5B-9271-4DF4-9CB7-ED837CD5371F}" srcOrd="2" destOrd="0" parTransId="{5D4076AA-9D3C-45A6-882B-972A30B52124}" sibTransId="{B2D7CCB9-66CB-409C-9A96-E8ABEBA8EFA0}"/>
    <dgm:cxn modelId="{DEBF694B-330D-452A-815A-C01462BC0EA6}" srcId="{EB76B8A5-CC8D-4351-BDD2-F6C69099EACD}" destId="{BA26960D-9EF9-4DD5-8318-04A05400214E}" srcOrd="0" destOrd="0" parTransId="{2E939B8F-B7DF-46CB-95FF-A8F2A582D282}" sibTransId="{D855C41B-5CCC-4747-A38D-C7855A34F236}"/>
    <dgm:cxn modelId="{4451C758-721F-488F-918C-6F37B0817FB2}" type="presOf" srcId="{EB76B8A5-CC8D-4351-BDD2-F6C69099EACD}" destId="{015E924D-9412-4795-85B1-DF7FC17621E6}" srcOrd="0" destOrd="0" presId="urn:microsoft.com/office/officeart/2005/8/layout/vList3"/>
    <dgm:cxn modelId="{1316297C-5DE3-4AF7-B091-040236E07C32}" type="presOf" srcId="{237CAF63-815D-4ACA-BEBE-58D3989ECB30}" destId="{2AC2EF35-2A4E-44BA-9B44-324B128C362F}" srcOrd="0" destOrd="0" presId="urn:microsoft.com/office/officeart/2005/8/layout/vList3"/>
    <dgm:cxn modelId="{43CE8B36-4EF7-4E69-ADC3-4B4DA655F729}" type="presOf" srcId="{23A35527-6E6D-437D-BAA2-D205F130B640}" destId="{33E2EFB0-0B8B-4EE1-ACDF-D9FCA2FFC8CB}" srcOrd="0" destOrd="0" presId="urn:microsoft.com/office/officeart/2005/8/layout/vList3"/>
    <dgm:cxn modelId="{92F28212-8147-4BF4-88EA-2DE50EBF5FA1}" type="presOf" srcId="{BA26960D-9EF9-4DD5-8318-04A05400214E}" destId="{4BD76271-4D55-4641-AE18-E2F93507741E}" srcOrd="0" destOrd="0" presId="urn:microsoft.com/office/officeart/2005/8/layout/vList3"/>
    <dgm:cxn modelId="{7A0BD49B-E5D9-46EC-828B-C24B99721773}" srcId="{EB76B8A5-CC8D-4351-BDD2-F6C69099EACD}" destId="{23A35527-6E6D-437D-BAA2-D205F130B640}" srcOrd="1" destOrd="0" parTransId="{9197936F-BFB9-46D0-A33F-DFF54600FD15}" sibTransId="{108E93F6-C6C5-41FB-BAC0-2D5EC6CE7829}"/>
    <dgm:cxn modelId="{C741C86C-6845-4F36-9D72-F5AEEB8DE2F4}" type="presParOf" srcId="{015E924D-9412-4795-85B1-DF7FC17621E6}" destId="{C8381C57-C22B-4A5B-B667-9D9A54A318F0}" srcOrd="0" destOrd="0" presId="urn:microsoft.com/office/officeart/2005/8/layout/vList3"/>
    <dgm:cxn modelId="{2FCF6CB3-7F5F-46AC-967D-1530CC2CE029}" type="presParOf" srcId="{C8381C57-C22B-4A5B-B667-9D9A54A318F0}" destId="{BE31F2B8-ECCD-4159-AA67-F775BFDAA47D}" srcOrd="0" destOrd="0" presId="urn:microsoft.com/office/officeart/2005/8/layout/vList3"/>
    <dgm:cxn modelId="{A5D7E6FB-6380-47FC-8AFF-232DE1AD0684}" type="presParOf" srcId="{C8381C57-C22B-4A5B-B667-9D9A54A318F0}" destId="{4BD76271-4D55-4641-AE18-E2F93507741E}" srcOrd="1" destOrd="0" presId="urn:microsoft.com/office/officeart/2005/8/layout/vList3"/>
    <dgm:cxn modelId="{4EFFA6B8-5054-46EF-91E5-373C4EC39EB0}" type="presParOf" srcId="{015E924D-9412-4795-85B1-DF7FC17621E6}" destId="{3003B63F-C096-4899-ADB1-E8CF27FBACB6}" srcOrd="1" destOrd="0" presId="urn:microsoft.com/office/officeart/2005/8/layout/vList3"/>
    <dgm:cxn modelId="{86A44CD1-E881-4CBD-AF83-ACCAE743CCAF}" type="presParOf" srcId="{015E924D-9412-4795-85B1-DF7FC17621E6}" destId="{C5671FA5-488D-4300-B5D6-FE52C2ED5DAA}" srcOrd="2" destOrd="0" presId="urn:microsoft.com/office/officeart/2005/8/layout/vList3"/>
    <dgm:cxn modelId="{1D1E6D71-E858-4FE2-B3D0-D059617ED25A}" type="presParOf" srcId="{C5671FA5-488D-4300-B5D6-FE52C2ED5DAA}" destId="{57DDEB36-35B6-46FF-8ED4-59F6E1380452}" srcOrd="0" destOrd="0" presId="urn:microsoft.com/office/officeart/2005/8/layout/vList3"/>
    <dgm:cxn modelId="{241F4F6C-E8D8-4E21-936F-453BE179FFB4}" type="presParOf" srcId="{C5671FA5-488D-4300-B5D6-FE52C2ED5DAA}" destId="{33E2EFB0-0B8B-4EE1-ACDF-D9FCA2FFC8CB}" srcOrd="1" destOrd="0" presId="urn:microsoft.com/office/officeart/2005/8/layout/vList3"/>
    <dgm:cxn modelId="{7D8A7762-BD87-48E3-AF0B-D7770A3D9D85}" type="presParOf" srcId="{015E924D-9412-4795-85B1-DF7FC17621E6}" destId="{6FD4E95B-A010-4A37-9403-AFA0C28DDFA1}" srcOrd="3" destOrd="0" presId="urn:microsoft.com/office/officeart/2005/8/layout/vList3"/>
    <dgm:cxn modelId="{0263C782-63D2-465D-87B4-4827723AAD04}" type="presParOf" srcId="{015E924D-9412-4795-85B1-DF7FC17621E6}" destId="{739230F9-E997-4265-B46C-28E9AA21DA66}" srcOrd="4" destOrd="0" presId="urn:microsoft.com/office/officeart/2005/8/layout/vList3"/>
    <dgm:cxn modelId="{597E5F08-D5CA-44B3-9656-6390C4B0F69F}" type="presParOf" srcId="{739230F9-E997-4265-B46C-28E9AA21DA66}" destId="{33E95B3B-D9C7-4960-9092-847B9C2A5AF7}" srcOrd="0" destOrd="0" presId="urn:microsoft.com/office/officeart/2005/8/layout/vList3"/>
    <dgm:cxn modelId="{B1BB6BAB-F34F-4BBF-B054-35FDBF750F88}" type="presParOf" srcId="{739230F9-E997-4265-B46C-28E9AA21DA66}" destId="{6AF2DFC7-6635-4FAB-B9C0-3FF15726ACF4}" srcOrd="1" destOrd="0" presId="urn:microsoft.com/office/officeart/2005/8/layout/vList3"/>
    <dgm:cxn modelId="{478334E1-4753-4352-99AC-DEBF0DEFC6E0}" type="presParOf" srcId="{015E924D-9412-4795-85B1-DF7FC17621E6}" destId="{B22AAE8A-CDD0-4451-B426-699316B863DF}" srcOrd="5" destOrd="0" presId="urn:microsoft.com/office/officeart/2005/8/layout/vList3"/>
    <dgm:cxn modelId="{7D61887A-AAE5-4681-95CA-A0BE45B1839D}" type="presParOf" srcId="{015E924D-9412-4795-85B1-DF7FC17621E6}" destId="{00672451-931E-4053-A805-8DCC089C7745}" srcOrd="6" destOrd="0" presId="urn:microsoft.com/office/officeart/2005/8/layout/vList3"/>
    <dgm:cxn modelId="{E78F5738-B103-440E-990F-BE4D2F305492}" type="presParOf" srcId="{00672451-931E-4053-A805-8DCC089C7745}" destId="{CAEB2642-6535-4B57-B6FC-ADB9866BB3FC}" srcOrd="0" destOrd="0" presId="urn:microsoft.com/office/officeart/2005/8/layout/vList3"/>
    <dgm:cxn modelId="{47A2C2D6-E4AE-4F82-86C5-E8C37A0D1CA5}" type="presParOf" srcId="{00672451-931E-4053-A805-8DCC089C7745}" destId="{2AC2EF35-2A4E-44BA-9B44-324B128C36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6D437F-1A70-44BE-A395-5B774E27A32C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EE43FC95-4939-4AB5-BA07-C433D24604CE}">
      <dgm:prSet/>
      <dgm:spPr/>
      <dgm:t>
        <a:bodyPr/>
        <a:lstStyle/>
        <a:p>
          <a:pPr rtl="0"/>
          <a:r>
            <a:rPr lang="uk-UA" dirty="0" smtClean="0"/>
            <a:t>Гриби — група гетеротрофних організмів, які не містять хлорофілу. Гриби об'єднують в окрему систематичну групу — царство (поряд з царствами тварин і рослин). Це одноклітинні й багатоклітинні організми. Нині систематики налічують понад 100 тис. видів грибів.</a:t>
          </a:r>
          <a:endParaRPr lang="uk-UA" dirty="0"/>
        </a:p>
      </dgm:t>
    </dgm:pt>
    <dgm:pt modelId="{A1A44756-BE3B-4F97-A6CC-BA36288ABB02}" type="parTrans" cxnId="{B8C7AD12-2AE3-4D6F-9711-E94FDFC3920A}">
      <dgm:prSet/>
      <dgm:spPr/>
      <dgm:t>
        <a:bodyPr/>
        <a:lstStyle/>
        <a:p>
          <a:endParaRPr lang="uk-UA"/>
        </a:p>
      </dgm:t>
    </dgm:pt>
    <dgm:pt modelId="{A1B8C4BF-393E-4064-9E2E-1392632E0AEF}" type="sibTrans" cxnId="{B8C7AD12-2AE3-4D6F-9711-E94FDFC3920A}">
      <dgm:prSet/>
      <dgm:spPr/>
      <dgm:t>
        <a:bodyPr/>
        <a:lstStyle/>
        <a:p>
          <a:endParaRPr lang="uk-UA"/>
        </a:p>
      </dgm:t>
    </dgm:pt>
    <dgm:pt modelId="{F748D488-D0CE-4CD2-BC50-4B85A076039B}">
      <dgm:prSet/>
      <dgm:spPr/>
      <dgm:t>
        <a:bodyPr/>
        <a:lstStyle/>
        <a:p>
          <a:pPr rtl="0"/>
          <a:r>
            <a:rPr lang="uk-UA" dirty="0" smtClean="0"/>
            <a:t>Гриби займають проміжне положення між тваринами і рослинами, оскільки характеризуються низкою ознак, що роблять їх подібними, з одного боку, до тварин (в оболонці є хітин, запас поживних речовин у вигляді глікогену, в результаті обміну речовин утворюється сечовина), а з іншого — до рослин (необмежений ріст, </a:t>
          </a:r>
          <a:r>
            <a:rPr lang="uk-UA" dirty="0" err="1" smtClean="0"/>
            <a:t>адсорбтивний</a:t>
          </a:r>
          <a:r>
            <a:rPr lang="uk-UA" dirty="0" smtClean="0"/>
            <a:t> тип живлення, тобто всмоктування).</a:t>
          </a:r>
          <a:endParaRPr lang="uk-UA" dirty="0"/>
        </a:p>
      </dgm:t>
    </dgm:pt>
    <dgm:pt modelId="{7A4F8930-FAD9-405D-BE79-3AEF39234D5F}" type="parTrans" cxnId="{A46F72A5-336B-465E-A4D6-BAA7ADFD448A}">
      <dgm:prSet/>
      <dgm:spPr/>
      <dgm:t>
        <a:bodyPr/>
        <a:lstStyle/>
        <a:p>
          <a:endParaRPr lang="uk-UA"/>
        </a:p>
      </dgm:t>
    </dgm:pt>
    <dgm:pt modelId="{61CF5C75-734A-4B1C-BB8C-476A78BA4B6E}" type="sibTrans" cxnId="{A46F72A5-336B-465E-A4D6-BAA7ADFD448A}">
      <dgm:prSet/>
      <dgm:spPr/>
      <dgm:t>
        <a:bodyPr/>
        <a:lstStyle/>
        <a:p>
          <a:endParaRPr lang="uk-UA"/>
        </a:p>
      </dgm:t>
    </dgm:pt>
    <dgm:pt modelId="{B881023C-6D54-40CB-A870-059EE890AC5B}" type="pres">
      <dgm:prSet presAssocID="{426D437F-1A70-44BE-A395-5B774E27A3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013F607-7E7A-4D51-A2AC-146BF73D292E}" type="pres">
      <dgm:prSet presAssocID="{EE43FC95-4939-4AB5-BA07-C433D24604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8E8BF1-881E-448E-929E-4069753BE317}" type="pres">
      <dgm:prSet presAssocID="{A1B8C4BF-393E-4064-9E2E-1392632E0AEF}" presName="spacer" presStyleCnt="0"/>
      <dgm:spPr/>
    </dgm:pt>
    <dgm:pt modelId="{E3007540-7A5E-4A56-99CB-F72D15EDC889}" type="pres">
      <dgm:prSet presAssocID="{F748D488-D0CE-4CD2-BC50-4B85A07603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A9379E-3F5D-4F44-8721-07866DEC3EDE}" type="presOf" srcId="{F748D488-D0CE-4CD2-BC50-4B85A076039B}" destId="{E3007540-7A5E-4A56-99CB-F72D15EDC889}" srcOrd="0" destOrd="0" presId="urn:microsoft.com/office/officeart/2005/8/layout/vList2"/>
    <dgm:cxn modelId="{B8C7AD12-2AE3-4D6F-9711-E94FDFC3920A}" srcId="{426D437F-1A70-44BE-A395-5B774E27A32C}" destId="{EE43FC95-4939-4AB5-BA07-C433D24604CE}" srcOrd="0" destOrd="0" parTransId="{A1A44756-BE3B-4F97-A6CC-BA36288ABB02}" sibTransId="{A1B8C4BF-393E-4064-9E2E-1392632E0AEF}"/>
    <dgm:cxn modelId="{D297871E-3269-41FF-A752-0A554A584F99}" type="presOf" srcId="{426D437F-1A70-44BE-A395-5B774E27A32C}" destId="{B881023C-6D54-40CB-A870-059EE890AC5B}" srcOrd="0" destOrd="0" presId="urn:microsoft.com/office/officeart/2005/8/layout/vList2"/>
    <dgm:cxn modelId="{A46F72A5-336B-465E-A4D6-BAA7ADFD448A}" srcId="{426D437F-1A70-44BE-A395-5B774E27A32C}" destId="{F748D488-D0CE-4CD2-BC50-4B85A076039B}" srcOrd="1" destOrd="0" parTransId="{7A4F8930-FAD9-405D-BE79-3AEF39234D5F}" sibTransId="{61CF5C75-734A-4B1C-BB8C-476A78BA4B6E}"/>
    <dgm:cxn modelId="{405632F9-DB1B-4EE9-9B8C-FF18D07BF095}" type="presOf" srcId="{EE43FC95-4939-4AB5-BA07-C433D24604CE}" destId="{A013F607-7E7A-4D51-A2AC-146BF73D292E}" srcOrd="0" destOrd="0" presId="urn:microsoft.com/office/officeart/2005/8/layout/vList2"/>
    <dgm:cxn modelId="{C54A0148-EEF4-4D4F-A85C-F41C19ADCB3D}" type="presParOf" srcId="{B881023C-6D54-40CB-A870-059EE890AC5B}" destId="{A013F607-7E7A-4D51-A2AC-146BF73D292E}" srcOrd="0" destOrd="0" presId="urn:microsoft.com/office/officeart/2005/8/layout/vList2"/>
    <dgm:cxn modelId="{5711294F-83D9-4D54-BE66-7ECD7546DE0F}" type="presParOf" srcId="{B881023C-6D54-40CB-A870-059EE890AC5B}" destId="{6B8E8BF1-881E-448E-929E-4069753BE317}" srcOrd="1" destOrd="0" presId="urn:microsoft.com/office/officeart/2005/8/layout/vList2"/>
    <dgm:cxn modelId="{0355AA4F-C009-4BBD-8047-FC63417E1AEB}" type="presParOf" srcId="{B881023C-6D54-40CB-A870-059EE890AC5B}" destId="{E3007540-7A5E-4A56-99CB-F72D15EDC8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B95F2E-8606-4AE9-9005-FC94D1EED0E9}" type="doc">
      <dgm:prSet loTypeId="urn:microsoft.com/office/officeart/2005/8/layout/venn2" loCatId="relationship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6C030497-9988-4DAC-8D99-4DA69CF0E1E2}">
      <dgm:prSet custT="1"/>
      <dgm:spPr/>
      <dgm:t>
        <a:bodyPr/>
        <a:lstStyle/>
        <a:p>
          <a:pPr algn="just" rtl="0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клас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Несправжніх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(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одноклітинних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)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грибів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об’єднують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вищі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численною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кількістю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міцелію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у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відсутній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статевий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процес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не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утворюють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аск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базидій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Багато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цих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грибів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мешкають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в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ґрунті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здатні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синтезувати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антибіотики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інші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є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небезпечними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паразитами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рослин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наприклад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роду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Ботритіс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викликають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сіру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гниль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плодів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суниці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Сюди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ж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відносять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гриб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Гіббереллу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який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виробляє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гормон росту –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гіббереллейн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при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дії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яким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на 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живці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чи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насіння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культурних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рослин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в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сільському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господарстві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добиваються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їх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дуже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швидкого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вкорінення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чи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проростання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endParaRPr lang="uk-UA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7DB31543-6714-4CF9-93C3-33AA79F1976B}" type="parTrans" cxnId="{DFC4F3CB-4687-4674-931E-9AFF81A70B20}">
      <dgm:prSet/>
      <dgm:spPr/>
      <dgm:t>
        <a:bodyPr/>
        <a:lstStyle/>
        <a:p>
          <a:endParaRPr lang="uk-UA"/>
        </a:p>
      </dgm:t>
    </dgm:pt>
    <dgm:pt modelId="{6D849A24-382A-49D0-9B13-5299F4EB98C5}" type="sibTrans" cxnId="{DFC4F3CB-4687-4674-931E-9AFF81A70B20}">
      <dgm:prSet/>
      <dgm:spPr/>
      <dgm:t>
        <a:bodyPr/>
        <a:lstStyle/>
        <a:p>
          <a:endParaRPr lang="uk-UA"/>
        </a:p>
      </dgm:t>
    </dgm:pt>
    <dgm:pt modelId="{8EC11C08-7D52-4760-9CC7-15619BDF29B1}" type="pres">
      <dgm:prSet presAssocID="{EEB95F2E-8606-4AE9-9005-FC94D1EED0E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7DFD54B-602B-47D6-9356-DA9374ADD469}" type="pres">
      <dgm:prSet presAssocID="{EEB95F2E-8606-4AE9-9005-FC94D1EED0E9}" presName="comp1" presStyleCnt="0"/>
      <dgm:spPr/>
    </dgm:pt>
    <dgm:pt modelId="{BF2BE428-6F06-4394-BACA-0E232D37C6AC}" type="pres">
      <dgm:prSet presAssocID="{EEB95F2E-8606-4AE9-9005-FC94D1EED0E9}" presName="circle1" presStyleLbl="node1" presStyleIdx="0" presStyleCnt="1"/>
      <dgm:spPr/>
      <dgm:t>
        <a:bodyPr/>
        <a:lstStyle/>
        <a:p>
          <a:endParaRPr lang="uk-UA"/>
        </a:p>
      </dgm:t>
    </dgm:pt>
    <dgm:pt modelId="{601ED3C5-0F35-4F18-9C74-5B4806257AAA}" type="pres">
      <dgm:prSet presAssocID="{EEB95F2E-8606-4AE9-9005-FC94D1EED0E9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EF82B2-958E-403F-AD0D-DC5A0A735183}" type="presOf" srcId="{EEB95F2E-8606-4AE9-9005-FC94D1EED0E9}" destId="{8EC11C08-7D52-4760-9CC7-15619BDF29B1}" srcOrd="0" destOrd="0" presId="urn:microsoft.com/office/officeart/2005/8/layout/venn2"/>
    <dgm:cxn modelId="{B14E067B-F5C2-405E-AD41-7C0FFCD1E6D0}" type="presOf" srcId="{6C030497-9988-4DAC-8D99-4DA69CF0E1E2}" destId="{601ED3C5-0F35-4F18-9C74-5B4806257AAA}" srcOrd="1" destOrd="0" presId="urn:microsoft.com/office/officeart/2005/8/layout/venn2"/>
    <dgm:cxn modelId="{BA9CD131-17EF-40FA-884F-B4BC6D237FF6}" type="presOf" srcId="{6C030497-9988-4DAC-8D99-4DA69CF0E1E2}" destId="{BF2BE428-6F06-4394-BACA-0E232D37C6AC}" srcOrd="0" destOrd="0" presId="urn:microsoft.com/office/officeart/2005/8/layout/venn2"/>
    <dgm:cxn modelId="{DFC4F3CB-4687-4674-931E-9AFF81A70B20}" srcId="{EEB95F2E-8606-4AE9-9005-FC94D1EED0E9}" destId="{6C030497-9988-4DAC-8D99-4DA69CF0E1E2}" srcOrd="0" destOrd="0" parTransId="{7DB31543-6714-4CF9-93C3-33AA79F1976B}" sibTransId="{6D849A24-382A-49D0-9B13-5299F4EB98C5}"/>
    <dgm:cxn modelId="{700F3575-BBEB-4725-B751-FF853AA679DD}" type="presParOf" srcId="{8EC11C08-7D52-4760-9CC7-15619BDF29B1}" destId="{67DFD54B-602B-47D6-9356-DA9374ADD469}" srcOrd="0" destOrd="0" presId="urn:microsoft.com/office/officeart/2005/8/layout/venn2"/>
    <dgm:cxn modelId="{5AEBBB2D-0A3C-43FD-8D41-E74E63487F4F}" type="presParOf" srcId="{67DFD54B-602B-47D6-9356-DA9374ADD469}" destId="{BF2BE428-6F06-4394-BACA-0E232D37C6AC}" srcOrd="0" destOrd="0" presId="urn:microsoft.com/office/officeart/2005/8/layout/venn2"/>
    <dgm:cxn modelId="{E279815B-330B-47B6-8B04-2C072319B6B1}" type="presParOf" srcId="{67DFD54B-602B-47D6-9356-DA9374ADD469}" destId="{601ED3C5-0F35-4F18-9C74-5B4806257AA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5F2E7A-9299-480A-AB23-2008803FECC9}" type="doc">
      <dgm:prSet loTypeId="urn:microsoft.com/office/officeart/2005/8/layout/vList2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734FAACA-0519-4F10-B5F6-30CBF6CDEC30}">
      <dgm:prSet/>
      <dgm:spPr/>
      <dgm:t>
        <a:bodyPr/>
        <a:lstStyle/>
        <a:p>
          <a:pPr rtl="0"/>
          <a:r>
            <a:rPr lang="ru-RU" dirty="0" err="1" smtClean="0"/>
            <a:t>Надзвичайно</a:t>
          </a:r>
          <a:r>
            <a:rPr lang="ru-RU" dirty="0" smtClean="0"/>
            <a:t> </a:t>
          </a:r>
          <a:r>
            <a:rPr lang="ru-RU" dirty="0" err="1" smtClean="0"/>
            <a:t>важливі</a:t>
          </a:r>
          <a:r>
            <a:rPr lang="ru-RU" dirty="0" smtClean="0"/>
            <a:t> </a:t>
          </a:r>
          <a:r>
            <a:rPr lang="ru-RU" dirty="0" err="1" smtClean="0"/>
            <a:t>дріжджі</a:t>
          </a:r>
          <a:r>
            <a:rPr lang="ru-RU" dirty="0" smtClean="0"/>
            <a:t>, без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неможливим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приготування</a:t>
          </a:r>
          <a:r>
            <a:rPr lang="ru-RU" dirty="0" smtClean="0"/>
            <a:t> </a:t>
          </a:r>
          <a:r>
            <a:rPr lang="ru-RU" dirty="0" err="1" smtClean="0"/>
            <a:t>хліба</a:t>
          </a:r>
          <a:r>
            <a:rPr lang="ru-RU" dirty="0" smtClean="0"/>
            <a:t>, квасу, вина </a:t>
          </a:r>
          <a:r>
            <a:rPr lang="ru-RU" dirty="0" err="1" smtClean="0"/>
            <a:t>і</a:t>
          </a:r>
          <a:r>
            <a:rPr lang="ru-RU" dirty="0" smtClean="0"/>
            <a:t> пива. </a:t>
          </a:r>
          <a:r>
            <a:rPr lang="ru-RU" dirty="0" err="1" smtClean="0"/>
            <a:t>Навіть</a:t>
          </a:r>
          <a:r>
            <a:rPr lang="ru-RU" dirty="0" smtClean="0"/>
            <a:t> </a:t>
          </a:r>
          <a:r>
            <a:rPr lang="ru-RU" dirty="0" err="1" smtClean="0"/>
            <a:t>лимонну</a:t>
          </a:r>
          <a:r>
            <a:rPr lang="ru-RU" dirty="0" smtClean="0"/>
            <a:t> кислоту </a:t>
          </a:r>
          <a:r>
            <a:rPr lang="ru-RU" dirty="0" err="1" smtClean="0"/>
            <a:t>отримують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цвілевого</a:t>
          </a:r>
          <a:r>
            <a:rPr lang="ru-RU" dirty="0" smtClean="0"/>
            <a:t> грибка </a:t>
          </a:r>
          <a:r>
            <a:rPr lang="ru-RU" dirty="0" err="1" smtClean="0"/>
            <a:t>аспер-гілла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росте на </a:t>
          </a:r>
          <a:r>
            <a:rPr lang="ru-RU" dirty="0" err="1" smtClean="0"/>
            <a:t>відходах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переробки</a:t>
          </a:r>
          <a:r>
            <a:rPr lang="ru-RU" dirty="0" smtClean="0"/>
            <a:t> </a:t>
          </a:r>
          <a:r>
            <a:rPr lang="ru-RU" dirty="0" err="1" smtClean="0"/>
            <a:t>цукрового</a:t>
          </a:r>
          <a:r>
            <a:rPr lang="ru-RU" dirty="0" smtClean="0"/>
            <a:t> </a:t>
          </a:r>
          <a:r>
            <a:rPr lang="ru-RU" dirty="0" err="1" smtClean="0"/>
            <a:t>буряка</a:t>
          </a:r>
          <a:r>
            <a:rPr lang="ru-RU" dirty="0" smtClean="0"/>
            <a:t>. </a:t>
          </a:r>
          <a:r>
            <a:rPr lang="ru-RU" dirty="0" err="1" smtClean="0"/>
            <a:t>Гриби</a:t>
          </a:r>
          <a:r>
            <a:rPr lang="ru-RU" dirty="0" smtClean="0"/>
            <a:t> </a:t>
          </a:r>
          <a:r>
            <a:rPr lang="ru-RU" dirty="0" err="1" smtClean="0"/>
            <a:t>являються</a:t>
          </a:r>
          <a:r>
            <a:rPr lang="ru-RU" dirty="0" smtClean="0"/>
            <a:t>  </a:t>
          </a:r>
          <a:r>
            <a:rPr lang="ru-RU" dirty="0" err="1" smtClean="0"/>
            <a:t>джерелами</a:t>
          </a:r>
          <a:r>
            <a:rPr lang="ru-RU" dirty="0" smtClean="0"/>
            <a:t> </a:t>
          </a:r>
          <a:r>
            <a:rPr lang="ru-RU" dirty="0" err="1" smtClean="0"/>
            <a:t>цінних</a:t>
          </a:r>
          <a:r>
            <a:rPr lang="ru-RU" dirty="0" smtClean="0"/>
            <a:t> </a:t>
          </a:r>
          <a:r>
            <a:rPr lang="ru-RU" dirty="0" err="1" smtClean="0"/>
            <a:t>лікарських</a:t>
          </a:r>
          <a:r>
            <a:rPr lang="ru-RU" dirty="0" smtClean="0"/>
            <a:t> </a:t>
          </a:r>
          <a:r>
            <a:rPr lang="ru-RU" dirty="0" err="1" smtClean="0"/>
            <a:t>препаратів</a:t>
          </a:r>
          <a:r>
            <a:rPr lang="ru-RU" dirty="0" smtClean="0"/>
            <a:t>: </a:t>
          </a:r>
          <a:r>
            <a:rPr lang="ru-RU" dirty="0" err="1" smtClean="0"/>
            <a:t>антибіотиків</a:t>
          </a:r>
          <a:r>
            <a:rPr lang="ru-RU" dirty="0" smtClean="0"/>
            <a:t>, </a:t>
          </a:r>
          <a:r>
            <a:rPr lang="ru-RU" dirty="0" err="1" smtClean="0"/>
            <a:t>вітаміна</a:t>
          </a:r>
          <a:r>
            <a:rPr lang="ru-RU" dirty="0" smtClean="0"/>
            <a:t> В12, </a:t>
          </a:r>
          <a:r>
            <a:rPr lang="ru-RU" dirty="0" err="1" smtClean="0"/>
            <a:t>гідрокортизона</a:t>
          </a:r>
          <a:r>
            <a:rPr lang="ru-RU" dirty="0" smtClean="0"/>
            <a:t> та </a:t>
          </a:r>
          <a:r>
            <a:rPr lang="ru-RU" dirty="0" err="1" smtClean="0"/>
            <a:t>ін</a:t>
          </a:r>
          <a:r>
            <a:rPr lang="ru-RU" dirty="0" smtClean="0"/>
            <a:t>. І в той же час </a:t>
          </a:r>
          <a:r>
            <a:rPr lang="ru-RU" dirty="0" err="1" smtClean="0"/>
            <a:t>серед</a:t>
          </a:r>
          <a:r>
            <a:rPr lang="ru-RU" dirty="0" smtClean="0"/>
            <a:t> </a:t>
          </a:r>
          <a:r>
            <a:rPr lang="ru-RU" dirty="0" err="1" smtClean="0"/>
            <a:t>грибів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паразитів</a:t>
          </a:r>
          <a:r>
            <a:rPr lang="ru-RU" dirty="0" smtClean="0"/>
            <a:t> в </a:t>
          </a:r>
          <a:r>
            <a:rPr lang="ru-RU" dirty="0" err="1" smtClean="0"/>
            <a:t>тваринних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рослинних</a:t>
          </a:r>
          <a:r>
            <a:rPr lang="ru-RU" dirty="0" smtClean="0"/>
            <a:t> </a:t>
          </a:r>
          <a:r>
            <a:rPr lang="ru-RU" dirty="0" err="1" smtClean="0"/>
            <a:t>організмах</a:t>
          </a:r>
          <a:r>
            <a:rPr lang="ru-RU" dirty="0" smtClean="0"/>
            <a:t>, </a:t>
          </a:r>
          <a:r>
            <a:rPr lang="ru-RU" dirty="0" err="1" smtClean="0"/>
            <a:t>деякі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них </a:t>
          </a:r>
          <a:r>
            <a:rPr lang="ru-RU" dirty="0" err="1" smtClean="0"/>
            <a:t>приносять</a:t>
          </a:r>
          <a:r>
            <a:rPr lang="ru-RU" dirty="0" smtClean="0"/>
            <a:t> шкоду </a:t>
          </a:r>
          <a:r>
            <a:rPr lang="ru-RU" dirty="0" err="1" smtClean="0"/>
            <a:t>людині</a:t>
          </a:r>
          <a:r>
            <a:rPr lang="ru-RU" dirty="0" smtClean="0"/>
            <a:t>, </a:t>
          </a:r>
          <a:r>
            <a:rPr lang="ru-RU" dirty="0" err="1" smtClean="0"/>
            <a:t>викликаючи</a:t>
          </a:r>
          <a:r>
            <a:rPr lang="ru-RU" dirty="0" smtClean="0"/>
            <a:t> </a:t>
          </a:r>
          <a:r>
            <a:rPr lang="ru-RU" dirty="0" err="1" smtClean="0"/>
            <a:t>стригучий</a:t>
          </a:r>
          <a:r>
            <a:rPr lang="ru-RU" dirty="0" smtClean="0"/>
            <a:t> лишай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дерматити</a:t>
          </a:r>
          <a:r>
            <a:rPr lang="ru-RU" dirty="0" smtClean="0"/>
            <a:t>. </a:t>
          </a:r>
          <a:endParaRPr lang="uk-UA" dirty="0"/>
        </a:p>
      </dgm:t>
    </dgm:pt>
    <dgm:pt modelId="{22C4AF6A-F8F7-476C-B292-B92F6703AB31}" type="parTrans" cxnId="{9885C22B-116C-4B40-AA87-69F557681F3D}">
      <dgm:prSet/>
      <dgm:spPr/>
      <dgm:t>
        <a:bodyPr/>
        <a:lstStyle/>
        <a:p>
          <a:endParaRPr lang="uk-UA"/>
        </a:p>
      </dgm:t>
    </dgm:pt>
    <dgm:pt modelId="{ED674F41-06A7-4479-9DC5-DC6DC7E91A93}" type="sibTrans" cxnId="{9885C22B-116C-4B40-AA87-69F557681F3D}">
      <dgm:prSet/>
      <dgm:spPr/>
      <dgm:t>
        <a:bodyPr/>
        <a:lstStyle/>
        <a:p>
          <a:endParaRPr lang="uk-UA"/>
        </a:p>
      </dgm:t>
    </dgm:pt>
    <dgm:pt modelId="{C549AD3F-F4BE-4734-B69F-48A2744BE208}" type="pres">
      <dgm:prSet presAssocID="{765F2E7A-9299-480A-AB23-2008803FEC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3055E7-198A-400F-8E11-34FF6D73E6ED}" type="pres">
      <dgm:prSet presAssocID="{734FAACA-0519-4F10-B5F6-30CBF6CDEC30}" presName="parentText" presStyleLbl="node1" presStyleIdx="0" presStyleCnt="1" custScaleY="86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061715-178B-4DED-B419-EDCDD8B25679}" type="presOf" srcId="{765F2E7A-9299-480A-AB23-2008803FECC9}" destId="{C549AD3F-F4BE-4734-B69F-48A2744BE208}" srcOrd="0" destOrd="0" presId="urn:microsoft.com/office/officeart/2005/8/layout/vList2"/>
    <dgm:cxn modelId="{D7242AF8-B9A8-42C2-A4E0-B8D83D80EC85}" type="presOf" srcId="{734FAACA-0519-4F10-B5F6-30CBF6CDEC30}" destId="{913055E7-198A-400F-8E11-34FF6D73E6ED}" srcOrd="0" destOrd="0" presId="urn:microsoft.com/office/officeart/2005/8/layout/vList2"/>
    <dgm:cxn modelId="{9885C22B-116C-4B40-AA87-69F557681F3D}" srcId="{765F2E7A-9299-480A-AB23-2008803FECC9}" destId="{734FAACA-0519-4F10-B5F6-30CBF6CDEC30}" srcOrd="0" destOrd="0" parTransId="{22C4AF6A-F8F7-476C-B292-B92F6703AB31}" sibTransId="{ED674F41-06A7-4479-9DC5-DC6DC7E91A93}"/>
    <dgm:cxn modelId="{9B920B4A-08F9-4824-95E0-AA4E5079BF9E}" type="presParOf" srcId="{C549AD3F-F4BE-4734-B69F-48A2744BE208}" destId="{913055E7-198A-400F-8E11-34FF6D73E6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D250A2-F9ED-43B8-A3FE-7A69FFF98DE8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A48B31E4-285B-4E4B-825B-42E5EDB80031}">
      <dgm:prSet/>
      <dgm:spPr/>
      <dgm:t>
        <a:bodyPr/>
        <a:lstStyle/>
        <a:p>
          <a:pPr rtl="0"/>
          <a:r>
            <a:rPr lang="ru-RU" dirty="0" smtClean="0"/>
            <a:t>Роль </a:t>
          </a:r>
          <a:r>
            <a:rPr lang="ru-RU" dirty="0" err="1" smtClean="0"/>
            <a:t>грибів</a:t>
          </a:r>
          <a:r>
            <a:rPr lang="ru-RU" dirty="0" smtClean="0"/>
            <a:t> в </a:t>
          </a:r>
          <a:r>
            <a:rPr lang="ru-RU" dirty="0" err="1" smtClean="0"/>
            <a:t>природі</a:t>
          </a:r>
          <a:r>
            <a:rPr lang="ru-RU" dirty="0" smtClean="0"/>
            <a:t> </a:t>
          </a:r>
          <a:r>
            <a:rPr lang="ru-RU" dirty="0" err="1" smtClean="0"/>
            <a:t>надзвичайно</a:t>
          </a:r>
          <a:r>
            <a:rPr lang="ru-RU" dirty="0" smtClean="0"/>
            <a:t> велика, так як вони </a:t>
          </a:r>
          <a:r>
            <a:rPr lang="ru-RU" dirty="0" err="1" smtClean="0"/>
            <a:t>беруть</a:t>
          </a:r>
          <a:r>
            <a:rPr lang="ru-RU" dirty="0" smtClean="0"/>
            <a:t> участь в </a:t>
          </a:r>
          <a:r>
            <a:rPr lang="ru-RU" dirty="0" err="1" smtClean="0"/>
            <a:t>обміні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</a:t>
          </a:r>
          <a:r>
            <a:rPr lang="ru-RU" dirty="0" err="1" smtClean="0"/>
            <a:t>в</a:t>
          </a:r>
          <a:r>
            <a:rPr lang="ru-RU" dirty="0" smtClean="0"/>
            <a:t> </a:t>
          </a:r>
          <a:r>
            <a:rPr lang="ru-RU" dirty="0" err="1" smtClean="0"/>
            <a:t>біосфері</a:t>
          </a:r>
          <a:r>
            <a:rPr lang="ru-RU" dirty="0" smtClean="0"/>
            <a:t> (</a:t>
          </a:r>
          <a:r>
            <a:rPr lang="ru-RU" dirty="0" err="1" smtClean="0"/>
            <a:t>в</a:t>
          </a:r>
          <a:r>
            <a:rPr lang="ru-RU" dirty="0" smtClean="0"/>
            <a:t> основному в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редуцентів</a:t>
          </a:r>
          <a:r>
            <a:rPr lang="ru-RU" dirty="0" smtClean="0"/>
            <a:t>). </a:t>
          </a:r>
          <a:r>
            <a:rPr lang="ru-RU" dirty="0" err="1" smtClean="0"/>
            <a:t>Гриби</a:t>
          </a:r>
          <a:r>
            <a:rPr lang="ru-RU" dirty="0" smtClean="0"/>
            <a:t> </a:t>
          </a:r>
          <a:r>
            <a:rPr lang="ru-RU" dirty="0" err="1" smtClean="0"/>
            <a:t>симбіонти</a:t>
          </a:r>
          <a:r>
            <a:rPr lang="ru-RU" dirty="0" smtClean="0"/>
            <a:t> </a:t>
          </a:r>
          <a:r>
            <a:rPr lang="ru-RU" dirty="0" err="1" smtClean="0"/>
            <a:t>постачають</a:t>
          </a:r>
          <a:r>
            <a:rPr lang="ru-RU" dirty="0" smtClean="0"/>
            <a:t> через </a:t>
          </a:r>
          <a:r>
            <a:rPr lang="ru-RU" dirty="0" err="1" smtClean="0"/>
            <a:t>корінь</a:t>
          </a:r>
          <a:r>
            <a:rPr lang="ru-RU" dirty="0" smtClean="0"/>
            <a:t> </a:t>
          </a:r>
          <a:r>
            <a:rPr lang="ru-RU" dirty="0" err="1" smtClean="0"/>
            <a:t>вищі</a:t>
          </a:r>
          <a:r>
            <a:rPr lang="ru-RU" dirty="0" smtClean="0"/>
            <a:t>  </a:t>
          </a:r>
          <a:r>
            <a:rPr lang="ru-RU" dirty="0" err="1" smtClean="0"/>
            <a:t>рослини</a:t>
          </a:r>
          <a:r>
            <a:rPr lang="ru-RU" dirty="0" smtClean="0"/>
            <a:t> </a:t>
          </a:r>
          <a:r>
            <a:rPr lang="ru-RU" dirty="0" err="1" smtClean="0"/>
            <a:t>мінеральними</a:t>
          </a:r>
          <a:r>
            <a:rPr lang="ru-RU" dirty="0" smtClean="0"/>
            <a:t> </a:t>
          </a:r>
          <a:r>
            <a:rPr lang="ru-RU" dirty="0" err="1" smtClean="0"/>
            <a:t>речовинами</a:t>
          </a:r>
          <a:r>
            <a:rPr lang="ru-RU" dirty="0" smtClean="0"/>
            <a:t>, </a:t>
          </a:r>
          <a:r>
            <a:rPr lang="ru-RU" dirty="0" err="1" smtClean="0"/>
            <a:t>вітамінами</a:t>
          </a:r>
          <a:r>
            <a:rPr lang="ru-RU" dirty="0" smtClean="0"/>
            <a:t>, гормонами, </a:t>
          </a:r>
          <a:r>
            <a:rPr lang="ru-RU" dirty="0" err="1" smtClean="0"/>
            <a:t>утворюючи</a:t>
          </a:r>
          <a:r>
            <a:rPr lang="ru-RU" dirty="0" smtClean="0"/>
            <a:t> </a:t>
          </a:r>
          <a:r>
            <a:rPr lang="ru-RU" dirty="0" err="1" smtClean="0"/>
            <a:t>мікоризу</a:t>
          </a:r>
          <a:r>
            <a:rPr lang="ru-RU" dirty="0" smtClean="0"/>
            <a:t>. </a:t>
          </a:r>
          <a:endParaRPr lang="uk-UA" dirty="0"/>
        </a:p>
      </dgm:t>
    </dgm:pt>
    <dgm:pt modelId="{1E1DDD0F-FD4A-4F55-A38E-74236BBF0E43}" type="parTrans" cxnId="{02EB608E-745F-4771-9F55-58DB139782E2}">
      <dgm:prSet/>
      <dgm:spPr/>
      <dgm:t>
        <a:bodyPr/>
        <a:lstStyle/>
        <a:p>
          <a:endParaRPr lang="uk-UA"/>
        </a:p>
      </dgm:t>
    </dgm:pt>
    <dgm:pt modelId="{47335E15-90D8-46BE-BB36-0E2BB5906DCD}" type="sibTrans" cxnId="{02EB608E-745F-4771-9F55-58DB139782E2}">
      <dgm:prSet/>
      <dgm:spPr/>
      <dgm:t>
        <a:bodyPr/>
        <a:lstStyle/>
        <a:p>
          <a:endParaRPr lang="uk-UA"/>
        </a:p>
      </dgm:t>
    </dgm:pt>
    <dgm:pt modelId="{02A0E4E6-549F-48A7-976D-9B9671D6AF66}" type="pres">
      <dgm:prSet presAssocID="{DBD250A2-F9ED-43B8-A3FE-7A69FFF98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FF5AF93-F98D-4FFE-B837-2A9D0712CA75}" type="pres">
      <dgm:prSet presAssocID="{A48B31E4-285B-4E4B-825B-42E5EDB80031}" presName="composite" presStyleCnt="0"/>
      <dgm:spPr/>
    </dgm:pt>
    <dgm:pt modelId="{CA4A3EB3-73B3-4044-ADFE-1AEA397EF079}" type="pres">
      <dgm:prSet presAssocID="{A48B31E4-285B-4E4B-825B-42E5EDB80031}" presName="imgShp" presStyleLbl="fgImgPlace1" presStyleIdx="0" presStyleCnt="1" custLinFactNeighborX="-1679" custLinFactNeighborY="-23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A44893-190D-4ABD-AC42-4B4D93249CB8}" type="pres">
      <dgm:prSet presAssocID="{A48B31E4-285B-4E4B-825B-42E5EDB8003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2EB608E-745F-4771-9F55-58DB139782E2}" srcId="{DBD250A2-F9ED-43B8-A3FE-7A69FFF98DE8}" destId="{A48B31E4-285B-4E4B-825B-42E5EDB80031}" srcOrd="0" destOrd="0" parTransId="{1E1DDD0F-FD4A-4F55-A38E-74236BBF0E43}" sibTransId="{47335E15-90D8-46BE-BB36-0E2BB5906DCD}"/>
    <dgm:cxn modelId="{4FFF7BDC-A7A9-4D16-B6D3-952031312699}" type="presOf" srcId="{A48B31E4-285B-4E4B-825B-42E5EDB80031}" destId="{49A44893-190D-4ABD-AC42-4B4D93249CB8}" srcOrd="0" destOrd="0" presId="urn:microsoft.com/office/officeart/2005/8/layout/vList3"/>
    <dgm:cxn modelId="{7CF651F9-BB20-406B-9A74-128843DDFC69}" type="presOf" srcId="{DBD250A2-F9ED-43B8-A3FE-7A69FFF98DE8}" destId="{02A0E4E6-549F-48A7-976D-9B9671D6AF66}" srcOrd="0" destOrd="0" presId="urn:microsoft.com/office/officeart/2005/8/layout/vList3"/>
    <dgm:cxn modelId="{6CB44306-096A-4ECC-8437-4F5C4EE92A80}" type="presParOf" srcId="{02A0E4E6-549F-48A7-976D-9B9671D6AF66}" destId="{AFF5AF93-F98D-4FFE-B837-2A9D0712CA75}" srcOrd="0" destOrd="0" presId="urn:microsoft.com/office/officeart/2005/8/layout/vList3"/>
    <dgm:cxn modelId="{93100E91-56F3-4DF9-A4ED-9BC4FFBEE559}" type="presParOf" srcId="{AFF5AF93-F98D-4FFE-B837-2A9D0712CA75}" destId="{CA4A3EB3-73B3-4044-ADFE-1AEA397EF079}" srcOrd="0" destOrd="0" presId="urn:microsoft.com/office/officeart/2005/8/layout/vList3"/>
    <dgm:cxn modelId="{2BEBA41D-A7B4-400B-A038-A4C099A5F8B0}" type="presParOf" srcId="{AFF5AF93-F98D-4FFE-B837-2A9D0712CA75}" destId="{49A44893-190D-4ABD-AC42-4B4D93249C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0D3645-8727-4593-ACAA-25CD1D6CD451}" type="doc">
      <dgm:prSet loTypeId="urn:microsoft.com/office/officeart/2005/8/layout/lProcess3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E70A80D5-C312-4320-A4D4-0E9BECD89270}">
      <dgm:prSet/>
      <dgm:spPr/>
      <dgm:t>
        <a:bodyPr/>
        <a:lstStyle/>
        <a:p>
          <a:pPr rtl="0"/>
          <a:r>
            <a:rPr lang="uk-UA" dirty="0" err="1" smtClean="0"/>
            <a:t>Цвільові</a:t>
          </a:r>
          <a:r>
            <a:rPr lang="uk-UA" dirty="0" smtClean="0"/>
            <a:t> гриби оселяються на продуктах харчування, в </a:t>
          </a:r>
          <a:r>
            <a:rPr lang="uk-UA" dirty="0" err="1" smtClean="0"/>
            <a:t>грунті</a:t>
          </a:r>
          <a:r>
            <a:rPr lang="uk-UA" dirty="0" smtClean="0"/>
            <a:t>, на овочах і плодах. Вони зумовлюють псування доброякісних продуктів (хліба, овочів, ягід, фруктів тощо). Більшість цих грибів — сапрофіти. Проте деякі з них є збудниками інфекційних хвороб людини, тварин, частіше рослин. Наприклад, гриб </a:t>
          </a:r>
          <a:r>
            <a:rPr lang="uk-UA" dirty="0" err="1" smtClean="0"/>
            <a:t>трихофітон</a:t>
          </a:r>
          <a:r>
            <a:rPr lang="uk-UA" dirty="0" smtClean="0"/>
            <a:t> спричинює стригучий лишай у людини і тварин.</a:t>
          </a:r>
          <a:endParaRPr lang="uk-UA" dirty="0"/>
        </a:p>
      </dgm:t>
    </dgm:pt>
    <dgm:pt modelId="{37D95A1A-AF28-4877-85CF-F84AD99B2207}" type="parTrans" cxnId="{0DC36FD9-448F-4D8C-A495-790F65D25049}">
      <dgm:prSet/>
      <dgm:spPr/>
      <dgm:t>
        <a:bodyPr/>
        <a:lstStyle/>
        <a:p>
          <a:endParaRPr lang="uk-UA"/>
        </a:p>
      </dgm:t>
    </dgm:pt>
    <dgm:pt modelId="{7DC00B71-A3F5-4438-89F4-57D9C75764C0}" type="sibTrans" cxnId="{0DC36FD9-448F-4D8C-A495-790F65D25049}">
      <dgm:prSet/>
      <dgm:spPr/>
      <dgm:t>
        <a:bodyPr/>
        <a:lstStyle/>
        <a:p>
          <a:endParaRPr lang="uk-UA"/>
        </a:p>
      </dgm:t>
    </dgm:pt>
    <dgm:pt modelId="{9DDB0DE1-3737-4EEC-88F1-B254164196AC}">
      <dgm:prSet/>
      <dgm:spPr/>
      <dgm:t>
        <a:bodyPr/>
        <a:lstStyle/>
        <a:p>
          <a:pPr rtl="0"/>
          <a:r>
            <a:rPr lang="uk-UA" dirty="0" smtClean="0"/>
            <a:t>Усім добре відомий одноклітинний гриб мукор, або біла цвіль, що оселяється на овочах, хлібі та кінському гної. </a:t>
          </a:r>
          <a:endParaRPr lang="uk-UA" dirty="0"/>
        </a:p>
      </dgm:t>
    </dgm:pt>
    <dgm:pt modelId="{D351D2AC-2481-4E55-866F-B10785CA94B5}" type="parTrans" cxnId="{9B87F6E6-723C-4791-9761-58E366AAF2B4}">
      <dgm:prSet/>
      <dgm:spPr/>
      <dgm:t>
        <a:bodyPr/>
        <a:lstStyle/>
        <a:p>
          <a:endParaRPr lang="uk-UA"/>
        </a:p>
      </dgm:t>
    </dgm:pt>
    <dgm:pt modelId="{74AD8FBF-0D33-4C23-9755-3778C1D96635}" type="sibTrans" cxnId="{9B87F6E6-723C-4791-9761-58E366AAF2B4}">
      <dgm:prSet/>
      <dgm:spPr/>
      <dgm:t>
        <a:bodyPr/>
        <a:lstStyle/>
        <a:p>
          <a:endParaRPr lang="uk-UA"/>
        </a:p>
      </dgm:t>
    </dgm:pt>
    <dgm:pt modelId="{58230DDE-06BC-4660-81F3-E0E3ABCAD1DC}" type="pres">
      <dgm:prSet presAssocID="{A30D3645-8727-4593-ACAA-25CD1D6CD4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3B2A01D-5500-4083-9677-D56CD1D57A84}" type="pres">
      <dgm:prSet presAssocID="{E70A80D5-C312-4320-A4D4-0E9BECD89270}" presName="horFlow" presStyleCnt="0"/>
      <dgm:spPr/>
    </dgm:pt>
    <dgm:pt modelId="{EE3F5EAA-8898-47F9-BC0F-A779F1E6FEE3}" type="pres">
      <dgm:prSet presAssocID="{E70A80D5-C312-4320-A4D4-0E9BECD89270}" presName="bigChev" presStyleLbl="node1" presStyleIdx="0" presStyleCnt="2" custLinFactNeighborY="-21202"/>
      <dgm:spPr/>
      <dgm:t>
        <a:bodyPr/>
        <a:lstStyle/>
        <a:p>
          <a:endParaRPr lang="uk-UA"/>
        </a:p>
      </dgm:t>
    </dgm:pt>
    <dgm:pt modelId="{73E42F95-F77B-40C1-A22A-4BC398BC9200}" type="pres">
      <dgm:prSet presAssocID="{E70A80D5-C312-4320-A4D4-0E9BECD89270}" presName="vSp" presStyleCnt="0"/>
      <dgm:spPr/>
    </dgm:pt>
    <dgm:pt modelId="{1694DFB7-2391-4A0A-A696-DDDB35EF6F0F}" type="pres">
      <dgm:prSet presAssocID="{9DDB0DE1-3737-4EEC-88F1-B254164196AC}" presName="horFlow" presStyleCnt="0"/>
      <dgm:spPr/>
    </dgm:pt>
    <dgm:pt modelId="{F73870C3-6C9F-4397-96D3-74C2ACF6042A}" type="pres">
      <dgm:prSet presAssocID="{9DDB0DE1-3737-4EEC-88F1-B254164196AC}" presName="bigChev" presStyleLbl="node1" presStyleIdx="1" presStyleCnt="2" custScaleY="42886" custLinFactNeighborX="-1696" custLinFactNeighborY="-29197"/>
      <dgm:spPr/>
      <dgm:t>
        <a:bodyPr/>
        <a:lstStyle/>
        <a:p>
          <a:endParaRPr lang="uk-UA"/>
        </a:p>
      </dgm:t>
    </dgm:pt>
  </dgm:ptLst>
  <dgm:cxnLst>
    <dgm:cxn modelId="{1FBA5180-D512-407D-8552-D10E552B5655}" type="presOf" srcId="{9DDB0DE1-3737-4EEC-88F1-B254164196AC}" destId="{F73870C3-6C9F-4397-96D3-74C2ACF6042A}" srcOrd="0" destOrd="0" presId="urn:microsoft.com/office/officeart/2005/8/layout/lProcess3"/>
    <dgm:cxn modelId="{13C74479-4D0C-4AAA-8538-0BF8D962C778}" type="presOf" srcId="{E70A80D5-C312-4320-A4D4-0E9BECD89270}" destId="{EE3F5EAA-8898-47F9-BC0F-A779F1E6FEE3}" srcOrd="0" destOrd="0" presId="urn:microsoft.com/office/officeart/2005/8/layout/lProcess3"/>
    <dgm:cxn modelId="{0DC36FD9-448F-4D8C-A495-790F65D25049}" srcId="{A30D3645-8727-4593-ACAA-25CD1D6CD451}" destId="{E70A80D5-C312-4320-A4D4-0E9BECD89270}" srcOrd="0" destOrd="0" parTransId="{37D95A1A-AF28-4877-85CF-F84AD99B2207}" sibTransId="{7DC00B71-A3F5-4438-89F4-57D9C75764C0}"/>
    <dgm:cxn modelId="{CF5C651F-956B-4DDD-BF8F-85EFCBDD6CC7}" type="presOf" srcId="{A30D3645-8727-4593-ACAA-25CD1D6CD451}" destId="{58230DDE-06BC-4660-81F3-E0E3ABCAD1DC}" srcOrd="0" destOrd="0" presId="urn:microsoft.com/office/officeart/2005/8/layout/lProcess3"/>
    <dgm:cxn modelId="{9B87F6E6-723C-4791-9761-58E366AAF2B4}" srcId="{A30D3645-8727-4593-ACAA-25CD1D6CD451}" destId="{9DDB0DE1-3737-4EEC-88F1-B254164196AC}" srcOrd="1" destOrd="0" parTransId="{D351D2AC-2481-4E55-866F-B10785CA94B5}" sibTransId="{74AD8FBF-0D33-4C23-9755-3778C1D96635}"/>
    <dgm:cxn modelId="{C872B525-CC27-49EB-8770-C8A9EC107EDE}" type="presParOf" srcId="{58230DDE-06BC-4660-81F3-E0E3ABCAD1DC}" destId="{E3B2A01D-5500-4083-9677-D56CD1D57A84}" srcOrd="0" destOrd="0" presId="urn:microsoft.com/office/officeart/2005/8/layout/lProcess3"/>
    <dgm:cxn modelId="{24E1A5FE-6ADB-4110-937D-ACAF4421CBF0}" type="presParOf" srcId="{E3B2A01D-5500-4083-9677-D56CD1D57A84}" destId="{EE3F5EAA-8898-47F9-BC0F-A779F1E6FEE3}" srcOrd="0" destOrd="0" presId="urn:microsoft.com/office/officeart/2005/8/layout/lProcess3"/>
    <dgm:cxn modelId="{2AAA45E8-8703-46EE-BB4D-7962EADB1682}" type="presParOf" srcId="{58230DDE-06BC-4660-81F3-E0E3ABCAD1DC}" destId="{73E42F95-F77B-40C1-A22A-4BC398BC9200}" srcOrd="1" destOrd="0" presId="urn:microsoft.com/office/officeart/2005/8/layout/lProcess3"/>
    <dgm:cxn modelId="{A84C1AB5-362F-4A2A-8141-D0A6E3A5E8D1}" type="presParOf" srcId="{58230DDE-06BC-4660-81F3-E0E3ABCAD1DC}" destId="{1694DFB7-2391-4A0A-A696-DDDB35EF6F0F}" srcOrd="2" destOrd="0" presId="urn:microsoft.com/office/officeart/2005/8/layout/lProcess3"/>
    <dgm:cxn modelId="{06A68871-A906-40B3-AF80-FF3C1CB88D1A}" type="presParOf" srcId="{1694DFB7-2391-4A0A-A696-DDDB35EF6F0F}" destId="{F73870C3-6C9F-4397-96D3-74C2ACF6042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CD4C5F-A7F0-4A2B-91E9-6E9FAD6C71AD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uk-UA"/>
        </a:p>
      </dgm:t>
    </dgm:pt>
    <dgm:pt modelId="{83C7CEB6-B783-4FD6-B79D-FF2A1DD75677}">
      <dgm:prSet/>
      <dgm:spPr/>
      <dgm:t>
        <a:bodyPr/>
        <a:lstStyle/>
        <a:p>
          <a:pPr rtl="0"/>
          <a:r>
            <a:rPr lang="uk-UA" dirty="0" smtClean="0"/>
            <a:t>Спочатку біла цвіль має вигляд пухнастого нальоту, який через деякий час стає чорним, оскільки на грибниці з'являються кулясті головки (спорангії), в яких утворюється велика кількість спор темного кольору.</a:t>
          </a:r>
          <a:endParaRPr lang="uk-UA" dirty="0"/>
        </a:p>
      </dgm:t>
    </dgm:pt>
    <dgm:pt modelId="{549F45B2-4201-4E53-AD8F-0C536F3463D5}" type="parTrans" cxnId="{CAAB7816-8622-4E12-AD47-E03D27E0FDF4}">
      <dgm:prSet/>
      <dgm:spPr/>
      <dgm:t>
        <a:bodyPr/>
        <a:lstStyle/>
        <a:p>
          <a:endParaRPr lang="uk-UA"/>
        </a:p>
      </dgm:t>
    </dgm:pt>
    <dgm:pt modelId="{E679ACB6-D4D1-4655-9D9D-011BF02D8C1D}" type="sibTrans" cxnId="{CAAB7816-8622-4E12-AD47-E03D27E0FDF4}">
      <dgm:prSet/>
      <dgm:spPr/>
      <dgm:t>
        <a:bodyPr/>
        <a:lstStyle/>
        <a:p>
          <a:endParaRPr lang="uk-UA"/>
        </a:p>
      </dgm:t>
    </dgm:pt>
    <dgm:pt modelId="{F1838082-D4DD-4EB2-9071-9A7DC011AD74}" type="pres">
      <dgm:prSet presAssocID="{E8CD4C5F-A7F0-4A2B-91E9-6E9FAD6C7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5D54C84-C79C-4404-B9E1-0F99368C5636}" type="pres">
      <dgm:prSet presAssocID="{83C7CEB6-B783-4FD6-B79D-FF2A1DD756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D1922D-6C14-4517-85BF-354249DFFE36}" type="presOf" srcId="{E8CD4C5F-A7F0-4A2B-91E9-6E9FAD6C71AD}" destId="{F1838082-D4DD-4EB2-9071-9A7DC011AD74}" srcOrd="0" destOrd="0" presId="urn:microsoft.com/office/officeart/2005/8/layout/vList2"/>
    <dgm:cxn modelId="{A692B119-5008-4FC5-AE9C-1EAB534AFF74}" type="presOf" srcId="{83C7CEB6-B783-4FD6-B79D-FF2A1DD75677}" destId="{25D54C84-C79C-4404-B9E1-0F99368C5636}" srcOrd="0" destOrd="0" presId="urn:microsoft.com/office/officeart/2005/8/layout/vList2"/>
    <dgm:cxn modelId="{CAAB7816-8622-4E12-AD47-E03D27E0FDF4}" srcId="{E8CD4C5F-A7F0-4A2B-91E9-6E9FAD6C71AD}" destId="{83C7CEB6-B783-4FD6-B79D-FF2A1DD75677}" srcOrd="0" destOrd="0" parTransId="{549F45B2-4201-4E53-AD8F-0C536F3463D5}" sibTransId="{E679ACB6-D4D1-4655-9D9D-011BF02D8C1D}"/>
    <dgm:cxn modelId="{7C4FBDFB-3469-412E-80BE-41700559C273}" type="presParOf" srcId="{F1838082-D4DD-4EB2-9071-9A7DC011AD74}" destId="{25D54C84-C79C-4404-B9E1-0F99368C56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A1C2E0-9528-4D1A-8FE2-2915660EDD56}" type="doc">
      <dgm:prSet loTypeId="urn:microsoft.com/office/officeart/2005/8/layout/hList7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1C9B044B-8813-4613-9F1D-E60C48624966}">
      <dgm:prSet/>
      <dgm:spPr/>
      <dgm:t>
        <a:bodyPr/>
        <a:lstStyle/>
        <a:p>
          <a:pPr rtl="0"/>
          <a:r>
            <a:rPr lang="uk-UA" dirty="0" smtClean="0"/>
            <a:t>Дріжджі — це одноклітинні нерухомі організми розміром від 8 до 10 мкм. Форма цих грибів овальна або видовжена. Справжнього міцелію вони не утворюють. Швидкість обміну речовин у дріжджів (у перерахунку на одиницю маси) значно вища, ніж у міцелярних грибів. Вони дуже поширені в </a:t>
          </a:r>
          <a:r>
            <a:rPr lang="uk-UA" dirty="0" err="1" smtClean="0"/>
            <a:t>грунті</a:t>
          </a:r>
          <a:r>
            <a:rPr lang="uk-UA" dirty="0" smtClean="0"/>
            <a:t>, на субстратах з рослин, що містять багато глюкози.</a:t>
          </a:r>
          <a:endParaRPr lang="uk-UA" dirty="0"/>
        </a:p>
      </dgm:t>
    </dgm:pt>
    <dgm:pt modelId="{98937A8C-391F-4F93-899D-4FAF76527DDD}" type="parTrans" cxnId="{B1934EED-582B-45C4-B1FD-23FA3ABABED2}">
      <dgm:prSet/>
      <dgm:spPr/>
      <dgm:t>
        <a:bodyPr/>
        <a:lstStyle/>
        <a:p>
          <a:endParaRPr lang="uk-UA"/>
        </a:p>
      </dgm:t>
    </dgm:pt>
    <dgm:pt modelId="{4C50A525-E3C9-4C8C-BF54-29777365E8EB}" type="sibTrans" cxnId="{B1934EED-582B-45C4-B1FD-23FA3ABABED2}">
      <dgm:prSet/>
      <dgm:spPr/>
      <dgm:t>
        <a:bodyPr/>
        <a:lstStyle/>
        <a:p>
          <a:endParaRPr lang="uk-UA"/>
        </a:p>
      </dgm:t>
    </dgm:pt>
    <dgm:pt modelId="{96CF3122-28DC-4413-9CB9-A7F5688A8710}">
      <dgm:prSet/>
      <dgm:spPr/>
      <dgm:t>
        <a:bodyPr/>
        <a:lstStyle/>
        <a:p>
          <a:pPr rtl="0"/>
          <a:r>
            <a:rPr lang="uk-UA" dirty="0" smtClean="0"/>
            <a:t>Дріжджі швидко ростуть і розмножуються, що значною мірою впливає на зовнішнє середовище, їх культивують і використовують у господарській діяльності з давніх-давен, оскільки вони викликають бродіння вуглеводів з утворенням спирту і вуглекислого газу. </a:t>
          </a:r>
          <a:endParaRPr lang="uk-UA" dirty="0"/>
        </a:p>
      </dgm:t>
    </dgm:pt>
    <dgm:pt modelId="{EDD7810D-A26C-4622-A3C8-C771A38B3F75}" type="parTrans" cxnId="{45497CFF-92FC-42DC-94C4-3882CA63662F}">
      <dgm:prSet/>
      <dgm:spPr/>
      <dgm:t>
        <a:bodyPr/>
        <a:lstStyle/>
        <a:p>
          <a:endParaRPr lang="uk-UA"/>
        </a:p>
      </dgm:t>
    </dgm:pt>
    <dgm:pt modelId="{C9FDC4D5-7992-457D-BD8A-2459D016ED33}" type="sibTrans" cxnId="{45497CFF-92FC-42DC-94C4-3882CA63662F}">
      <dgm:prSet/>
      <dgm:spPr/>
      <dgm:t>
        <a:bodyPr/>
        <a:lstStyle/>
        <a:p>
          <a:endParaRPr lang="uk-UA"/>
        </a:p>
      </dgm:t>
    </dgm:pt>
    <dgm:pt modelId="{39ACA172-292A-49F7-9B8A-E8774BF10172}" type="pres">
      <dgm:prSet presAssocID="{30A1C2E0-9528-4D1A-8FE2-2915660ED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5C18A7-16B7-4863-B499-018FAFB8DAC6}" type="pres">
      <dgm:prSet presAssocID="{30A1C2E0-9528-4D1A-8FE2-2915660EDD56}" presName="fgShape" presStyleLbl="fgShp" presStyleIdx="0" presStyleCnt="1"/>
      <dgm:spPr/>
    </dgm:pt>
    <dgm:pt modelId="{FB44D63E-E66C-467D-9E47-F169A0AAF595}" type="pres">
      <dgm:prSet presAssocID="{30A1C2E0-9528-4D1A-8FE2-2915660EDD56}" presName="linComp" presStyleCnt="0"/>
      <dgm:spPr/>
    </dgm:pt>
    <dgm:pt modelId="{C875517B-1923-496E-88A0-D2323E51F168}" type="pres">
      <dgm:prSet presAssocID="{1C9B044B-8813-4613-9F1D-E60C48624966}" presName="compNode" presStyleCnt="0"/>
      <dgm:spPr/>
    </dgm:pt>
    <dgm:pt modelId="{C66A656F-17D8-4A1D-AE70-7FBA69ED153E}" type="pres">
      <dgm:prSet presAssocID="{1C9B044B-8813-4613-9F1D-E60C48624966}" presName="bkgdShape" presStyleLbl="node1" presStyleIdx="0" presStyleCnt="2"/>
      <dgm:spPr/>
      <dgm:t>
        <a:bodyPr/>
        <a:lstStyle/>
        <a:p>
          <a:endParaRPr lang="uk-UA"/>
        </a:p>
      </dgm:t>
    </dgm:pt>
    <dgm:pt modelId="{EADE2AD8-F49F-4E57-81D5-A71AEB01EDB0}" type="pres">
      <dgm:prSet presAssocID="{1C9B044B-8813-4613-9F1D-E60C4862496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828F01-FC88-4A57-B723-D2D730095331}" type="pres">
      <dgm:prSet presAssocID="{1C9B044B-8813-4613-9F1D-E60C48624966}" presName="invisiNode" presStyleLbl="node1" presStyleIdx="0" presStyleCnt="2"/>
      <dgm:spPr/>
    </dgm:pt>
    <dgm:pt modelId="{C7F836FE-C850-456E-B742-4EFD269B7629}" type="pres">
      <dgm:prSet presAssocID="{1C9B044B-8813-4613-9F1D-E60C4862496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8A47F1-0470-47C8-826A-A5B7B808EEF8}" type="pres">
      <dgm:prSet presAssocID="{4C50A525-E3C9-4C8C-BF54-29777365E8E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81C2F29-0AF1-46B9-BB8B-233E9A8059F5}" type="pres">
      <dgm:prSet presAssocID="{96CF3122-28DC-4413-9CB9-A7F5688A8710}" presName="compNode" presStyleCnt="0"/>
      <dgm:spPr/>
    </dgm:pt>
    <dgm:pt modelId="{9679BEFC-B714-46BA-919E-C4D9A22DAF9B}" type="pres">
      <dgm:prSet presAssocID="{96CF3122-28DC-4413-9CB9-A7F5688A8710}" presName="bkgdShape" presStyleLbl="node1" presStyleIdx="1" presStyleCnt="2"/>
      <dgm:spPr/>
      <dgm:t>
        <a:bodyPr/>
        <a:lstStyle/>
        <a:p>
          <a:endParaRPr lang="uk-UA"/>
        </a:p>
      </dgm:t>
    </dgm:pt>
    <dgm:pt modelId="{70463EE1-AE75-48EF-9ABC-FF1F589CA3A0}" type="pres">
      <dgm:prSet presAssocID="{96CF3122-28DC-4413-9CB9-A7F5688A871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22A14A-6E2E-4749-A583-5FC0AE851EC1}" type="pres">
      <dgm:prSet presAssocID="{96CF3122-28DC-4413-9CB9-A7F5688A8710}" presName="invisiNode" presStyleLbl="node1" presStyleIdx="1" presStyleCnt="2"/>
      <dgm:spPr/>
    </dgm:pt>
    <dgm:pt modelId="{F7FE417C-CA5D-4F08-9715-ADC87BB546BA}" type="pres">
      <dgm:prSet presAssocID="{96CF3122-28DC-4413-9CB9-A7F5688A871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6FDC67E-9D47-4AE3-B021-EA4E737EEC77}" type="presOf" srcId="{96CF3122-28DC-4413-9CB9-A7F5688A8710}" destId="{70463EE1-AE75-48EF-9ABC-FF1F589CA3A0}" srcOrd="1" destOrd="0" presId="urn:microsoft.com/office/officeart/2005/8/layout/hList7"/>
    <dgm:cxn modelId="{BA9FC6B3-EEAA-422E-B2B5-07B0B6489793}" type="presOf" srcId="{96CF3122-28DC-4413-9CB9-A7F5688A8710}" destId="{9679BEFC-B714-46BA-919E-C4D9A22DAF9B}" srcOrd="0" destOrd="0" presId="urn:microsoft.com/office/officeart/2005/8/layout/hList7"/>
    <dgm:cxn modelId="{89495C72-6F82-402D-82EE-552D96A3D88D}" type="presOf" srcId="{30A1C2E0-9528-4D1A-8FE2-2915660EDD56}" destId="{39ACA172-292A-49F7-9B8A-E8774BF10172}" srcOrd="0" destOrd="0" presId="urn:microsoft.com/office/officeart/2005/8/layout/hList7"/>
    <dgm:cxn modelId="{9C38A367-5205-44BD-A419-6643EB29D99B}" type="presOf" srcId="{1C9B044B-8813-4613-9F1D-E60C48624966}" destId="{EADE2AD8-F49F-4E57-81D5-A71AEB01EDB0}" srcOrd="1" destOrd="0" presId="urn:microsoft.com/office/officeart/2005/8/layout/hList7"/>
    <dgm:cxn modelId="{B1934EED-582B-45C4-B1FD-23FA3ABABED2}" srcId="{30A1C2E0-9528-4D1A-8FE2-2915660EDD56}" destId="{1C9B044B-8813-4613-9F1D-E60C48624966}" srcOrd="0" destOrd="0" parTransId="{98937A8C-391F-4F93-899D-4FAF76527DDD}" sibTransId="{4C50A525-E3C9-4C8C-BF54-29777365E8EB}"/>
    <dgm:cxn modelId="{118B58FC-44BF-4B3E-8C17-E8134198D43A}" type="presOf" srcId="{1C9B044B-8813-4613-9F1D-E60C48624966}" destId="{C66A656F-17D8-4A1D-AE70-7FBA69ED153E}" srcOrd="0" destOrd="0" presId="urn:microsoft.com/office/officeart/2005/8/layout/hList7"/>
    <dgm:cxn modelId="{45497CFF-92FC-42DC-94C4-3882CA63662F}" srcId="{30A1C2E0-9528-4D1A-8FE2-2915660EDD56}" destId="{96CF3122-28DC-4413-9CB9-A7F5688A8710}" srcOrd="1" destOrd="0" parTransId="{EDD7810D-A26C-4622-A3C8-C771A38B3F75}" sibTransId="{C9FDC4D5-7992-457D-BD8A-2459D016ED33}"/>
    <dgm:cxn modelId="{14A842E8-B7F1-4AAB-8EC6-AC6D188A38DB}" type="presOf" srcId="{4C50A525-E3C9-4C8C-BF54-29777365E8EB}" destId="{648A47F1-0470-47C8-826A-A5B7B808EEF8}" srcOrd="0" destOrd="0" presId="urn:microsoft.com/office/officeart/2005/8/layout/hList7"/>
    <dgm:cxn modelId="{BBDE28C8-3065-4A5B-9197-C88BC1FDAAE8}" type="presParOf" srcId="{39ACA172-292A-49F7-9B8A-E8774BF10172}" destId="{B05C18A7-16B7-4863-B499-018FAFB8DAC6}" srcOrd="0" destOrd="0" presId="urn:microsoft.com/office/officeart/2005/8/layout/hList7"/>
    <dgm:cxn modelId="{46FF57C1-B43C-4E52-B8EA-549CE669B78F}" type="presParOf" srcId="{39ACA172-292A-49F7-9B8A-E8774BF10172}" destId="{FB44D63E-E66C-467D-9E47-F169A0AAF595}" srcOrd="1" destOrd="0" presId="urn:microsoft.com/office/officeart/2005/8/layout/hList7"/>
    <dgm:cxn modelId="{E7A53209-5FBA-4B9F-B766-DCB05EF61937}" type="presParOf" srcId="{FB44D63E-E66C-467D-9E47-F169A0AAF595}" destId="{C875517B-1923-496E-88A0-D2323E51F168}" srcOrd="0" destOrd="0" presId="urn:microsoft.com/office/officeart/2005/8/layout/hList7"/>
    <dgm:cxn modelId="{F628411A-A8F2-40D6-89D3-31518CAC3F1D}" type="presParOf" srcId="{C875517B-1923-496E-88A0-D2323E51F168}" destId="{C66A656F-17D8-4A1D-AE70-7FBA69ED153E}" srcOrd="0" destOrd="0" presId="urn:microsoft.com/office/officeart/2005/8/layout/hList7"/>
    <dgm:cxn modelId="{69FE34FF-A26D-402B-8299-4FA599521D50}" type="presParOf" srcId="{C875517B-1923-496E-88A0-D2323E51F168}" destId="{EADE2AD8-F49F-4E57-81D5-A71AEB01EDB0}" srcOrd="1" destOrd="0" presId="urn:microsoft.com/office/officeart/2005/8/layout/hList7"/>
    <dgm:cxn modelId="{927C10C6-6027-4532-ABE9-5D98999CF5ED}" type="presParOf" srcId="{C875517B-1923-496E-88A0-D2323E51F168}" destId="{6A828F01-FC88-4A57-B723-D2D730095331}" srcOrd="2" destOrd="0" presId="urn:microsoft.com/office/officeart/2005/8/layout/hList7"/>
    <dgm:cxn modelId="{0444CD48-C54C-46FD-907B-B0D2A75B8E34}" type="presParOf" srcId="{C875517B-1923-496E-88A0-D2323E51F168}" destId="{C7F836FE-C850-456E-B742-4EFD269B7629}" srcOrd="3" destOrd="0" presId="urn:microsoft.com/office/officeart/2005/8/layout/hList7"/>
    <dgm:cxn modelId="{09F0DE44-DD0B-495A-94FE-DE8C1D37AC73}" type="presParOf" srcId="{FB44D63E-E66C-467D-9E47-F169A0AAF595}" destId="{648A47F1-0470-47C8-826A-A5B7B808EEF8}" srcOrd="1" destOrd="0" presId="urn:microsoft.com/office/officeart/2005/8/layout/hList7"/>
    <dgm:cxn modelId="{9016E2BF-65EA-4047-B4DD-409602480253}" type="presParOf" srcId="{FB44D63E-E66C-467D-9E47-F169A0AAF595}" destId="{E81C2F29-0AF1-46B9-BB8B-233E9A8059F5}" srcOrd="2" destOrd="0" presId="urn:microsoft.com/office/officeart/2005/8/layout/hList7"/>
    <dgm:cxn modelId="{53C22B53-33B7-4461-997F-DBF502838DF9}" type="presParOf" srcId="{E81C2F29-0AF1-46B9-BB8B-233E9A8059F5}" destId="{9679BEFC-B714-46BA-919E-C4D9A22DAF9B}" srcOrd="0" destOrd="0" presId="urn:microsoft.com/office/officeart/2005/8/layout/hList7"/>
    <dgm:cxn modelId="{CFA64447-297B-41D5-B3C6-BD918FCE790A}" type="presParOf" srcId="{E81C2F29-0AF1-46B9-BB8B-233E9A8059F5}" destId="{70463EE1-AE75-48EF-9ABC-FF1F589CA3A0}" srcOrd="1" destOrd="0" presId="urn:microsoft.com/office/officeart/2005/8/layout/hList7"/>
    <dgm:cxn modelId="{A4E951FA-BFCD-44A3-9ECD-4DB11816A023}" type="presParOf" srcId="{E81C2F29-0AF1-46B9-BB8B-233E9A8059F5}" destId="{CB22A14A-6E2E-4749-A583-5FC0AE851EC1}" srcOrd="2" destOrd="0" presId="urn:microsoft.com/office/officeart/2005/8/layout/hList7"/>
    <dgm:cxn modelId="{1ED4F812-AD60-4E93-8C1A-6BF5E9337A8C}" type="presParOf" srcId="{E81C2F29-0AF1-46B9-BB8B-233E9A8059F5}" destId="{F7FE417C-CA5D-4F08-9715-ADC87BB546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08E57-F0AC-4A40-B623-4D31896670AF}">
      <dsp:nvSpPr>
        <dsp:cNvPr id="0" name=""/>
        <dsp:cNvSpPr/>
      </dsp:nvSpPr>
      <dsp:spPr>
        <a:xfrm rot="16200000">
          <a:off x="2971800" y="-2971800"/>
          <a:ext cx="1828800" cy="7772400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Одноклітинні гриби. Їх роль в природі і житті людини</a:t>
          </a:r>
          <a:endParaRPr lang="uk-UA" sz="3500" b="1" kern="1200" dirty="0"/>
        </a:p>
      </dsp:txBody>
      <dsp:txXfrm rot="16200000">
        <a:off x="2971800" y="-2971800"/>
        <a:ext cx="1828800" cy="7772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BA7482-9E42-427B-9AEE-F565DC9047BD}">
      <dsp:nvSpPr>
        <dsp:cNvPr id="0" name=""/>
        <dsp:cNvSpPr/>
      </dsp:nvSpPr>
      <dsp:spPr>
        <a:xfrm>
          <a:off x="0" y="142022"/>
          <a:ext cx="4686304" cy="468630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Роль грибів у природі і народному господарстві. Основне значення грибів у природі полягає в руйнуванні й </a:t>
          </a:r>
          <a:r>
            <a:rPr lang="uk-UA" sz="1300" kern="1200" dirty="0" err="1" smtClean="0"/>
            <a:t>мінералізаціїї</a:t>
          </a:r>
          <a:r>
            <a:rPr lang="uk-UA" sz="1300" kern="1200" dirty="0" smtClean="0"/>
            <a:t> органічних сполук. Тут вони виконують майже ту саму роботу, що й бактерії. Особливо велике значення має їхня діяльність у тундрі, де цьому сприяють низька температура, значна </a:t>
          </a:r>
          <a:r>
            <a:rPr lang="uk-UA" sz="1300" kern="1200" dirty="0" err="1" smtClean="0"/>
            <a:t>затшеність</a:t>
          </a:r>
          <a:r>
            <a:rPr lang="uk-UA" sz="1300" kern="1200" dirty="0" smtClean="0"/>
            <a:t> у лісах І кисла реакція </a:t>
          </a:r>
          <a:r>
            <a:rPr lang="uk-UA" sz="1300" kern="1200" dirty="0" err="1" smtClean="0"/>
            <a:t>грунтів</a:t>
          </a:r>
          <a:r>
            <a:rPr lang="uk-UA" sz="1300" kern="1200" dirty="0" smtClean="0"/>
            <a:t>. Багато видів грибів знищують у </a:t>
          </a:r>
          <a:r>
            <a:rPr lang="uk-UA" sz="1300" kern="1200" dirty="0" err="1" smtClean="0"/>
            <a:t>грунті</a:t>
          </a:r>
          <a:r>
            <a:rPr lang="uk-UA" sz="1300" kern="1200" dirty="0" smtClean="0"/>
            <a:t> деяких збудників хвороб. Велика роль грибів у створенні мікоризи, особливо в лісі, де гриби найчастіше вступають у симбіоз з вищими деревними породами, та в утворенні лишайників — піонерів рослинності.</a:t>
          </a:r>
          <a:endParaRPr lang="uk-UA" sz="1300" kern="1200" dirty="0"/>
        </a:p>
      </dsp:txBody>
      <dsp:txXfrm>
        <a:off x="0" y="142022"/>
        <a:ext cx="4686304" cy="468630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B92CB-F979-44F1-B5DE-DA4481C882DF}">
      <dsp:nvSpPr>
        <dsp:cNvPr id="0" name=""/>
        <dsp:cNvSpPr/>
      </dsp:nvSpPr>
      <dsp:spPr>
        <a:xfrm>
          <a:off x="0" y="0"/>
          <a:ext cx="4283394" cy="2172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90F002-6331-4060-871E-BB05B63207D0}">
      <dsp:nvSpPr>
        <dsp:cNvPr id="0" name=""/>
        <dsp:cNvSpPr/>
      </dsp:nvSpPr>
      <dsp:spPr>
        <a:xfrm>
          <a:off x="128993" y="289648"/>
          <a:ext cx="1916860" cy="15930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AF883-6D24-4B4A-8C40-936CF47802DF}">
      <dsp:nvSpPr>
        <dsp:cNvPr id="0" name=""/>
        <dsp:cNvSpPr/>
      </dsp:nvSpPr>
      <dsp:spPr>
        <a:xfrm rot="10800000">
          <a:off x="128993" y="2172363"/>
          <a:ext cx="1916860" cy="2655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Дріжджові гриби використовують у пивоварінні, виноробстві та хлібопеченні. Пивні дріжджі використовують у медицині.</a:t>
          </a:r>
          <a:endParaRPr lang="uk-UA" sz="1300" kern="1200" dirty="0"/>
        </a:p>
      </dsp:txBody>
      <dsp:txXfrm rot="10800000">
        <a:off x="128993" y="2172363"/>
        <a:ext cx="1916860" cy="2655110"/>
      </dsp:txXfrm>
    </dsp:sp>
    <dsp:sp modelId="{A6841D93-36CA-4A9E-98A4-E2616365452F}">
      <dsp:nvSpPr>
        <dsp:cNvPr id="0" name=""/>
        <dsp:cNvSpPr/>
      </dsp:nvSpPr>
      <dsp:spPr>
        <a:xfrm>
          <a:off x="2237540" y="289648"/>
          <a:ext cx="1916860" cy="15930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7B703-2311-438F-89CF-F97F71B24057}">
      <dsp:nvSpPr>
        <dsp:cNvPr id="0" name=""/>
        <dsp:cNvSpPr/>
      </dsp:nvSpPr>
      <dsp:spPr>
        <a:xfrm rot="10800000">
          <a:off x="2237540" y="2172363"/>
          <a:ext cx="1916860" cy="2655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 деяких грибів добувають антибіотики. Сапрофітні гриби не лише знищують до 10—30 % заготовленої деревини, а й руйнують фанеру, шпали, дерев'яні будівлі (домовий гриб), книги тощо.</a:t>
          </a:r>
          <a:endParaRPr lang="uk-UA" sz="1300" kern="1200" dirty="0"/>
        </a:p>
      </dsp:txBody>
      <dsp:txXfrm rot="10800000">
        <a:off x="2237540" y="2172363"/>
        <a:ext cx="1916860" cy="2655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76271-4D55-4641-AE18-E2F93507741E}">
      <dsp:nvSpPr>
        <dsp:cNvPr id="0" name=""/>
        <dsp:cNvSpPr/>
      </dsp:nvSpPr>
      <dsp:spPr>
        <a:xfrm rot="10800000">
          <a:off x="1628293" y="951"/>
          <a:ext cx="5413795" cy="105867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46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Слизовики – одноклітинні грибоподібні організми – виявилися здатні оцінювати, наскільки живильна та їжа, яку вони збираються з'їсти. Робота, в якій описані незвичайні здібності слизовиків, опублікована в журналі 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Proceedings of the National Academy of Sciences.</a:t>
          </a:r>
          <a:endParaRPr lang="uk-UA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28293" y="951"/>
        <a:ext cx="5413795" cy="1058673"/>
      </dsp:txXfrm>
    </dsp:sp>
    <dsp:sp modelId="{BE31F2B8-ECCD-4159-AA67-F775BFDAA47D}">
      <dsp:nvSpPr>
        <dsp:cNvPr id="0" name=""/>
        <dsp:cNvSpPr/>
      </dsp:nvSpPr>
      <dsp:spPr>
        <a:xfrm>
          <a:off x="1098956" y="951"/>
          <a:ext cx="1058673" cy="10586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2EFB0-0B8B-4EE1-ACDF-D9FCA2FFC8CB}">
      <dsp:nvSpPr>
        <dsp:cNvPr id="0" name=""/>
        <dsp:cNvSpPr/>
      </dsp:nvSpPr>
      <dsp:spPr>
        <a:xfrm rot="10800000">
          <a:off x="1628293" y="1375647"/>
          <a:ext cx="5413795" cy="105867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13333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46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Вчені працювали із слизовиком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Physarum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polycephalum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і інші представники цієї групи живих організмів, на одній зі стадій життєвого циклу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P.polycephalum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 гігантською клітиною з безліччю ядер – плазмодій. Дослідники перевіряли, чи зможе плазмодій обрати з декількох джерел їжі найбільш живильне. Слизовик відпускав відростки у бік джерел і оцінював якість їжі.</a:t>
          </a:r>
          <a:endParaRPr lang="uk-UA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28293" y="1375647"/>
        <a:ext cx="5413795" cy="1058673"/>
      </dsp:txXfrm>
    </dsp:sp>
    <dsp:sp modelId="{57DDEB36-35B6-46FF-8ED4-59F6E1380452}">
      <dsp:nvSpPr>
        <dsp:cNvPr id="0" name=""/>
        <dsp:cNvSpPr/>
      </dsp:nvSpPr>
      <dsp:spPr>
        <a:xfrm>
          <a:off x="1098956" y="1375647"/>
          <a:ext cx="1058673" cy="10586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2DFC7-6635-4FAB-B9C0-3FF15726ACF4}">
      <dsp:nvSpPr>
        <dsp:cNvPr id="0" name=""/>
        <dsp:cNvSpPr/>
      </dsp:nvSpPr>
      <dsp:spPr>
        <a:xfrm rot="10800000">
          <a:off x="1628293" y="2750343"/>
          <a:ext cx="5413795" cy="105867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26667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46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Якщо з двох джерел їжі обидва виявлялися недостатньо живильними, плазмодій витягувався так, щоб використовувати обидва. Причому маса слизовика розподілялася пропорційно харчовій цінності джерел.</a:t>
          </a:r>
          <a:endParaRPr lang="uk-UA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28293" y="2750343"/>
        <a:ext cx="5413795" cy="1058673"/>
      </dsp:txXfrm>
    </dsp:sp>
    <dsp:sp modelId="{33E95B3B-D9C7-4960-9092-847B9C2A5AF7}">
      <dsp:nvSpPr>
        <dsp:cNvPr id="0" name=""/>
        <dsp:cNvSpPr/>
      </dsp:nvSpPr>
      <dsp:spPr>
        <a:xfrm>
          <a:off x="1098956" y="2750343"/>
          <a:ext cx="1058673" cy="10586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2EF35-2A4E-44BA-9B44-324B128C362F}">
      <dsp:nvSpPr>
        <dsp:cNvPr id="0" name=""/>
        <dsp:cNvSpPr/>
      </dsp:nvSpPr>
      <dsp:spPr>
        <a:xfrm rot="10800000">
          <a:off x="1628293" y="4125038"/>
          <a:ext cx="5413795" cy="105867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46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 не перша робота, в якій продемонстровано, що слизовики здатні до складної поведінки. У </a:t>
          </a:r>
          <a:r>
            <a:rPr lang="uk-UA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раніших</a:t>
          </a:r>
          <a:r>
            <a:rPr lang="uk-UA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дослідженнях було показано, що вони можуть, наприклад, знаходити найкоротший шлях до виходу з лабіринту. Інший колектив вчених обрав слизовиків як основний компонент для створення робота-гібрида живої і неживої матерії.</a:t>
          </a:r>
          <a:endParaRPr lang="uk-UA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28293" y="4125038"/>
        <a:ext cx="5413795" cy="1058673"/>
      </dsp:txXfrm>
    </dsp:sp>
    <dsp:sp modelId="{CAEB2642-6535-4B57-B6FC-ADB9866BB3FC}">
      <dsp:nvSpPr>
        <dsp:cNvPr id="0" name=""/>
        <dsp:cNvSpPr/>
      </dsp:nvSpPr>
      <dsp:spPr>
        <a:xfrm>
          <a:off x="1098956" y="4125038"/>
          <a:ext cx="1058673" cy="105867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3F607-7E7A-4D51-A2AC-146BF73D292E}">
      <dsp:nvSpPr>
        <dsp:cNvPr id="0" name=""/>
        <dsp:cNvSpPr/>
      </dsp:nvSpPr>
      <dsp:spPr>
        <a:xfrm>
          <a:off x="0" y="207781"/>
          <a:ext cx="4997774" cy="222007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Гриби — група гетеротрофних організмів, які не містять хлорофілу. Гриби об'єднують в окрему систематичну групу — царство (поряд з царствами тварин і рослин). Це одноклітинні й багатоклітинні організми. Нині систематики налічують понад 100 тис. видів грибів.</a:t>
          </a:r>
          <a:endParaRPr lang="uk-UA" sz="1500" kern="1200" dirty="0"/>
        </a:p>
      </dsp:txBody>
      <dsp:txXfrm>
        <a:off x="0" y="207781"/>
        <a:ext cx="4997774" cy="2220074"/>
      </dsp:txXfrm>
    </dsp:sp>
    <dsp:sp modelId="{E3007540-7A5E-4A56-99CB-F72D15EDC889}">
      <dsp:nvSpPr>
        <dsp:cNvPr id="0" name=""/>
        <dsp:cNvSpPr/>
      </dsp:nvSpPr>
      <dsp:spPr>
        <a:xfrm>
          <a:off x="0" y="2471056"/>
          <a:ext cx="4997774" cy="222007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Гриби займають проміжне положення між тваринами і рослинами, оскільки характеризуються низкою ознак, що роблять їх подібними, з одного боку, до тварин (в оболонці є хітин, запас поживних речовин у вигляді глікогену, в результаті обміну речовин утворюється сечовина), а з іншого — до рослин (необмежений ріст, </a:t>
          </a:r>
          <a:r>
            <a:rPr lang="uk-UA" sz="1500" kern="1200" dirty="0" err="1" smtClean="0"/>
            <a:t>адсорбтивний</a:t>
          </a:r>
          <a:r>
            <a:rPr lang="uk-UA" sz="1500" kern="1200" dirty="0" smtClean="0"/>
            <a:t> тип живлення, тобто всмоктування).</a:t>
          </a:r>
          <a:endParaRPr lang="uk-UA" sz="1500" kern="1200" dirty="0"/>
        </a:p>
      </dsp:txBody>
      <dsp:txXfrm>
        <a:off x="0" y="2471056"/>
        <a:ext cx="4997774" cy="22200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BE428-6F06-4394-BACA-0E232D37C6AC}">
      <dsp:nvSpPr>
        <dsp:cNvPr id="0" name=""/>
        <dsp:cNvSpPr/>
      </dsp:nvSpPr>
      <dsp:spPr>
        <a:xfrm>
          <a:off x="228026" y="0"/>
          <a:ext cx="4827474" cy="482747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клас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Несправжніх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(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одноклітинних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)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грибів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об’єднують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вищі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численною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кількістю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міцелію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у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відсутній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статевий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процес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не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утворюють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аск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базидій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Багато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цих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грибів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мешкають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в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ґрунті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здатні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синтезувати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антибіотики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інші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є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небезпечними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паразитами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рослин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наприклад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гриби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з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роду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Ботритіс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викликають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сіру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гниль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плодів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суниці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Сюди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ж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відносять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гриб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Гіббереллу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який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виробляє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гормон росту –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гіббереллейн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, при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дії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яким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на 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живці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чи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насіння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культурних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рослин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в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сільському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господарстві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добиваються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їх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дуже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швидкого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вкорінення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чи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проростання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 </a:t>
          </a:r>
          <a:endParaRPr lang="uk-UA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934993" y="1206868"/>
        <a:ext cx="3413539" cy="24137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3055E7-198A-400F-8E11-34FF6D73E6ED}">
      <dsp:nvSpPr>
        <dsp:cNvPr id="0" name=""/>
        <dsp:cNvSpPr/>
      </dsp:nvSpPr>
      <dsp:spPr>
        <a:xfrm>
          <a:off x="0" y="250028"/>
          <a:ext cx="3143272" cy="468460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Надзвичайно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важливі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дріжджі</a:t>
          </a:r>
          <a:r>
            <a:rPr lang="ru-RU" sz="1400" kern="1200" dirty="0" smtClean="0"/>
            <a:t>, без </a:t>
          </a:r>
          <a:r>
            <a:rPr lang="ru-RU" sz="1400" kern="1200" dirty="0" err="1" smtClean="0"/>
            <a:t>яких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неможливим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приготування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хліба</a:t>
          </a:r>
          <a:r>
            <a:rPr lang="ru-RU" sz="1400" kern="1200" dirty="0" smtClean="0"/>
            <a:t>, квасу, вина </a:t>
          </a:r>
          <a:r>
            <a:rPr lang="ru-RU" sz="1400" kern="1200" dirty="0" err="1" smtClean="0"/>
            <a:t>і</a:t>
          </a:r>
          <a:r>
            <a:rPr lang="ru-RU" sz="1400" kern="1200" dirty="0" smtClean="0"/>
            <a:t> пива. </a:t>
          </a:r>
          <a:r>
            <a:rPr lang="ru-RU" sz="1400" kern="1200" dirty="0" err="1" smtClean="0"/>
            <a:t>Навіть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лимонну</a:t>
          </a:r>
          <a:r>
            <a:rPr lang="ru-RU" sz="1400" kern="1200" dirty="0" smtClean="0"/>
            <a:t> кислоту </a:t>
          </a:r>
          <a:r>
            <a:rPr lang="ru-RU" sz="1400" kern="1200" dirty="0" err="1" smtClean="0"/>
            <a:t>отримують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цвілевого</a:t>
          </a:r>
          <a:r>
            <a:rPr lang="ru-RU" sz="1400" kern="1200" dirty="0" smtClean="0"/>
            <a:t> грибка </a:t>
          </a:r>
          <a:r>
            <a:rPr lang="ru-RU" sz="1400" kern="1200" dirty="0" err="1" smtClean="0"/>
            <a:t>аспер-гілла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який</a:t>
          </a:r>
          <a:r>
            <a:rPr lang="ru-RU" sz="1400" kern="1200" dirty="0" smtClean="0"/>
            <a:t> росте на </a:t>
          </a:r>
          <a:r>
            <a:rPr lang="ru-RU" sz="1400" kern="1200" dirty="0" err="1" smtClean="0"/>
            <a:t>відходах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переробки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цукрового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буряка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Гриби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являються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джерелами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цінних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лікарських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препаратів</a:t>
          </a:r>
          <a:r>
            <a:rPr lang="ru-RU" sz="1400" kern="1200" dirty="0" smtClean="0"/>
            <a:t>: </a:t>
          </a:r>
          <a:r>
            <a:rPr lang="ru-RU" sz="1400" kern="1200" dirty="0" err="1" smtClean="0"/>
            <a:t>антибіотиків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вітаміна</a:t>
          </a:r>
          <a:r>
            <a:rPr lang="ru-RU" sz="1400" kern="1200" dirty="0" smtClean="0"/>
            <a:t> В12, </a:t>
          </a:r>
          <a:r>
            <a:rPr lang="ru-RU" sz="1400" kern="1200" dirty="0" err="1" smtClean="0"/>
            <a:t>гідрокортизона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ін</a:t>
          </a:r>
          <a:r>
            <a:rPr lang="ru-RU" sz="1400" kern="1200" dirty="0" smtClean="0"/>
            <a:t>. І в той же час </a:t>
          </a:r>
          <a:r>
            <a:rPr lang="ru-RU" sz="1400" kern="1200" dirty="0" err="1" smtClean="0"/>
            <a:t>серед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грибів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багато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паразитів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тваринних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рослинних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організмах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деякі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</a:t>
          </a:r>
          <a:r>
            <a:rPr lang="ru-RU" sz="1400" kern="1200" dirty="0" smtClean="0"/>
            <a:t> них </a:t>
          </a:r>
          <a:r>
            <a:rPr lang="ru-RU" sz="1400" kern="1200" dirty="0" err="1" smtClean="0"/>
            <a:t>приносять</a:t>
          </a:r>
          <a:r>
            <a:rPr lang="ru-RU" sz="1400" kern="1200" dirty="0" smtClean="0"/>
            <a:t> шкоду </a:t>
          </a:r>
          <a:r>
            <a:rPr lang="ru-RU" sz="1400" kern="1200" dirty="0" err="1" smtClean="0"/>
            <a:t>людині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викликаючи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стригучий</a:t>
          </a:r>
          <a:r>
            <a:rPr lang="ru-RU" sz="1400" kern="1200" dirty="0" smtClean="0"/>
            <a:t> лишай </a:t>
          </a:r>
          <a:r>
            <a:rPr lang="ru-RU" sz="1400" kern="1200" dirty="0" err="1" smtClean="0"/>
            <a:t>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дерматити</a:t>
          </a:r>
          <a:r>
            <a:rPr lang="ru-RU" sz="1400" kern="1200" dirty="0" smtClean="0"/>
            <a:t>. </a:t>
          </a:r>
          <a:endParaRPr lang="uk-UA" sz="1400" kern="1200" dirty="0"/>
        </a:p>
      </dsp:txBody>
      <dsp:txXfrm>
        <a:off x="0" y="250028"/>
        <a:ext cx="3143272" cy="468460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44893-190D-4ABD-AC42-4B4D93249CB8}">
      <dsp:nvSpPr>
        <dsp:cNvPr id="0" name=""/>
        <dsp:cNvSpPr/>
      </dsp:nvSpPr>
      <dsp:spPr>
        <a:xfrm rot="10800000">
          <a:off x="1328211" y="364690"/>
          <a:ext cx="3515463" cy="177094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939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Роль </a:t>
          </a:r>
          <a:r>
            <a:rPr lang="ru-RU" sz="1100" kern="1200" dirty="0" err="1" smtClean="0"/>
            <a:t>грибів</a:t>
          </a:r>
          <a:r>
            <a:rPr lang="ru-RU" sz="1100" kern="1200" dirty="0" smtClean="0"/>
            <a:t> в </a:t>
          </a:r>
          <a:r>
            <a:rPr lang="ru-RU" sz="1100" kern="1200" dirty="0" err="1" smtClean="0"/>
            <a:t>природі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надзвичайно</a:t>
          </a:r>
          <a:r>
            <a:rPr lang="ru-RU" sz="1100" kern="1200" dirty="0" smtClean="0"/>
            <a:t> велика, так як вони </a:t>
          </a:r>
          <a:r>
            <a:rPr lang="ru-RU" sz="1100" kern="1200" dirty="0" err="1" smtClean="0"/>
            <a:t>беруть</a:t>
          </a:r>
          <a:r>
            <a:rPr lang="ru-RU" sz="1100" kern="1200" dirty="0" smtClean="0"/>
            <a:t> участь в </a:t>
          </a:r>
          <a:r>
            <a:rPr lang="ru-RU" sz="1100" kern="1200" dirty="0" err="1" smtClean="0"/>
            <a:t>обміні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речовин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біосфері</a:t>
          </a:r>
          <a:r>
            <a:rPr lang="ru-RU" sz="1100" kern="1200" dirty="0" smtClean="0"/>
            <a:t> (</a:t>
          </a:r>
          <a:r>
            <a:rPr lang="ru-RU" sz="1100" kern="1200" dirty="0" err="1" smtClean="0"/>
            <a:t>в</a:t>
          </a:r>
          <a:r>
            <a:rPr lang="ru-RU" sz="1100" kern="1200" dirty="0" smtClean="0"/>
            <a:t> основному в </a:t>
          </a:r>
          <a:r>
            <a:rPr lang="ru-RU" sz="1100" kern="1200" dirty="0" err="1" smtClean="0"/>
            <a:t>якості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редуцентів</a:t>
          </a:r>
          <a:r>
            <a:rPr lang="ru-RU" sz="1100" kern="1200" dirty="0" smtClean="0"/>
            <a:t>). </a:t>
          </a:r>
          <a:r>
            <a:rPr lang="ru-RU" sz="1100" kern="1200" dirty="0" err="1" smtClean="0"/>
            <a:t>Гриби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симбіонти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постачають</a:t>
          </a:r>
          <a:r>
            <a:rPr lang="ru-RU" sz="1100" kern="1200" dirty="0" smtClean="0"/>
            <a:t> через </a:t>
          </a:r>
          <a:r>
            <a:rPr lang="ru-RU" sz="1100" kern="1200" dirty="0" err="1" smtClean="0"/>
            <a:t>корінь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вищі</a:t>
          </a:r>
          <a:r>
            <a:rPr lang="ru-RU" sz="1100" kern="1200" dirty="0" smtClean="0"/>
            <a:t>  </a:t>
          </a:r>
          <a:r>
            <a:rPr lang="ru-RU" sz="1100" kern="1200" dirty="0" err="1" smtClean="0"/>
            <a:t>рослини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мінеральними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речовинами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вітамінами</a:t>
          </a:r>
          <a:r>
            <a:rPr lang="ru-RU" sz="1100" kern="1200" dirty="0" smtClean="0"/>
            <a:t>, гормонами, </a:t>
          </a:r>
          <a:r>
            <a:rPr lang="ru-RU" sz="1100" kern="1200" dirty="0" err="1" smtClean="0"/>
            <a:t>утворюючи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мікоризу</a:t>
          </a:r>
          <a:r>
            <a:rPr lang="ru-RU" sz="1100" kern="1200" dirty="0" smtClean="0"/>
            <a:t>. </a:t>
          </a:r>
          <a:endParaRPr lang="uk-UA" sz="1100" kern="1200" dirty="0"/>
        </a:p>
      </dsp:txBody>
      <dsp:txXfrm rot="10800000">
        <a:off x="1328211" y="364690"/>
        <a:ext cx="3515463" cy="1770948"/>
      </dsp:txXfrm>
    </dsp:sp>
    <dsp:sp modelId="{CA4A3EB3-73B3-4044-ADFE-1AEA397EF079}">
      <dsp:nvSpPr>
        <dsp:cNvPr id="0" name=""/>
        <dsp:cNvSpPr/>
      </dsp:nvSpPr>
      <dsp:spPr>
        <a:xfrm>
          <a:off x="413002" y="323604"/>
          <a:ext cx="1770948" cy="17709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F5EAA-8898-47F9-BC0F-A779F1E6FEE3}">
      <dsp:nvSpPr>
        <dsp:cNvPr id="0" name=""/>
        <dsp:cNvSpPr/>
      </dsp:nvSpPr>
      <dsp:spPr>
        <a:xfrm>
          <a:off x="0" y="642921"/>
          <a:ext cx="4211956" cy="168478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err="1" smtClean="0"/>
            <a:t>Цвільові</a:t>
          </a:r>
          <a:r>
            <a:rPr lang="uk-UA" sz="1000" kern="1200" dirty="0" smtClean="0"/>
            <a:t> гриби оселяються на продуктах харчування, в </a:t>
          </a:r>
          <a:r>
            <a:rPr lang="uk-UA" sz="1000" kern="1200" dirty="0" err="1" smtClean="0"/>
            <a:t>грунті</a:t>
          </a:r>
          <a:r>
            <a:rPr lang="uk-UA" sz="1000" kern="1200" dirty="0" smtClean="0"/>
            <a:t>, на овочах і плодах. Вони зумовлюють псування доброякісних продуктів (хліба, овочів, ягід, фруктів тощо). Більшість цих грибів — сапрофіти. Проте деякі з них є збудниками інфекційних хвороб людини, тварин, частіше рослин. Наприклад, гриб </a:t>
          </a:r>
          <a:r>
            <a:rPr lang="uk-UA" sz="1000" kern="1200" dirty="0" err="1" smtClean="0"/>
            <a:t>трихофітон</a:t>
          </a:r>
          <a:r>
            <a:rPr lang="uk-UA" sz="1000" kern="1200" dirty="0" smtClean="0"/>
            <a:t> спричинює стригучий лишай у людини і тварин.</a:t>
          </a:r>
          <a:endParaRPr lang="uk-UA" sz="1000" kern="1200" dirty="0"/>
        </a:p>
      </dsp:txBody>
      <dsp:txXfrm>
        <a:off x="0" y="642921"/>
        <a:ext cx="4211956" cy="1684782"/>
      </dsp:txXfrm>
    </dsp:sp>
    <dsp:sp modelId="{F73870C3-6C9F-4397-96D3-74C2ACF6042A}">
      <dsp:nvSpPr>
        <dsp:cNvPr id="0" name=""/>
        <dsp:cNvSpPr/>
      </dsp:nvSpPr>
      <dsp:spPr>
        <a:xfrm>
          <a:off x="0" y="2428875"/>
          <a:ext cx="4211956" cy="72253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Усім добре відомий одноклітинний гриб мукор, або біла цвіль, що оселяється на овочах, хлібі та кінському гної. </a:t>
          </a:r>
          <a:endParaRPr lang="uk-UA" sz="1000" kern="1200" dirty="0"/>
        </a:p>
      </dsp:txBody>
      <dsp:txXfrm>
        <a:off x="0" y="2428875"/>
        <a:ext cx="4211956" cy="7225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D54C84-C79C-4404-B9E1-0F99368C5636}">
      <dsp:nvSpPr>
        <dsp:cNvPr id="0" name=""/>
        <dsp:cNvSpPr/>
      </dsp:nvSpPr>
      <dsp:spPr>
        <a:xfrm>
          <a:off x="0" y="138162"/>
          <a:ext cx="3643338" cy="17550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Спочатку біла цвіль має вигляд пухнастого нальоту, який через деякий час стає чорним, оскільки на грибниці з'являються кулясті головки (спорангії), в яких утворюється велика кількість спор темного кольору.</a:t>
          </a:r>
          <a:endParaRPr lang="uk-UA" sz="1500" kern="1200" dirty="0"/>
        </a:p>
      </dsp:txBody>
      <dsp:txXfrm>
        <a:off x="0" y="138162"/>
        <a:ext cx="3643338" cy="1755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A656F-17D8-4A1D-AE70-7FBA69ED153E}">
      <dsp:nvSpPr>
        <dsp:cNvPr id="0" name=""/>
        <dsp:cNvSpPr/>
      </dsp:nvSpPr>
      <dsp:spPr>
        <a:xfrm>
          <a:off x="3516" y="0"/>
          <a:ext cx="4028003" cy="504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Дріжджі — це одноклітинні нерухомі організми розміром від 8 до 10 мкм. Форма цих грибів овальна або видовжена. Справжнього міцелію вони не утворюють. Швидкість обміну речовин у дріжджів (у перерахунку на одиницю маси) значно вища, ніж у міцелярних грибів. Вони дуже поширені в </a:t>
          </a:r>
          <a:r>
            <a:rPr lang="uk-UA" sz="1300" kern="1200" dirty="0" err="1" smtClean="0"/>
            <a:t>грунті</a:t>
          </a:r>
          <a:r>
            <a:rPr lang="uk-UA" sz="1300" kern="1200" dirty="0" smtClean="0"/>
            <a:t>, на субстратах з рослин, що містять багато глюкози.</a:t>
          </a:r>
          <a:endParaRPr lang="uk-UA" sz="1300" kern="1200" dirty="0"/>
        </a:p>
      </dsp:txBody>
      <dsp:txXfrm>
        <a:off x="3516" y="2016715"/>
        <a:ext cx="4028003" cy="2016715"/>
      </dsp:txXfrm>
    </dsp:sp>
    <dsp:sp modelId="{C7F836FE-C850-456E-B742-4EFD269B7629}">
      <dsp:nvSpPr>
        <dsp:cNvPr id="0" name=""/>
        <dsp:cNvSpPr/>
      </dsp:nvSpPr>
      <dsp:spPr>
        <a:xfrm>
          <a:off x="1178060" y="302507"/>
          <a:ext cx="1678915" cy="16789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9BEFC-B714-46BA-919E-C4D9A22DAF9B}">
      <dsp:nvSpPr>
        <dsp:cNvPr id="0" name=""/>
        <dsp:cNvSpPr/>
      </dsp:nvSpPr>
      <dsp:spPr>
        <a:xfrm>
          <a:off x="4152360" y="0"/>
          <a:ext cx="4028003" cy="504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Дріжджі швидко ростуть і розмножуються, що значною мірою впливає на зовнішнє середовище, їх культивують і використовують у господарській діяльності з давніх-давен, оскільки вони викликають бродіння вуглеводів з утворенням спирту і вуглекислого газу. </a:t>
          </a:r>
          <a:endParaRPr lang="uk-UA" sz="1300" kern="1200" dirty="0"/>
        </a:p>
      </dsp:txBody>
      <dsp:txXfrm>
        <a:off x="4152360" y="2016715"/>
        <a:ext cx="4028003" cy="2016715"/>
      </dsp:txXfrm>
    </dsp:sp>
    <dsp:sp modelId="{F7FE417C-CA5D-4F08-9715-ADC87BB546BA}">
      <dsp:nvSpPr>
        <dsp:cNvPr id="0" name=""/>
        <dsp:cNvSpPr/>
      </dsp:nvSpPr>
      <dsp:spPr>
        <a:xfrm>
          <a:off x="5326904" y="302507"/>
          <a:ext cx="1678915" cy="16789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18A7-16B7-4863-B499-018FAFB8DAC6}">
      <dsp:nvSpPr>
        <dsp:cNvPr id="0" name=""/>
        <dsp:cNvSpPr/>
      </dsp:nvSpPr>
      <dsp:spPr>
        <a:xfrm>
          <a:off x="327355" y="4033430"/>
          <a:ext cx="7529169" cy="75626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E0D6-A5C7-4D40-90A4-5E102FCD0EE0}" type="datetimeFigureOut">
              <a:rPr lang="uk-UA" smtClean="0"/>
              <a:pPr/>
              <a:t>18.02.2014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AFD9-43E3-423C-B0F2-2BE287F3FDA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ucor.mucedo.-.lindsey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rcRect t="51143"/>
          <a:stretch>
            <a:fillRect/>
          </a:stretch>
        </p:blipFill>
        <p:spPr>
          <a:xfrm>
            <a:off x="214282" y="571480"/>
            <a:ext cx="8611521" cy="2813673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722376" y="1820206"/>
          <a:ext cx="7772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7772400" cy="91440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41046" cy="51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4997774" cy="489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Phycomyc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714356"/>
            <a:ext cx="2928958" cy="4494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Гриби. Загальна характеристика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5283526" cy="4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634px-Slime_mo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71480"/>
            <a:ext cx="2571768" cy="24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00px-Gigaspora_margari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143248"/>
            <a:ext cx="257176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29256" y="530352"/>
          <a:ext cx="3143272" cy="51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800px-Mouldy_bread.jpg"/>
          <p:cNvPicPr>
            <a:picLocks noChangeAspect="1"/>
          </p:cNvPicPr>
          <p:nvPr/>
        </p:nvPicPr>
        <p:blipFill>
          <a:blip r:embed="rId7" cstate="print"/>
          <a:srcRect t="9009" b="17117"/>
          <a:stretch>
            <a:fillRect/>
          </a:stretch>
        </p:blipFill>
        <p:spPr>
          <a:xfrm>
            <a:off x="928662" y="857232"/>
            <a:ext cx="4413475" cy="244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285720" y="3357562"/>
          <a:ext cx="528641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0"/>
          <a:ext cx="4211956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800px-Water_mo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642918"/>
            <a:ext cx="3667124" cy="273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4929190" y="3429000"/>
          <a:ext cx="3643338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 descr="plesn-grib_1.jpg"/>
          <p:cNvPicPr>
            <a:picLocks noChangeAspect="1"/>
          </p:cNvPicPr>
          <p:nvPr/>
        </p:nvPicPr>
        <p:blipFill>
          <a:blip r:embed="rId13" cstate="print"/>
          <a:srcRect b="11448"/>
          <a:stretch>
            <a:fillRect/>
          </a:stretch>
        </p:blipFill>
        <p:spPr>
          <a:xfrm>
            <a:off x="1071538" y="3357562"/>
            <a:ext cx="29527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50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Роль одноклітинних грибів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00496" y="530352"/>
          <a:ext cx="4686304" cy="49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Badhamia_utricularis_ma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642918"/>
            <a:ext cx="2975183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/>
              <a:t>Роль одноклітинних грибів</a:t>
            </a:r>
            <a:endParaRPr lang="uk-UA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24" y="500042"/>
          <a:ext cx="4283394" cy="4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Fuligo_septica_bl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571480"/>
            <a:ext cx="3245919" cy="214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lime_Mold_Olympic_National_Park_North_Fork_Sol_Du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2857496"/>
            <a:ext cx="3165083" cy="253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891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Роль одноклітинних грибів</vt:lpstr>
      <vt:lpstr>Гриби. Загальна характеристика</vt:lpstr>
      <vt:lpstr>Роль одноклітинних грибів</vt:lpstr>
      <vt:lpstr>Роль одноклітинних грибів</vt:lpstr>
      <vt:lpstr>Роль одноклітинних грибів</vt:lpstr>
      <vt:lpstr>Роль одноклітинних грибів</vt:lpstr>
      <vt:lpstr>Роль одноклітинних грибів</vt:lpstr>
      <vt:lpstr>Роль одноклітинних грибів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Одноклітинні гриби. Їх роль в природі і житті людини</dc:title>
  <dc:creator>MEGApixel</dc:creator>
  <cp:lastModifiedBy>Admin</cp:lastModifiedBy>
  <cp:revision>15</cp:revision>
  <dcterms:created xsi:type="dcterms:W3CDTF">2013-04-20T07:02:59Z</dcterms:created>
  <dcterms:modified xsi:type="dcterms:W3CDTF">2014-02-18T12:27:57Z</dcterms:modified>
</cp:coreProperties>
</file>