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82" r:id="rId5"/>
    <p:sldId id="281" r:id="rId6"/>
    <p:sldId id="259" r:id="rId7"/>
    <p:sldId id="280" r:id="rId8"/>
    <p:sldId id="278" r:id="rId9"/>
    <p:sldId id="279" r:id="rId10"/>
    <p:sldId id="277" r:id="rId11"/>
    <p:sldId id="275" r:id="rId12"/>
    <p:sldId id="276" r:id="rId13"/>
    <p:sldId id="260" r:id="rId14"/>
    <p:sldId id="261" r:id="rId15"/>
    <p:sldId id="274" r:id="rId16"/>
    <p:sldId id="273" r:id="rId17"/>
    <p:sldId id="262" r:id="rId18"/>
    <p:sldId id="272" r:id="rId19"/>
    <p:sldId id="270" r:id="rId20"/>
    <p:sldId id="264" r:id="rId21"/>
    <p:sldId id="265" r:id="rId22"/>
    <p:sldId id="263" r:id="rId23"/>
    <p:sldId id="269" r:id="rId24"/>
    <p:sldId id="266" r:id="rId25"/>
    <p:sldId id="267" r:id="rId26"/>
    <p:sldId id="268" r:id="rId27"/>
    <p:sldId id="27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4CD0-830D-4732-B044-5158D3BECC6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588B54-3953-44DB-9361-201BEDFEEE3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4CD0-830D-4732-B044-5158D3BECC6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8B54-3953-44DB-9361-201BEDFEE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4CD0-830D-4732-B044-5158D3BECC6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8B54-3953-44DB-9361-201BEDFEE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CA4CD0-830D-4732-B044-5158D3BECC6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588B54-3953-44DB-9361-201BEDFEEE3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4CD0-830D-4732-B044-5158D3BECC6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8B54-3953-44DB-9361-201BEDFEEE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4CD0-830D-4732-B044-5158D3BECC6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8B54-3953-44DB-9361-201BEDFEEE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8B54-3953-44DB-9361-201BEDFEEE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4CD0-830D-4732-B044-5158D3BECC6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4CD0-830D-4732-B044-5158D3BECC6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8B54-3953-44DB-9361-201BEDFEEE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4CD0-830D-4732-B044-5158D3BECC6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8B54-3953-44DB-9361-201BEDFEE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CA4CD0-830D-4732-B044-5158D3BECC6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588B54-3953-44DB-9361-201BEDFEEE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4CD0-830D-4732-B044-5158D3BECC6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588B54-3953-44DB-9361-201BEDFEEE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CA4CD0-830D-4732-B044-5158D3BECC67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588B54-3953-44DB-9361-201BEDFEEE3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arasshevchenko.at.ua/photo/blagoslovinnja_ditej_1856/2-0-123" TargetMode="External"/><Relationship Id="rId2" Type="http://schemas.openxmlformats.org/officeDocument/2006/relationships/hyperlink" Target="http://tarasshevchenko.at.ua/photo/robinzon_kruzo_1856/2-0-1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tarasshevchenko.at.ua/photo/kirgizenja_1856_1857/2-0-13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57166"/>
            <a:ext cx="8305800" cy="1143000"/>
          </a:xfrm>
        </p:spPr>
        <p:txBody>
          <a:bodyPr/>
          <a:lstStyle/>
          <a:p>
            <a:r>
              <a:rPr lang="uk-UA" sz="2800" dirty="0" smtClean="0"/>
              <a:t>ПРЕЗЕНТАЦІЯ НА ТЕМУ :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87975"/>
            <a:ext cx="9144000" cy="14700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«Тарас Григорович Шевченко в </a:t>
            </a:r>
            <a:r>
              <a:rPr lang="ru-RU" b="1" dirty="0" err="1" smtClean="0"/>
              <a:t>образотворчому</a:t>
            </a:r>
            <a:r>
              <a:rPr lang="ru-RU" b="1" dirty="0" smtClean="0"/>
              <a:t> </a:t>
            </a:r>
            <a:r>
              <a:rPr lang="ru-RU" b="1" dirty="0" err="1" smtClean="0"/>
              <a:t>мистецтв</a:t>
            </a:r>
            <a:r>
              <a:rPr lang="uk-UA" b="1" dirty="0" smtClean="0"/>
              <a:t>і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1028" name="Picture 4" descr="http://www.epochtimes.com.ua/upload/medialibrary/19e/19e407ed1ee852e34c498c55feefc5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46"/>
            <a:ext cx="6126857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929330"/>
            <a:ext cx="3614734" cy="6572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 Києві. </a:t>
            </a:r>
            <a:r>
              <a:rPr lang="ru-RU" b="1" dirty="0" smtClean="0"/>
              <a:t>1844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68962" name="Picture 2" descr="У Києві. 18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21880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4786322"/>
            <a:ext cx="7286676" cy="10001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Будинок І.П.Котляревського у Полтаві. </a:t>
            </a:r>
            <a:r>
              <a:rPr lang="ru-RU" sz="2800" b="1" dirty="0" smtClean="0"/>
              <a:t>1845</a:t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167938" name="Picture 2" descr="Будинок І.П.Котляревського у Полтаві. 18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468" y="1121144"/>
            <a:ext cx="523875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«Чигирин </a:t>
            </a:r>
            <a:r>
              <a:rPr lang="ru-RU" sz="3600" dirty="0" smtClean="0">
                <a:solidFill>
                  <a:schemeClr val="bg1"/>
                </a:solidFill>
              </a:rPr>
              <a:t>із </a:t>
            </a:r>
            <a:r>
              <a:rPr lang="ru-RU" sz="3600" dirty="0" err="1" smtClean="0">
                <a:solidFill>
                  <a:schemeClr val="bg1"/>
                </a:solidFill>
              </a:rPr>
              <a:t>Суботівського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шляху», 1845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69986" name="Picture 2" descr="Файл:Чигирин-Суботівський-шля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45278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357826"/>
            <a:ext cx="3328982" cy="7381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643314"/>
            <a:ext cx="4071966" cy="12192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Ця картина називається «Циганка гадає українській дівчині», написана у 1841 році, тут теж прослідковується схожий сюжет, а українська дівчина символізує не що інше, але саму Україну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52578" name="Picture 2" descr="Циганка гадає українській дівчин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500042"/>
            <a:ext cx="4454787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29264"/>
            <a:ext cx="4043362" cy="6667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929330"/>
            <a:ext cx="8229600" cy="5762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Костел у Києві, 1846 рік.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02" name="Picture 2" descr="Костел у Києв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715304" cy="5657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7715304" cy="1219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Чумаки серед могил. </a:t>
            </a:r>
            <a:r>
              <a:rPr lang="ru-RU" b="1" dirty="0" smtClean="0"/>
              <a:t>1846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66914" name="Picture 2" descr="Чумаки серед могил. 18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3"/>
            <a:ext cx="7715304" cy="5176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57752" y="5357826"/>
            <a:ext cx="3786214" cy="12382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Костел св. </a:t>
            </a:r>
            <a:r>
              <a:rPr lang="ru-RU" b="1" dirty="0" err="1" smtClean="0"/>
              <a:t>Олександра</a:t>
            </a:r>
            <a:r>
              <a:rPr lang="ru-RU" b="1" dirty="0" smtClean="0"/>
              <a:t> у </a:t>
            </a:r>
            <a:r>
              <a:rPr lang="ru-RU" b="1" dirty="0" err="1" smtClean="0"/>
              <a:t>Києві</a:t>
            </a:r>
            <a:r>
              <a:rPr lang="ru-RU" b="1" dirty="0" smtClean="0"/>
              <a:t>. 1846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3429024" cy="17145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/>
              <a:t>Аскольдова могила. </a:t>
            </a:r>
            <a:r>
              <a:rPr lang="ru-RU" sz="3600" b="1" dirty="0" smtClean="0"/>
              <a:t>1846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65890" name="Picture 2" descr="Аскольдова могила. 18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000528" cy="3238498"/>
          </a:xfrm>
          <a:prstGeom prst="rect">
            <a:avLst/>
          </a:prstGeom>
          <a:noFill/>
        </p:spPr>
      </p:pic>
      <p:pic>
        <p:nvPicPr>
          <p:cNvPr id="165892" name="Picture 4" descr="Костел св. Олександра у Києві. 18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357298"/>
            <a:ext cx="4572000" cy="3890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643314"/>
            <a:ext cx="3614734" cy="24526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 це одна з кращих його картин пейзажного напрямку – «Пожежа у степу», написана у 1848 році, під час степного переходу із Орська до Аральського моря, коли Шевченко став очевидцем дивовижного вражаючого видовища – велетенського полум’я, від підпаленої казахами сухої</a:t>
            </a:r>
            <a:r>
              <a:rPr lang="ru-RU" sz="2400" dirty="0" smtClean="0">
                <a:solidFill>
                  <a:schemeClr val="bg1"/>
                </a:solidFill>
              </a:rPr>
              <a:t> трави.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4626" name="Picture 2" descr="Пожежа у степ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850" y="2000240"/>
            <a:ext cx="6116116" cy="4413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1444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Місячна ніч на Косаралі. </a:t>
            </a:r>
            <a:r>
              <a:rPr lang="ru-RU" b="1" dirty="0" smtClean="0"/>
              <a:t>1848-1849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63842" name="Picture 2" descr="Місячна ніч на Косаралі. 1848-18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36156"/>
            <a:ext cx="8286808" cy="4369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928670"/>
            <a:ext cx="3143272" cy="2847972"/>
          </a:xfrm>
        </p:spPr>
        <p:txBody>
          <a:bodyPr>
            <a:normAutofit/>
          </a:bodyPr>
          <a:lstStyle/>
          <a:p>
            <a:r>
              <a:rPr lang="ru-RU" b="1" dirty="0" smtClean="0"/>
              <a:t>Серед товаришів</a:t>
            </a:r>
            <a:r>
              <a:rPr lang="ru-RU" b="1" dirty="0" smtClean="0"/>
              <a:t>, 1851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62818" name="Picture 2" descr="Серед товаришів, 18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14290"/>
            <a:ext cx="492922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rot="5400000">
            <a:off x="428596" y="2500306"/>
            <a:ext cx="8229600" cy="378621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4143380"/>
            <a:ext cx="4714908" cy="12192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Тарас Шевченко як художник займає одне з найпочесніших місць в українському образотворчому мистецтві. Він прекрасно володів всіма відомими тоді засобами графічного </a:t>
            </a:r>
            <a:r>
              <a:rPr lang="ru-RU" sz="2400" b="1" dirty="0" err="1" smtClean="0">
                <a:solidFill>
                  <a:schemeClr val="bg1"/>
                </a:solidFill>
              </a:rPr>
              <a:t>зображення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err="1" smtClean="0">
                <a:solidFill>
                  <a:schemeClr val="bg1"/>
                </a:solidFill>
              </a:rPr>
              <a:t>Однією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найперших</a:t>
            </a:r>
            <a:r>
              <a:rPr lang="ru-RU" sz="2400" b="1" dirty="0" smtClean="0">
                <a:solidFill>
                  <a:schemeClr val="bg1"/>
                </a:solidFill>
              </a:rPr>
              <a:t> картин Тараса </a:t>
            </a:r>
            <a:r>
              <a:rPr lang="ru-RU" sz="2400" b="1" dirty="0" err="1" smtClean="0">
                <a:solidFill>
                  <a:schemeClr val="bg1"/>
                </a:solidFill>
              </a:rPr>
              <a:t>була</a:t>
            </a:r>
            <a:r>
              <a:rPr lang="ru-RU" sz="2400" b="1" dirty="0" smtClean="0">
                <a:solidFill>
                  <a:schemeClr val="bg1"/>
                </a:solidFill>
              </a:rPr>
              <a:t> картина</a:t>
            </a:r>
            <a:r>
              <a:rPr lang="ru-RU" sz="2200" b="1" dirty="0" smtClean="0">
                <a:solidFill>
                  <a:schemeClr val="bg1"/>
                </a:solidFill>
              </a:rPr>
              <a:t> «</a:t>
            </a:r>
            <a:r>
              <a:rPr lang="ru-RU" sz="2200" b="1" dirty="0" smtClean="0">
                <a:solidFill>
                  <a:schemeClr val="bg1"/>
                </a:solidFill>
              </a:rPr>
              <a:t>Погруддя жінки», написана простим олівцем у 1830 році, Тарасу тоді було всього 16 років. Можливо ця гарна </a:t>
            </a:r>
            <a:r>
              <a:rPr lang="ru-RU" sz="2200" b="1" dirty="0" err="1" smtClean="0">
                <a:solidFill>
                  <a:schemeClr val="bg1"/>
                </a:solidFill>
              </a:rPr>
              <a:t>мрійлива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</a:rPr>
              <a:t>панянка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на </a:t>
            </a:r>
            <a:r>
              <a:rPr lang="ru-RU" sz="2200" b="1" dirty="0" smtClean="0">
                <a:solidFill>
                  <a:schemeClr val="bg1"/>
                </a:solidFill>
              </a:rPr>
              <a:t>картині була одною з його муз, хто зна</a:t>
            </a:r>
            <a:r>
              <a:rPr lang="ru-RU" sz="2200" b="1" dirty="0" smtClean="0">
                <a:solidFill>
                  <a:schemeClr val="bg1"/>
                </a:solidFill>
              </a:rPr>
              <a:t>…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150530" name="Picture 2" descr="Погруддя жі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071546"/>
            <a:ext cx="3810000" cy="4352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3857684" y="5214950"/>
            <a:ext cx="3471858" cy="11668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6674" name="Picture 2" descr="http://tarasshevchenko.at.ua/_ph/2/149947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5100673" cy="600079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72198" y="928670"/>
            <a:ext cx="2571768" cy="30003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Діоген, 1856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86314" y="5143512"/>
            <a:ext cx="4071966" cy="1285884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600" b="1" dirty="0" err="1" smtClean="0">
                <a:solidFill>
                  <a:schemeClr val="bg1"/>
                </a:solidFill>
                <a:latin typeface="+mj-lt"/>
                <a:hlinkClick r:id="rId2"/>
              </a:rPr>
              <a:t>Робінзон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  <a:hlinkClick r:id="rId2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  <a:hlinkClick r:id="rId2"/>
              </a:rPr>
              <a:t>Крузо,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hlinkClick r:id="rId2"/>
              </a:rPr>
              <a:t>1856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214950"/>
            <a:ext cx="3857652" cy="1143008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hlinkClick r:id="rId3"/>
              </a:rPr>
              <a:t>Благословіння</a:t>
            </a:r>
            <a:r>
              <a:rPr lang="ru-RU" b="1" dirty="0" smtClean="0">
                <a:hlinkClick r:id="rId3"/>
              </a:rPr>
              <a:t> </a:t>
            </a:r>
            <a:r>
              <a:rPr lang="ru-RU" b="1" dirty="0" err="1" smtClean="0">
                <a:hlinkClick r:id="rId3"/>
              </a:rPr>
              <a:t>дітей</a:t>
            </a:r>
            <a:r>
              <a:rPr lang="ru-RU" b="1" dirty="0" smtClean="0">
                <a:hlinkClick r:id="rId3"/>
              </a:rPr>
              <a:t>, 1856</a:t>
            </a:r>
            <a:endParaRPr lang="ru-RU" dirty="0"/>
          </a:p>
        </p:txBody>
      </p:sp>
      <p:pic>
        <p:nvPicPr>
          <p:cNvPr id="157698" name="Picture 2" descr="http://tarasshevchenko.at.ua/_ph/2/822747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7166"/>
            <a:ext cx="3645213" cy="4714908"/>
          </a:xfrm>
          <a:prstGeom prst="rect">
            <a:avLst/>
          </a:prstGeom>
          <a:noFill/>
        </p:spPr>
      </p:pic>
      <p:pic>
        <p:nvPicPr>
          <p:cNvPr id="157700" name="Picture 4" descr="http://tarasshevchenko.at.ua/_ph/2/5397937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57166"/>
            <a:ext cx="3786214" cy="473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857760"/>
            <a:ext cx="2686040" cy="1238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3114668" cy="250033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  <a:hlinkClick r:id="rId2"/>
              </a:rPr>
              <a:t>Киргизеня</a:t>
            </a:r>
            <a:r>
              <a:rPr lang="ru-RU" b="1" dirty="0" smtClean="0">
                <a:solidFill>
                  <a:schemeClr val="bg1"/>
                </a:solidFill>
                <a:hlinkClick r:id="rId2"/>
              </a:rPr>
              <a:t>, </a:t>
            </a:r>
            <a:r>
              <a:rPr lang="ru-RU" b="1" dirty="0" smtClean="0">
                <a:solidFill>
                  <a:schemeClr val="bg1"/>
                </a:solidFill>
                <a:hlinkClick r:id="rId2"/>
              </a:rPr>
              <a:t>1856-1857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5650" name="Picture 2" descr="http://tarasshevchenko.at.ua/_ph/2/589164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28"/>
            <a:ext cx="4930370" cy="6236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21455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Вид </a:t>
            </a:r>
            <a:r>
              <a:rPr lang="ru-RU" sz="4900" b="1" dirty="0" smtClean="0"/>
              <a:t>на Каратау </a:t>
            </a:r>
            <a:r>
              <a:rPr lang="ru-RU" sz="4900" b="1" dirty="0" smtClean="0"/>
              <a:t>з долини Апазир</a:t>
            </a:r>
            <a:r>
              <a:rPr lang="ru-RU" sz="4900" b="1" dirty="0" smtClean="0"/>
              <a:t>, 1851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61794" name="Picture 2" descr="Вид на Каратау з долини Апазир, 18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1571612"/>
            <a:ext cx="8251089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207170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Мис Тюккарагай на півострові Мангишлак, 1856-1857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58722" name="Picture 2" descr="Мис Тюккарагай на півострові Мангишлак, 1856-18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8572528" cy="3655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20764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5300" b="1" dirty="0" smtClean="0"/>
              <a:t>Новопетровське укріплення </a:t>
            </a:r>
            <a:r>
              <a:rPr lang="ru-RU" sz="5300" b="1" dirty="0" err="1" smtClean="0"/>
              <a:t>з</a:t>
            </a:r>
            <a:r>
              <a:rPr lang="ru-RU" sz="5300" b="1" dirty="0" smtClean="0"/>
              <a:t> </a:t>
            </a:r>
            <a:r>
              <a:rPr lang="ru-RU" sz="5300" b="1" dirty="0" smtClean="0"/>
              <a:t>моря,</a:t>
            </a:r>
            <a:r>
              <a:rPr lang="ru-RU" sz="5300" dirty="0" smtClean="0"/>
              <a:t> 1853-1857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59746" name="Picture 2" descr="Новопетровське укріплення з мор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496"/>
            <a:ext cx="8286808" cy="3567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7145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Місячна ніч серед гір, 1851 -1857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60770" name="Picture 2" descr="Місячна ніч серед гір, 1851 -18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14620"/>
            <a:ext cx="8401999" cy="3605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14678" y="1285860"/>
            <a:ext cx="7615262" cy="345281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«Я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не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нездужаю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нівроку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 </a:t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</a:b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А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щось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такеє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бачить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око, </a:t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</a:b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І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серце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жде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чогось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Болить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 </a:t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</a:b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Болить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і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плаче,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і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не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спить…»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500063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Підготувала учениця 9 класу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Танчик Маргарита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4868" name="AutoShape 4" descr="data:image/jpeg;base64,/9j/4AAQSkZJRgABAQAAAQABAAD/2wCEAAkGBxQSEhUUExQUFRQXGRwYGBgYGRocFBoXGhwaGhoXGhoYHyggGBolHBccITEhJSkrLi4uFx8zODMsNygtLiwBCgoKBQUFDgUFDisZExkrKysrKysrKysrKysrKysrKysrKysrKysrKysrKysrKysrKysrKysrKysrKysrKysrK//AABEIAPQAzwMBIgACEQEDEQH/xAAbAAABBQEBAAAAAAAAAAAAAAACAQMEBQYAB//EADwQAAEDAQYDBQYFAwMFAAAAAAEAAhEDBAUSITFBBlFhcYGRofATIjKxwdEHQlLh8RRiciOiwhUWQ5Ky/8QAFAEBAAAAAAAAAAAAAAAAAAAAAP/EABQRAQAAAAAAAAAAAAAAAAAAAAD/2gAMAwEAAhEDEQA/APW2lCc0JQlAZSAoQlJzQC4pZlI4JQgUlcHJEgKBS/JFqm4XBARQylcq+8L3o0cnvAP6dXeCCfiXY1QM4lY8w1j+9Sf+pjKGoLZpRNKqWXmSfhUyjbmnXIoJoCMhNB86Iy/7oCGRQPKSZ3REoBOqFKAjACBsGFwOaIsSx0zQAV0JwNQIFauKQFKSgRcUgSlyBCEsoQlQCSJSIihKBAUj6gAJcQAMydkpXnHF/FXtHupUzDGmP8iNT2ZIJnEfFrnk06JLW/q/M7s5BZ6zMJdicSTzOp7SVV0nTAG61t03GS0F2W8IJl2VANP2VphS0bIG5AaKUKaCPTJyyUrbNK2mnGs0QQ7XZnxipOLH7Z5HtGhT1x36ah9nWAbVGXR37qW0Kl4gusvHtKciozMR0+uSDWYks9VScNXubRT96BUbk4c/7vJXQMoHCgASTC5rpKAj2pWNXbomwg51MhNkQnpQuCBsLnBKHIXIEISLiUBKBckQKAFdCAiUJIQEriUFZxTbvY2Wq8GCBDecuMA+a8TFQSTuvTvxOtQbZmsnN7x4NzPmQvK2NkhBqeELJifjdnuvQWR2LF8PtwAbLX2V8oJtNvRPNZsm6HRPwgEMRgIpXQgQtSIiNULhCCqcwUKoqAQ1xg8pK0fZ4rPX+MVnqxqG4h2jNTOH7d7az0qm7mDxGR8wgtSeqJhTONGCgenNEwpkFOAoHGo3eoTTY3RgdUDJKElLKbcg4lIkJSwg4BIUpCQoBQkooKquJLz/AKagasEmQ0d5j5IMH+KNQm0MbOQpgjvLp+QWOZ8QVxxXbDaHirM5QOwTAgDqqWjmQEGtsFfIdFo7vtmiydiZAAVjQeQg29mqyrFoyWYui0kmFoaTygfJXOSF8ri5ApKaqlK96jVnaoI14VP9N/LCUvBrYsdHsP8A9FRLe7/SfH6Sp3CrYslD/AfdBcIpTcIpQGDuja9NlEEDspXHkmyEQKACUJEo4lcWoAASgIw31/KKEAALnBOFq7AgZLVQcbUcVkeDpLT/ALgtEWqHetiFak+m7IPaRPLke4oPEbW4B5aBkfmo930vfWgtd3nCS8YSww/nIMSO9RKdKD6HrRBNs7QrChSaM3EN7VBoCFVX1eOIwJgeCDa2K9bOHhgcDzcNuU8tVq7MQ4S0gjp2rwmla8BBEz4DxVpT4gtFOMBLBrlOY+RCD2ghAWgGFgeGeMKtZ4a8g9ghXl+39/Tw5zSQR6nyQaLAmalJYij+I5IIFIDlmTlzMD1Kbp8c1S4e6w9EGttzYY/nhPyKs7vs3s6TGfpaB4CFBsVT2rWEiC7b5q5agFcUTgkQKAjHzQtPkihApcl7V2QSICIXck4TCXCgEArgiCSUBtISOCEooQNwhKMjsUK9bYKNGpUd+VpOu+w8UGFv+mypXrMBa4g5wdDAnvmVn7YwNdHrJZ5tucK/tJzc+SecnOfFaK0vk7IJNg94x681c/8AadOq2cInXoVnLE+DmtxcVvBABQZc3L7GaVWz+1pglzXCQRO0t2+yK9bO20FjG0nMIENjIADmI5L0AsD0lOx06ckAA7nfzQef8N8NmnaG4wYkx9FecbXM6tTYGSQ2SRz5cphXTDiqAg7qdbYBbKDzW7bBQOA1aVQPaIyAh0aSNP4WmsvDVCrFQ0y3lPxdp8dPmr6nYW5keuqec0t7EA2CzAFrR+UfsrHBsmLuGLEdpj6qXgOiBpwQgJ99NNlqAGjonWtC4ApxnmgFzEIpp4ocHNA2dUZMoXlNuQPb9yFIw5rpQLiXOQoSUClywn4pXpgotog+884nf4tP3j/1W1qVA0Ek5ASeQEarwjim9DabRUqky0mGDkwafftJQVL3afytNSrSsrMyrSwWokRPQILtroVndNrzGao6NWQlo14cg9UsNoGFV98Wk1HU2kltIuhzpiYGniFm7tvtrfiMAa+Sb4k4opVaPsmtJk5O0gjcINldlgbTre4/EwiYJBIJV1bKIOq8Fu+/alF8tcfEzC0d08V1qtQe0c405GU6kkAabdEHpN22smWvEFvgRzB7lJtT8soWatl5B+E09TJA3MTI8k3QvZ7yGnUmOqDaXPTLaQnck+KmpuiIaByEJwoBemoRuKbxdUBBo31RBvr+EAcnEBhsJDCUaIC6JQRnuQvckJSQgTGlDkhC4hArqiRz0hVTxPfTbJQdUMF2jBzcZjuGp7EFB+J16mnQbTaYNUmY/S3UeJC8prHVO3lelS0VC+q4uc7y6DkOijEoE0XU3wU290pQJGaC5u6uJIJyPb0TlSuG9dP5VJRqYT2J02mQ4mAQNkE2rXLo2AMnwnxTtnGLDPwjbpH2+ZVTQqn2YI5kRzkLm13EkDIZjxy+QQTHVGAkOb49+fTXyUqlbWtw4f0EHtaTh78vNU9Wj70kmCjFP1/CDf0bxEDCTmBp+qQ3EDtvkpl02xtOpTq1fgD8LiNA4zBjcT8ui8/u21xinRokc8RIgLT2Go59LAT8Zcc9cwI7pz7UHtLagcAQQQcwRpGxSuO68s4N4rNnAp1Tio6gjPD1H9vTZekWC8KdZuKm9rxvB07RqEEhxKbmERKAlAbHIsabAlGBmgcY5OAyVFLU5RKBvChwoyUJQA4JAjCj221MpMdUqHC1uZJ9aoG7fbGUWOqVHBrGiSfp29F4rxdxA611ZOTG5MbyHPLUndTeL+JXWt8CW0W/C2f9x5lZh49ZoIjjB9d6PI+X0Q1qXYhpOjJA56+SAIpQwg57PFMvdsfQT7s03Ubl1QOWZ8t1005eslLoUYOL8p9EHqqsYhon6NvidhuEGmDGGMhmmrYxkACJ/fRUZvLlOSesVoBq0zUJDMTScpMAickFhfNzOsjmscQ5zhiMaeYUq5a5aHEF2OMyZhojTlJ07Ftb/uilXa20+0aBhwl8jCZ+GDoIJXmVmruZULC7Qx0hAdktbgInIahXF33nUpOD6Ty1w3Gh6HmOhVNedDCRUA912vQ8+8fIpyi/LZB7XwpxE22UzIDarYxt/wCQ6FXYPYvELivV1nqipTjEJBnQtOxjb7L1y4b4baqQe3I6ObuD9t0FoCiLkIKNoQK1OOGWSbARtqIAlAUoSOcACToBM8gEDVstLKLHVKjsLWiSSvHeMOKnWt8AEUgfdb/yMbqTxrxC61VC3FhotPutnM6+8VkqmWhnkgQ6JtwRAoHjNA27dRKsqZKZLd0HB0wiOSaaYdHNOvbKBA5c9IG9EhCBrHhPaktdn/M3vCU0wU/ZX4cjp+yCFSJ1Uii12UwnbVY499mm45HmOiOkZEj1ogcD3YYJOGZwycM8459VKt11kWSja2yQS5lToQ44fJRKj/d5LWfh/bqVahUsNWJdiLQdHggEtHJwOY/ZBS2CK1IsO49EKss9UtJa4QRIUmlTNmtHsySWz7p5t2KkcR2TCW1m5A5O+QJQLQOWQ9evmtBwze7rPVDxJacnjYt+41CzVitEwrFhQe4WasHtD2kFpEgjqnsWawXAN+YT7B5913wHk79Pf8+1b2EDgdKKmE0U8MkDKxn4iX4aTPYsMOd8XRuw71sXOAEnZePcR1/bVqjydSY6AZBBla7ySZ9apuFIrM5pk00DJ9eiiB2SOEJSMkAu/jX7oWjNLUdl65paI9euxAxWZI06oWWnLNTn0vXgozqAJPj6lA060ToJTZLjqY7E45safRAAUA0mgaZnmuefXcncPb9UmDZBNuy2jR2f1Tlos2B2JvwHYfl18lVMeWkQr6x2sRDhLTtrkgrbWMt1XWauWvBBIIzBGoPPtVreVnwZatI909M8j1Co2H3uaDRWq2/1NMu/8jPePUb926vbpcK9HC7ORB8PmsYXFj2uzIIg9mhC0HCtqw1C2fdOY7EFU9jqNR1N22+xGcFW1lrhwiSrPi67sTBUHxM1j9O/hPzWaslY7INDZ6xafqvXOGL0/qKLST74GF3bse9eRWMh4grVcIW/2NYAmGu908hyJ78u9B6ZTbmnSEzTenaj8kFdeMmm8DUtIHeF5peNhcJBH3XqDmys/fV1S0xG/wBEHmFoso55eXioD6ceuxa233frkqOtY0FM8JpwhWdWz+uar61M5z3ZIItQZ933RWZ/z++a4jLqm7CczqglVuijv9c1IqN9eu1NH13II3tRocuxHEpuq2ElNp1bttsgLClmE5ScCcsjuD6zTlSz5T4oIVXmnbLWw5TkfmjbT9fVMlmUILyiWvaab9PMHms1abKaVUsdrOvMbEK4u+pIg6j5bH1yVnY7uo2iq1lcuaNA5sSJ0mZkAoKaz0g8YfBddzTQqtnSem6vr+4bfYajZcHMM4HDeNiNjmFW3jaw9ugkZjuQb6jTxtziHCD3/Nea2igaVV9Mgy1xH2PgvTOHqwqUGnXT5LF8e2P2drxAHDUaD36IGbtrQQthd7MYy15LB0DoQtnw1XgiecIPTLgtRczC74m+Y2Pb9lbgTuqK7qQEOb+6uhogYCZrMBCdlNVXIKG87EDOSzFsu+CYW/qUwVV2u7Qc0HndqshBkBV1os86iOq29vsMbfZVNpu6RIz/AGQYas0tk93VRrKMz2/ZaO8btI2zVBTpw49qCRKju1Up7Doo1T4h6+qBq1jL14pmylS7Qznl6HP1modEQfXToglVqWIddjyTFO3Z4H5ddt8zmpVEoK1gbVIGkkNnt3KB/DrGYHLT1kmmD3lXYqlAkAyzMQrCxV21cm+67lv+6AqtF1Mh4zG8ct1ZUqswQZnMdmSOyCXYHaFR6dAUappE5atPbsgueLr4NSw0GEEvZU+L+zCQM+ecdyy122c1HZ5Dn60VxelGabhsIce4ifJVjrXIw08gPHqg3v4dumk5s5g/ZB+I12F7WuAza2RHSTHgov4YuOOoOzz+q394WIVGwUHiN21NvJbO47KcQ5Kvo8KPp2lzYhkyM9jnGa9CuK6sIz/dBd3bShoVozRRaTcITrSgbhNuEp8oIQMAISxSMKTAgrLXYw7ZVNW7SDIC05YmqlJBj7bdbnSRHYsJabpLK7gQImfH15L2KrZllL+uwmsHR+X7oMfUsXYqq32fCQevct+bqy0VHeN2FwKDPWqze60jkFWihnutBSybgd3KLUs3cgYsFPEBr91KtF24mkDI5EHkR68lPuSw6SJ6fwtFRuc8vv8Awg8zvChUOT2gO3Ox6gDRRPYx3br1S38OFwOWfms9buGnAZDtyQUdz3gGuAqglv6/zD7ha43QKzJyc14gOHke0LPNuRy0PC1Z1ndhdJpE5jkf1D6oKW5bQ0PfZbXInFTFTOOWZ+RUUcOPpEtOZkwRoROR7xmvWK91UHjE6kx882gyElnuOkNGYWxk3bn6CDLcBWX2dZ2USzuyP7r0BoUaz2FrDIACmhsoI7rIC7FGam0qYAXMYncKApSkpAjQOEICnJSEIALULgnCFwagbhcWpwNQwgjlqi17ICZ6QrENXYUFU6yqHabrDtvL6q9dTQYOiDzy8riwOmJCi/8ASOhXotayzqAUDbCBsEGXuS6C3UK+p2NWFOzgbJxtNBDFnQ1LK06gKfhSupoKR1ysOyYFxNBkBaJrURYgrbJQLQBtt0TnsZUwsRCmgjMYn2tR4FwQcGooSooQDC5GkKBEgK5cgcjVIEq5Ak6ogFy5AJQg6rlyBSEj2rlyASFzAuXIFehlcuQLC4hcuQCEZXLkCRlKQ5JFyApSlseu1cuQKCjhcuQI5AHLly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870" name="AutoShape 6" descr="data:image/jpeg;base64,/9j/4AAQSkZJRgABAQAAAQABAAD/2wCEAAkGBxQSEhUUExQUFRQXGRwYGBgYGRocFBoXGhwaGhoXGhoYHyggGBolHBccITEhJSkrLi4uFx8zODMsNygtLiwBCgoKBQUFDgUFDisZExkrKysrKysrKysrKysrKysrKysrKysrKysrKysrKysrKysrKysrKysrKysrKysrKysrK//AABEIAPQAzwMBIgACEQEDEQH/xAAbAAABBQEBAAAAAAAAAAAAAAACAQMEBQYAB//EADwQAAEDAQYDBQYFAwMFAAAAAAEAAhEDBAUSITFBBlFhcYGRofATIjKxwdEHQlLh8RRiciOiwhUWQ5Ky/8QAFAEBAAAAAAAAAAAAAAAAAAAAAP/EABQRAQAAAAAAAAAAAAAAAAAAAAD/2gAMAwEAAhEDEQA/APW2lCc0JQlAZSAoQlJzQC4pZlI4JQgUlcHJEgKBS/JFqm4XBARQylcq+8L3o0cnvAP6dXeCCfiXY1QM4lY8w1j+9Sf+pjKGoLZpRNKqWXmSfhUyjbmnXIoJoCMhNB86Iy/7oCGRQPKSZ3REoBOqFKAjACBsGFwOaIsSx0zQAV0JwNQIFauKQFKSgRcUgSlyBCEsoQlQCSJSIihKBAUj6gAJcQAMydkpXnHF/FXtHupUzDGmP8iNT2ZIJnEfFrnk06JLW/q/M7s5BZ6zMJdicSTzOp7SVV0nTAG61t03GS0F2W8IJl2VANP2VphS0bIG5AaKUKaCPTJyyUrbNK2mnGs0QQ7XZnxipOLH7Z5HtGhT1x36ah9nWAbVGXR37qW0Kl4gusvHtKciozMR0+uSDWYks9VScNXubRT96BUbk4c/7vJXQMoHCgASTC5rpKAj2pWNXbomwg51MhNkQnpQuCBsLnBKHIXIEISLiUBKBckQKAFdCAiUJIQEriUFZxTbvY2Wq8GCBDecuMA+a8TFQSTuvTvxOtQbZmsnN7x4NzPmQvK2NkhBqeELJifjdnuvQWR2LF8PtwAbLX2V8oJtNvRPNZsm6HRPwgEMRgIpXQgQtSIiNULhCCqcwUKoqAQ1xg8pK0fZ4rPX+MVnqxqG4h2jNTOH7d7az0qm7mDxGR8wgtSeqJhTONGCgenNEwpkFOAoHGo3eoTTY3RgdUDJKElLKbcg4lIkJSwg4BIUpCQoBQkooKquJLz/AKagasEmQ0d5j5IMH+KNQm0MbOQpgjvLp+QWOZ8QVxxXbDaHirM5QOwTAgDqqWjmQEGtsFfIdFo7vtmiydiZAAVjQeQg29mqyrFoyWYui0kmFoaTygfJXOSF8ri5ApKaqlK96jVnaoI14VP9N/LCUvBrYsdHsP8A9FRLe7/SfH6Sp3CrYslD/AfdBcIpTcIpQGDuja9NlEEDspXHkmyEQKACUJEo4lcWoAASgIw31/KKEAALnBOFq7AgZLVQcbUcVkeDpLT/ALgtEWqHetiFak+m7IPaRPLke4oPEbW4B5aBkfmo930vfWgtd3nCS8YSww/nIMSO9RKdKD6HrRBNs7QrChSaM3EN7VBoCFVX1eOIwJgeCDa2K9bOHhgcDzcNuU8tVq7MQ4S0gjp2rwmla8BBEz4DxVpT4gtFOMBLBrlOY+RCD2ghAWgGFgeGeMKtZ4a8g9ghXl+39/Tw5zSQR6nyQaLAmalJYij+I5IIFIDlmTlzMD1Kbp8c1S4e6w9EGttzYY/nhPyKs7vs3s6TGfpaB4CFBsVT2rWEiC7b5q5agFcUTgkQKAjHzQtPkihApcl7V2QSICIXck4TCXCgEArgiCSUBtISOCEooQNwhKMjsUK9bYKNGpUd+VpOu+w8UGFv+mypXrMBa4g5wdDAnvmVn7YwNdHrJZ5tucK/tJzc+SecnOfFaK0vk7IJNg94x681c/8AadOq2cInXoVnLE+DmtxcVvBABQZc3L7GaVWz+1pglzXCQRO0t2+yK9bO20FjG0nMIENjIADmI5L0AsD0lOx06ckAA7nfzQef8N8NmnaG4wYkx9FecbXM6tTYGSQ2SRz5cphXTDiqAg7qdbYBbKDzW7bBQOA1aVQPaIyAh0aSNP4WmsvDVCrFQ0y3lPxdp8dPmr6nYW5keuqec0t7EA2CzAFrR+UfsrHBsmLuGLEdpj6qXgOiBpwQgJ99NNlqAGjonWtC4ApxnmgFzEIpp4ocHNA2dUZMoXlNuQPb9yFIw5rpQLiXOQoSUClywn4pXpgotog+884nf4tP3j/1W1qVA0Ek5ASeQEarwjim9DabRUqky0mGDkwafftJQVL3afytNSrSsrMyrSwWokRPQILtroVndNrzGao6NWQlo14cg9UsNoGFV98Wk1HU2kltIuhzpiYGniFm7tvtrfiMAa+Sb4k4opVaPsmtJk5O0gjcINldlgbTre4/EwiYJBIJV1bKIOq8Fu+/alF8tcfEzC0d08V1qtQe0c405GU6kkAabdEHpN22smWvEFvgRzB7lJtT8soWatl5B+E09TJA3MTI8k3QvZ7yGnUmOqDaXPTLaQnck+KmpuiIaByEJwoBemoRuKbxdUBBo31RBvr+EAcnEBhsJDCUaIC6JQRnuQvckJSQgTGlDkhC4hArqiRz0hVTxPfTbJQdUMF2jBzcZjuGp7EFB+J16mnQbTaYNUmY/S3UeJC8prHVO3lelS0VC+q4uc7y6DkOijEoE0XU3wU290pQJGaC5u6uJIJyPb0TlSuG9dP5VJRqYT2J02mQ4mAQNkE2rXLo2AMnwnxTtnGLDPwjbpH2+ZVTQqn2YI5kRzkLm13EkDIZjxy+QQTHVGAkOb49+fTXyUqlbWtw4f0EHtaTh78vNU9Wj70kmCjFP1/CDf0bxEDCTmBp+qQ3EDtvkpl02xtOpTq1fgD8LiNA4zBjcT8ui8/u21xinRokc8RIgLT2Go59LAT8Zcc9cwI7pz7UHtLagcAQQQcwRpGxSuO68s4N4rNnAp1Tio6gjPD1H9vTZekWC8KdZuKm9rxvB07RqEEhxKbmERKAlAbHIsabAlGBmgcY5OAyVFLU5RKBvChwoyUJQA4JAjCj221MpMdUqHC1uZJ9aoG7fbGUWOqVHBrGiSfp29F4rxdxA611ZOTG5MbyHPLUndTeL+JXWt8CW0W/C2f9x5lZh49ZoIjjB9d6PI+X0Q1qXYhpOjJA56+SAIpQwg57PFMvdsfQT7s03Ubl1QOWZ8t1005eslLoUYOL8p9EHqqsYhon6NvidhuEGmDGGMhmmrYxkACJ/fRUZvLlOSesVoBq0zUJDMTScpMAickFhfNzOsjmscQ5zhiMaeYUq5a5aHEF2OMyZhojTlJ07Ftb/uilXa20+0aBhwl8jCZ+GDoIJXmVmruZULC7Qx0hAdktbgInIahXF33nUpOD6Ty1w3Gh6HmOhVNedDCRUA912vQ8+8fIpyi/LZB7XwpxE22UzIDarYxt/wCQ6FXYPYvELivV1nqipTjEJBnQtOxjb7L1y4b4baqQe3I6ObuD9t0FoCiLkIKNoQK1OOGWSbARtqIAlAUoSOcACToBM8gEDVstLKLHVKjsLWiSSvHeMOKnWt8AEUgfdb/yMbqTxrxC61VC3FhotPutnM6+8VkqmWhnkgQ6JtwRAoHjNA27dRKsqZKZLd0HB0wiOSaaYdHNOvbKBA5c9IG9EhCBrHhPaktdn/M3vCU0wU/ZX4cjp+yCFSJ1Uii12UwnbVY499mm45HmOiOkZEj1ogcD3YYJOGZwycM8459VKt11kWSja2yQS5lToQ44fJRKj/d5LWfh/bqVahUsNWJdiLQdHggEtHJwOY/ZBS2CK1IsO49EKss9UtJa4QRIUmlTNmtHsySWz7p5t2KkcR2TCW1m5A5O+QJQLQOWQ9evmtBwze7rPVDxJacnjYt+41CzVitEwrFhQe4WasHtD2kFpEgjqnsWawXAN+YT7B5913wHk79Pf8+1b2EDgdKKmE0U8MkDKxn4iX4aTPYsMOd8XRuw71sXOAEnZePcR1/bVqjydSY6AZBBla7ySZ9apuFIrM5pk00DJ9eiiB2SOEJSMkAu/jX7oWjNLUdl65paI9euxAxWZI06oWWnLNTn0vXgozqAJPj6lA060ToJTZLjqY7E45safRAAUA0mgaZnmuefXcncPb9UmDZBNuy2jR2f1Tlos2B2JvwHYfl18lVMeWkQr6x2sRDhLTtrkgrbWMt1XWauWvBBIIzBGoPPtVreVnwZatI909M8j1Co2H3uaDRWq2/1NMu/8jPePUb926vbpcK9HC7ORB8PmsYXFj2uzIIg9mhC0HCtqw1C2fdOY7EFU9jqNR1N22+xGcFW1lrhwiSrPi67sTBUHxM1j9O/hPzWaslY7INDZ6xafqvXOGL0/qKLST74GF3bse9eRWMh4grVcIW/2NYAmGu908hyJ78u9B6ZTbmnSEzTenaj8kFdeMmm8DUtIHeF5peNhcJBH3XqDmys/fV1S0xG/wBEHmFoso55eXioD6ceuxa233frkqOtY0FM8JpwhWdWz+uar61M5z3ZIItQZ933RWZ/z++a4jLqm7CczqglVuijv9c1IqN9eu1NH13II3tRocuxHEpuq2ElNp1bttsgLClmE5ScCcsjuD6zTlSz5T4oIVXmnbLWw5TkfmjbT9fVMlmUILyiWvaab9PMHms1abKaVUsdrOvMbEK4u+pIg6j5bH1yVnY7uo2iq1lcuaNA5sSJ0mZkAoKaz0g8YfBddzTQqtnSem6vr+4bfYajZcHMM4HDeNiNjmFW3jaw9ugkZjuQb6jTxtziHCD3/Nea2igaVV9Mgy1xH2PgvTOHqwqUGnXT5LF8e2P2drxAHDUaD36IGbtrQQthd7MYy15LB0DoQtnw1XgiecIPTLgtRczC74m+Y2Pb9lbgTuqK7qQEOb+6uhogYCZrMBCdlNVXIKG87EDOSzFsu+CYW/qUwVV2u7Qc0HndqshBkBV1os86iOq29vsMbfZVNpu6RIz/AGQYas0tk93VRrKMz2/ZaO8btI2zVBTpw49qCRKju1Up7Doo1T4h6+qBq1jL14pmylS7Qznl6HP1modEQfXToglVqWIddjyTFO3Z4H5ddt8zmpVEoK1gbVIGkkNnt3KB/DrGYHLT1kmmD3lXYqlAkAyzMQrCxV21cm+67lv+6AqtF1Mh4zG8ct1ZUqswQZnMdmSOyCXYHaFR6dAUappE5atPbsgueLr4NSw0GEEvZU+L+zCQM+ecdyy122c1HZ5Dn60VxelGabhsIce4ifJVjrXIw08gPHqg3v4dumk5s5g/ZB+I12F7WuAza2RHSTHgov4YuOOoOzz+q394WIVGwUHiN21NvJbO47KcQ5Kvo8KPp2lzYhkyM9jnGa9CuK6sIz/dBd3bShoVozRRaTcITrSgbhNuEp8oIQMAISxSMKTAgrLXYw7ZVNW7SDIC05YmqlJBj7bdbnSRHYsJabpLK7gQImfH15L2KrZllL+uwmsHR+X7oMfUsXYqq32fCQevct+bqy0VHeN2FwKDPWqze60jkFWihnutBSybgd3KLUs3cgYsFPEBr91KtF24mkDI5EHkR68lPuSw6SJ6fwtFRuc8vv8Awg8zvChUOT2gO3Ox6gDRRPYx3br1S38OFwOWfms9buGnAZDtyQUdz3gGuAqglv6/zD7ha43QKzJyc14gOHke0LPNuRy0PC1Z1ndhdJpE5jkf1D6oKW5bQ0PfZbXInFTFTOOWZ+RUUcOPpEtOZkwRoROR7xmvWK91UHjE6kx882gyElnuOkNGYWxk3bn6CDLcBWX2dZ2USzuyP7r0BoUaz2FrDIACmhsoI7rIC7FGam0qYAXMYncKApSkpAjQOEICnJSEIALULgnCFwagbhcWpwNQwgjlqi17ICZ6QrENXYUFU6yqHabrDtvL6q9dTQYOiDzy8riwOmJCi/8ASOhXotayzqAUDbCBsEGXuS6C3UK+p2NWFOzgbJxtNBDFnQ1LK06gKfhSupoKR1ysOyYFxNBkBaJrURYgrbJQLQBtt0TnsZUwsRCmgjMYn2tR4FwQcGooSooQDC5GkKBEgK5cgcjVIEq5Ak6ogFy5AJQg6rlyBSEj2rlyASFzAuXIFehlcuQLC4hcuQCEZXLkCRlKQ5JFyApSlseu1cuQKCjhcuQI5AHLly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872" name="AutoShape 8" descr="data:image/jpeg;base64,/9j/4AAQSkZJRgABAQAAAQABAAD/2wCEAAkGBxQTEhUUExQWFhUXFxwYFxcYFxcYHRgXFxgaGBgXGBgYHCggGholHBoaIjEhJSorLi4uGx8zODMsNygtLisBCgoKDQ0OGxAQGy0iHyU3LDctNzc3NTU0Nyw0Ny03KzE3NzcsLjcyMTc3LTU3NDcsNDItNS0wNjQ3NywvNDUtLP/AABEIAPYAzQMBIgACEQEDEQH/xAAcAAACAgMBAQAAAAAAAAAAAAADBQQGAAECBwj/xAA7EAABAwIDBQYFAwQCAQUAAAABAAIRAyEEMUEFElFh8AYTcYGRoSKxwdHhFDLxByNCUhVyYjNDgqKy/8QAGQEBAAMBAQAAAAAAAAAAAAAAAAIDBQQB/8QALREBAAEDAgMHAgcAAAAAAAAAAAECAxESIQRBURMiMWGB4fCRoQUUIzJxwdH/2gAMAwEAAhEDEQA/ALVheztJuz30H1Kf6ovFzWNsUQe4BMyHbpbAi/Aqn7PwL8U8uqbzRRPd1q1EFzyXQymTTaA0U2Bh3n2tc8V6S6lgmNdhSHlxqMYXFrnVDUePgqipG8d0EAVf8YiRCY4Ps5So4epRojd7xrgXu+JxLpu52bok5rmmzEzHSG3R+JVW6K951VTmJ6dfSY5f4H2RGEp0e5w1dlbd+J5bUDyXOze6CY3iDyWbawtOuO8pU6NevQdDWufutFSAHMqOaDENcTukHSy8jr1X0XupsNSniKThTb3Yezv2MeGNLmNADQ0AvLnTvSeC9J7D7PxW/UxGJeyaggMp7m464d339s7pcZImJsLpbuau7pR4zg+xzd7Xed/Oc8/OJ9lExOG/4136RrqlXec5762IYA47lIw2kSCXM3t0y0i4jVUuvUl2fova/wCqDGDDb+63vJ3WvMSAQZGVxfKw1XiL4lX0xO+WXcqpmKdMY2+7DUy6uMlL2cJfJ8vl8ioLG5J3smkJHM69clJUtuxLNzz0T6k4KvYO3h1Cd0naBBMbPBGpmQOreaE3S6Mx3n1z8UEhgCx/jZcsbr90Utsg2Ct7q5aFvfQbPWq5XR69fBYRfNBg6+a2sA5dQtN4fRBwOvkt8fusa1aeNb+H2QY7PL8qu7YHdVQ6LG58QrAXZJF2yZNCeB9J/hBfMJjqbqXeNc3cDbkEbrd39wJyG7BnhC832/srCVKzqmHxTyHkuezDg14eSXOc/cqfDvE2H/iYSPEbTe+jQDqlRtHdqb3dhwBdAPd1DT/3gAOd/seBVq/p9so1ab69qbXbrGU9zJlPeLSX27wkP/dEmNVzVzFdWiYbPD26uH4eeJouYmdvadvHn5erzjFdr8ScV+pOIDazalNraIZXgsIYXRDt0UyQJYT8Ule2bO242uylSq71GvXpvIa07zgGAbzw9stYfiBAN/QrzsnaDz+rfstv6wEFrNw90Q2Dvv8A7m/3wLQGkGIzRHbKxOz94YDD4t76z6dau4iiWbwbvllMtLXbu89zSHDSxtedMTTmVN+qm7ppjEc8zyjptnb7rjsvse5uLGJr1e8LGCnTAmS0Ncz+8XTvuLTciJMlVXGvr4fFupUnvpvbULsNQLz3D6J+FlNtNpDWRDj8RAsBCvuxts1ajKHfYWrTqVJFSzA2m5rQSXfGSGuJIbmbXhVLttsPE4qu1gos3i87uIaDuChB3WVXGTvh4cTAj4m81C5Rinu9V/BX9V/9eYxjHLERHz+d+u6q9s+0j8VSw5du725vO3ZAkkxAOVhzVRF516/lWPt5h208VUp027rGBrWNFg1rWiA3/wAReFWuK6IjEMi5VFVczEYieTcwQIm/BWDZJECeH4y6zVep5jJPdn1YHtl6eK9QP6TjPGPom+Gq2z8PC11XqD/Xj1op+GdBtGX4QWag/wA4Uiied+rFJ8LiOHH5C5jryTGk9Awa7Tln7rts6oFAiRf8KW0IMAv11wWyDK1vei2XXQY0LXMeKxYQgxolbAjrPwXLdAVhOqDZPqhk3y4rr59WQnu5oOSUs2+N6g4cp9FNe7oJftZ5FI20uj2CvsLsYYrA4mi5xaS8QRmHMuwmxls6DTKFdNg9n6tJgFbEOc4NbTApktYGU53SGun4zPxHWG8FXv6c4vco1iKbn/3wIZG9DiBvGSPhbmfDVC7Yba2ma5ZhMJX7pkjeAaN8yQXAipdkAEWBuZVdURE6sbuq1Vcrp7LVEU+O/V5tgeyFBrcSXGlXNOg9re5cXkVHNa5uIEATSZcE6E5FSsT2Qw/6qkQ1lKm7cd3FSW1IpNYKjSwyd6sd4sE/FNoXseyezlKg4loG7u7jGx+ymYLmEz/clwmXSRMZLeN7PUqlYVXD/UubH7nU47p29Mt3b2bAM3mFDRcx4ur8zwmue5tj+seHzf6vF8d2XwxpbzaRo7uIqgmqCzeY+oG06TCSQXUoO/q3MyptbsZhnB9NtIB36djG1iZYawfvOrtIgvY5lg5rY5Bevbc2U2sybNeyXNduh0T+/wCE/Cd5siTlMiCJXktHbhG9TLYBMCOAyHt1rKKK87ypucRYmiNNuM79fL6/PVX2lqTVN5Aa0TAvuiCQNMsuaVb3gPL2+qcbXbN59kkuBkrXDM5nIwHX1U/Z5Nr2/n0S2mJPXqnWDpAQR6I8M6blJpVTqdOo4jmotJg049eOXsitZflH2P4QNMPXIiTePf6JphsRlMR4+Sr4dEc41UulUg+OiC1Yd3XQU2lV4lKtnukAxbwOnRTBpjzQTGwVm74oLAZngtmpZB3rHXL2WyFySFjndBBgKwnh0Fqbobz5fnig2X+6C+pnfqVt59kJzvD35oAGc+vnyUDbTv7ZHvdSi+J14W+Sh7bE0XeE+QQVilsilX2eTUp75biGOHEjvGh7G8XPb8IGpPgq7j+xtE16oa+hSbvF7WVHlpYyo5xZRcCLVGAQ4aSLlerf03oj9Ne/xHw0jTiE0xPZei+o5xAhx3t2Mnn97t6ZO98NjYbtsyqrlNc/tlocJxFi3ntKM/INpWSsWK1nuagkEcivD6mAlzxwJAtzzHzXuQXj20wBUqgD/N2vPVAja62643Hy08EuxNMaKRVeZ3ifH6rmsy1r29ifygHgacu06zVgw7SAlGzmAO69E5pHTWeXj5IDsZ/CNu81qjeRa/8AP2Umi3Inx/lBlOnJGZPQzTTCYHI5Rz8OKiuxNJmZkZmbcEHF9qKQEjMiBBOeh90Fqw1KMjafyp7RYKq7I2+IAqATxF8+KtOHxVN8Fp+9tOSA+7f8eC3A4LoMGfGxWOsgG8LkBHBlBc68T1xQclhnxWNZfoInULC1AF4Pgo9Rp91NLLobqYJz+qCE9g6CjbSYO5qf9TmmNVsFQNqiabhxgeqCb2Ko7uHYPppKsqg7Pw4YxjQIgBTkAFixYgxeY9rsC6niyYhtUbw/7TfL1816cq9232WK2HJH76Z32nl/kPT5IPMsfhItEz7KI3D7uYPjnwVkZTbuQ+Ms/VKDUJmBkRfrRADC04vGYj0/lSmN4HXqLobhe/4RqcRby9fkgk0gBz/PPyUipV3WyM+tEBrbWzy0Sfa2IIIaDHEIAY6uXEyRfQE+6XtFvD5rmu4jn9lphqOB3ASACbcBN5QNcFi93OAcp669Uyw3aAUsn3HCToqk0HvBvyBxiY4JhU2bUDGvLIDhlFwDlZBbsB28cD8d25XsfbRPcH2wZUPj0AvJ6rCNB4qbszEw4c0HtmGxgc0EahRauKG8cxGfgUr2OZYL+X2S3tYHsIeDA3b+Xsgso2nTaZc8Acz7KT/zVCP/AFG+xXieM2g+o65Jt4ZcvBZhsS/IAWM3IB4Znnog9drdqKIkAzHvyQKHaeiSJdF/TReYue6x3YB/+Ux/C1hqjS6Ac+X55oPYqGKY+S0yFunS3ntHOfIGVX+ylHdZbLieeatez2S4nRqBk1HQWoyACxYsQYh4mnvMc3i0j1CIoO29pDD0X1TfdFhMScgEHnXdAi/D1hQhgw3fMRfLyQcBt5jnQ8QSZ5XPsmuMeIsbE+0e6BHVHNHpT11ZCqi/14Lhroj5QgbYYTyj+FLGyRUzaLyPONFCwFQePjfTVWjZsHlOnggrGI7LBpu2x14cil+AaMLWIqAFp45HQiF6gKAIg38bpZtbYLKnIoK3R2TgHOD8pM7sujPIjgmG2BSqN3A5rdJibDQBAd2d3MngCdQodXZ82BLjyyQV3FbIu6HbzTkR7KNs/An4ZFpj3svRdm9n91g388/DkhV9ihsAX8kDXYezt2mL3/CTdvMM5zGtbkSd7TNW3AMhrRyHUoG0sM19nX1QeU7Gwm5VEgRkd4j4hyT6l2OY98sfDZmJBjwIvAUjavZgB28CY+UzzWUtkVR+13LXzCBn/wAFSAAJybAA1GscJUaj2QYYI+Egm0aEzB60U7ZGyXB0uNgLDMefurIy1rfJAt2fgRTEDrJN9nMEE6koFTkp+HZDR4ICtRkFqMgjrFixBi8+/qrtGGsogxbfdz4D2PqvQSvDO2O0+/xNR8mN6G/9RAHylBW97WTlby9lcNl4suoMJvE5556qoVHck92JUJpQbX+iBjXJ1nIemtlHJOo+XHMI0z9+urLjd8c8/l10Qm4V599U/wBl4mCqzTseSn4StEdaoL9hattFIddVzZ2NMQI9U5w9bevf1CAzsMDndd0sG1kbrRPJFpc+rLdR8cAgHUHglWJBNxf8cQo+0dusDiwGY0H380PCbQFSPSCgsGzQd0T9FmLbfrkjYJkNUbaYOnh1yQDqUmmZ4X58LLGYEDIZ9WWsJVm3r1wU9rbII7aBHL0+i1vxnl5eilkdeaj1mZkD+UHDnS5oykpsAkeDcTWaOEnTIAp6gwIqG1FQRlixYgTdr9o9xhKjv8iNxvi6y8HrPJN/5urv/Uzb3eVhRY74adjcQX6/ZURz/iPWnXog5qHxTTY1T4SOfPOEqzufnzUrZbrkceH0QP6dUfxK6Dud+Gngo9KoIz66hFDpPrn6IDRAz6hFw9TrrleFGz197R/KCHQc7zcfaCgs+y6okC+cxbJWnBv16yH1VCwuIIi/j4dSrFgccdcr65ILV3w4/hKttbQ+FwaDe33PzXQrb1uvExmjUcK3dIObs/NAr7M7NY6nvPALyTM/JFxGxAyu1zDDdRwKqlbtBUwtRzCLNcR5fUKZhu2he8EgR6Rmg9IwzLBZVpX4pLhO0tItkmNbreJ7SUYkOHIaoONqvNN7XNFiDveXh4pjgcXvtBF+uefioVKqarZgxoDa2pMqOx4omBMG4ztxF0FgD1ExDhfwQKWOBHXFcVsRz0H5QG2JSJe550EeZ/CdqFsgfASBmZ8VOhBpqMhgIqCIl3aHaIw+HqVT/i23Nxs0epTFeV/1O7Rd484Vh+CmZeZEOfGVtGzEcfAIKDWad9zybkmec5njeUGo8Xkfg2v1x8kaodevxl7qK8dadfdB20dQfVapu3Tn1otNhaqeHUoHGGePtJ9B7BSKL4OogpRTrGApgrSfHXrq6BuHzbzz1QK1Qxpz8jPuswzpbbNDcJnLP6ZkoJWGr3+8yUww+MiMhOQ+3zSURIPzEczdbLgJJmBO6MvloguWA2q1jbn3zzn55LeL7YMDTu3jP0zXn1TGOfOkWA80UOa1htpLjObjkgLtraffuc94udbaWgk2SYVi0yJ60lTO4lk6DWMyLR6ygjByS2YO6DIngLeuiCUza74jeE3hSNl4wmq1zjYG8Wjx8Eto4MywOMAmOHHr1TbDUgyruRnBB9Rmg9B2NtsOps3rvdIBA1Gvrf1XW0am+S0GSDkOPpwVY2U6WtA/cwuI5SZ+aaNeHEOaPjbdw87C+uYQY3GOBi8859Tx8VLbiyTnHhw4KJjcSHOkCJBDhwINxxIyPmjbAw/e12M0mTyaM/VB6HgKW7TaDnF/GLqRC6WQg0EVcAIkIE22Mb3NCrV/0YXeYFvdfPleuXOJdckkzfOSZVr7YduH4kmkz4KHC0vgyC46ZZD3VMk80HRN+PUIQE/Xn7rrekG3XQWgOvZBpoglc7tvutVHcB0OiuQctetUHQfBysc/NSQ+0cwctPJRjSJ108FzSccutL+6B/gKzeefXqi1KmZuL5yPP+Emw9SHX48fKIUh5bcF0XyEn3QHxGKMwCSAJiIy05hANUmJzM2zzsgVLNnmPrPLQIeBqHeLjoD7+3FBIpsgEwN428B90eiyYByFzzyUN2IltrGRpkOiunYotL9Rdo4Cw4+iBoHBtIjjMeQ690sbiCHSToBzgiFlXGE92Mt0H8nnMpdWrEuJvfLXJA1/VSJm4Ai/PNHxWM3q7SMoB8JMm6SUnXiMxGvjnwRmE58hb7FBadiY4NLiDG89wF8hFz7wmdXFwXm/7DNrEtIv6yqPSqubAByjJPKGIL5gn9oB5zoPGUD0mHNeZJeA6L6kt+gTTC7RODr0n/8Atu/cbS4HQcxmq7/yMOZaQ202/wBj+U32zuvaaZvFNpZwDmgSD4yg9ZweJbVYHsIc05EdZo0LyDsX2ndh3w4l1Jx+JvD/AMgND8163g8UyqwPY4OabghAUBdrQC6QfKpPXXguqfihu4HrzXVMnXTw9kHRt58/muJNrW/K6cz1WoAnigG7Lj91v7Lpg8s/quCNdEHehlcvbPX1WXPh1zlcuzy90HTH+vquS7d9VxUF7ae60HjrT6oJeKrQwREkzl4C/WiFsh/xt1Go4i/3Ueq2TH41RsC+HCJmDF8yZhARwlxi9/RA3fc66qUyRAOZsfPIILWQ6CL5fQ6oD0GxfqFlWhBy9MuKnYBgJv11KnvwjZQIwTrw+y2xvHP+PROxgR66WQ8TgxYj04oElbPUdDkpeyqoa179Y+Eahxvlxsh4uheBMnNZubsMIHHzjigabLJcfi0INzrwM6fdWShBeBBO9+46XAgCMlTRUcBugwAb+P2Vo2bWdRaHF0vd+1sZNFt73QQqjG779yRBgjW3zT/s32mqYXITTJuwm3iP9SqccUe9cYg7x91Mp4susflZB7Rsjtbh68De7t3B8C/AFWELwBjtdetVYNldsMRRZuB28NN6DHITeEHmdQeSFME3+Sk1ad0J1Ic5QEN+HLwK5c3lz6ut0mrp7fP7oBBo43Q3s646KQ48rIbwBmgGG8Ppx5rsUxn5LkNsNOC7nh7oBuGYPh+EGoNUeo1csHVs0EYnWOpW6Lr5fhd1mxl7Ea2yQTnPmgY1Xl2dj1dS6bBUibPF/wDtfikzMToRfkc1LpVxIg6/jyQM8O7dcJtdTqtcQOefjZKGVpzM+i6fiMvuEDkVwRPhPXqgYvGcPWdBZKDjMr+nz4oTq8+ev3jVB6F2G2dTqUn1HsBcHwPAAQqptphNdwbEB2YHPNX7sPhnNwzRYb53vBpy87JZtTs3uV4YPgde98876IKbRa5rjYE8D6XTzBvcBv1IJiAPL2Fkj2s19GqRJsYM9eCJgMQZjPX6aoAYimW1DM3v69FSWOnJS9o4feEj9wE6SUuocNZQNKL8uvJTZ4x6hQaMdD5Kax4AugQka9ZoD6VlOfTQ6jLZIFzmwfxyRN3rNEeyZsuaAI01QcPbB5LW5a/Qy68VKfT/AJXBpdD5oIhHX1WOgdBSnNjLTj9ghPCAAbbr1XJbe1lILuXFcvb1ymEEWoyRz8BxQ3C8eGgv4KRUba2aj1KXy+6DVShafle4UcGOKmU6s2zW8TQm4F/DxQQjVJyKIxxnP5dcFHDo01+6PSzknroIDMYddEY2j59eahOdYKSxxtY80F27I9rP04DKsuZmDq2fmFcdsdqcMyiXNe17nfta258+AXkDQYv6qU1saZoGXaDaAxHxtaWui4420jRKsDU8fbMhMtg0BWxNOmbBxP8A+TxUTa2zzQrOYdCY8OKB7gHA5nzjkl+0ML3b5E7pytrwW9mvnjnbIe6c4nD94yPMHmgW0H21lMGgxYJZhyZg8YTOm4QJ9o+qBf3Q6+q5dSv16qe2ks7tApdSXFTD6/LO30TXuLLj9MgXtZPXVlhpWupQZB80Q00CqrT4cYQ3N5apo+j1EIBo+PV0C51MrkzHVuvqp5peCC6h1KCBVbxvx9bKM8curjTq6Zup26+QQH08xB6tdAs3iLhT6TicvTyK5fT6+vX0WU2wfeEA8dgSRvDPOPr4qJTPKPxfNPGOlvvoo+0Nn332TaCRx1n3QRKLJGnqpLWZe35UXDvg569dfdMAMkGNZ111mjvZz/PQQKbz1ylGqCQL/LJAfYFfdxdEz/m0aXm31V37e7DFVnfMHxNzHEfhedUqhZUa8f4kEeRXsuycc3E0e8YZt8beB4Hmg8jwVSM5B8fPRWrZ1TeH8pf2m2WKVUuYPhJnSx1C72HVuAgzaOD3HBw/afDPVGww+GyeYjDh7COgkbGltvqgndwVruUxNFZ3CBYKKw0Ey7hbdh0CSphdQsp0psU3dQQHULoF7qKCcPdNe7BQntGiBSaCj1KIAvHXNNKjDwCivwpOYsgU1GBQ3HQDy808dhh4+KC6jCBW5hjJCc3MfVM30puP4UerRz8J+qCFQIEApnhOGs/geKgGnqpGFqGeBt9UAtp7Nj42j4f8uU6hcUXzwnqyfUasiPc6jmleMwXdkub+0/8A1PBAMs5eK1UPKPv4qQwCJhDrt4FAvqcoT/szth2GfvNu02e3iPuklQZ+PL7I2Ddp119kF82mWVpi7Xjeab2J5Kv4dhpvg8VrZeOLTuHIm18uWSnbQpTD2+aCwYF8tBCBjtmEmW65oexKnUqw02oI/d6LRpALaxBgpLfdLFiDl1NCqUAsWIAVMOEM4VYsQDNEKPUoLFiAFTD2lRHUAsWIAPohAfQWLEEKpQBKE2lz5ysWIJtC0HTr7pjSph4MiZzm8rFiBbicJ3dTcJkG4QKlMDz8OCxYghOaiYenfrhKxYgnNaM9U12fWLqbmnRYsQMNmt3XeCteHEgLF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874" name="Picture 10" descr="https://encrypted-tbn0.gstatic.com/images?q=tbn:ANd9GcQ49X6RC4aQquYytPHQ3nZ3jE2AotZNhmZCw_f5_xp2LK2hJnmB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1971675" cy="231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000636"/>
            <a:ext cx="1357322" cy="10001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5643578"/>
            <a:ext cx="8229600" cy="5048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портрет пана Енгельгарда, зроблений аквареллю, 1833 рік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49506" name="Picture 2" descr="Енгельга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28"/>
            <a:ext cx="4310066" cy="5312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Смерть Богдана Хмельницького. </a:t>
            </a:r>
            <a:r>
              <a:rPr lang="ru-RU" b="1" dirty="0" smtClean="0"/>
              <a:t>1836-1837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75106" name="Picture 2" descr="Смерть Богдана Хмельницького. 1836-18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7072362" cy="4989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28" y="214290"/>
            <a:ext cx="3614734" cy="4381512"/>
          </a:xfrm>
        </p:spPr>
        <p:txBody>
          <a:bodyPr/>
          <a:lstStyle/>
          <a:p>
            <a:pPr>
              <a:buNone/>
            </a:pPr>
            <a:r>
              <a:rPr lang="ru-RU" sz="4000" b="1" dirty="0" err="1" smtClean="0"/>
              <a:t>Знахар</a:t>
            </a:r>
            <a:r>
              <a:rPr lang="ru-RU" sz="4000" b="1" dirty="0" smtClean="0"/>
              <a:t>. 1841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52400"/>
            <a:ext cx="4857784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Тополя. </a:t>
            </a:r>
            <a:r>
              <a:rPr lang="ru-RU" b="1" dirty="0" smtClean="0"/>
              <a:t>1839-1840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74082" name="Picture 2" descr="Тополя. 1839-18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4124325" cy="5238750"/>
          </a:xfrm>
          <a:prstGeom prst="rect">
            <a:avLst/>
          </a:prstGeom>
          <a:noFill/>
        </p:spPr>
      </p:pic>
      <p:pic>
        <p:nvPicPr>
          <p:cNvPr id="174084" name="Picture 4" descr="Знахар. 18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3952875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3357618" y="4286256"/>
            <a:ext cx="2828916" cy="2381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785794"/>
            <a:ext cx="3571900" cy="31432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«Катерина» – одна з найцікавіших картин Шевченка, написана олією</a:t>
            </a:r>
            <a:r>
              <a:rPr lang="ru-RU" sz="3200" dirty="0" smtClean="0">
                <a:solidFill>
                  <a:schemeClr val="bg1"/>
                </a:solidFill>
              </a:rPr>
              <a:t> у </a:t>
            </a:r>
            <a:r>
              <a:rPr lang="ru-RU" sz="3200" dirty="0" smtClean="0">
                <a:solidFill>
                  <a:schemeClr val="bg1"/>
                </a:solidFill>
              </a:rPr>
              <a:t>1842 </a:t>
            </a:r>
            <a:r>
              <a:rPr lang="ru-RU" sz="3200" dirty="0" smtClean="0">
                <a:solidFill>
                  <a:schemeClr val="bg1"/>
                </a:solidFill>
              </a:rPr>
              <a:t>році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51554" name="Picture 2" descr="Катер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500042"/>
            <a:ext cx="4000528" cy="5820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72066" y="428604"/>
            <a:ext cx="3614734" cy="4881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Сліпа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дочкою.</a:t>
            </a:r>
          </a:p>
          <a:p>
            <a:pPr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Автоілюстрація</a:t>
            </a:r>
            <a:r>
              <a:rPr lang="ru-RU" sz="2400" b="1" dirty="0" smtClean="0">
                <a:solidFill>
                  <a:schemeClr val="bg1"/>
                </a:solidFill>
              </a:rPr>
              <a:t> до</a:t>
            </a:r>
          </a:p>
          <a:p>
            <a:pPr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Поеми</a:t>
            </a:r>
            <a:r>
              <a:rPr lang="ru-RU" sz="2400" b="1" dirty="0" smtClean="0">
                <a:solidFill>
                  <a:schemeClr val="bg1"/>
                </a:solidFill>
              </a:rPr>
              <a:t>"Слепая</a:t>
            </a:r>
            <a:r>
              <a:rPr lang="ru-RU" sz="2400" b="1" dirty="0" smtClean="0">
                <a:solidFill>
                  <a:schemeClr val="bg1"/>
                </a:solidFill>
              </a:rPr>
              <a:t>" </a:t>
            </a:r>
            <a:r>
              <a:rPr lang="ru-RU" sz="2400" b="1" dirty="0" smtClean="0">
                <a:solidFill>
                  <a:schemeClr val="bg1"/>
                </a:solidFill>
              </a:rPr>
              <a:t>1842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00108"/>
            <a:ext cx="4543428" cy="3714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Циганка-ворожка. </a:t>
            </a:r>
            <a:r>
              <a:rPr lang="ru-RU" sz="2800" b="1" dirty="0" smtClean="0">
                <a:solidFill>
                  <a:schemeClr val="bg1"/>
                </a:solidFill>
              </a:rPr>
              <a:t>1841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pic>
        <p:nvPicPr>
          <p:cNvPr id="173058" name="Picture 2" descr="Циганка-ворожка. 18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4124325" cy="5238750"/>
          </a:xfrm>
          <a:prstGeom prst="rect">
            <a:avLst/>
          </a:prstGeom>
          <a:noFill/>
        </p:spPr>
      </p:pic>
      <p:pic>
        <p:nvPicPr>
          <p:cNvPr id="173060" name="Picture 4" descr="Сліпа з дочкою. Автоілюстрація до поеми &quot;Слепая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857364"/>
            <a:ext cx="3787253" cy="4557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0"/>
            <a:ext cx="5400684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Селянська родина. </a:t>
            </a:r>
            <a:r>
              <a:rPr lang="ru-RU" b="1" dirty="0" smtClean="0"/>
              <a:t>1843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71010" name="Picture 2" descr="Селянська родина. 18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6893141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57752" y="285728"/>
            <a:ext cx="3614734" cy="8572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Бандурист. 1843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642918"/>
            <a:ext cx="3357586" cy="9286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 пасіці. </a:t>
            </a:r>
            <a:r>
              <a:rPr lang="ru-RU" b="1" dirty="0" smtClean="0">
                <a:solidFill>
                  <a:schemeClr val="bg1"/>
                </a:solidFill>
              </a:rPr>
              <a:t>1843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72034" name="Picture 2" descr="На пасіці. 18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4248150" cy="5238750"/>
          </a:xfrm>
          <a:prstGeom prst="rect">
            <a:avLst/>
          </a:prstGeom>
          <a:noFill/>
        </p:spPr>
      </p:pic>
      <p:pic>
        <p:nvPicPr>
          <p:cNvPr id="172036" name="Picture 4" descr="Бандурист. 18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14422"/>
            <a:ext cx="381000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</TotalTime>
  <Words>272</Words>
  <Application>Microsoft Office PowerPoint</Application>
  <PresentationFormat>Экран (4:3)</PresentationFormat>
  <Paragraphs>37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«Тарас Григорович Шевченко в образотворчому мистецтві»</vt:lpstr>
      <vt:lpstr>Тарас Шевченко як художник займає одне з найпочесніших місць в українському образотворчому мистецтві. Він прекрасно володів всіма відомими тоді засобами графічного зображення. Однією з найперших картин Тараса була картина «Погруддя жінки», написана простим олівцем у 1830 році, Тарасу тоді було всього 16 років. Можливо ця гарна мрійлива панянка на картині була одною з його муз, хто зна…</vt:lpstr>
      <vt:lpstr>портрет пана Енгельгарда, зроблений аквареллю, 1833 рік.</vt:lpstr>
      <vt:lpstr>Смерть Богдана Хмельницького. 1836-1837 </vt:lpstr>
      <vt:lpstr>Тополя. 1839-1840 </vt:lpstr>
      <vt:lpstr>«Катерина» – одна з найцікавіших картин Шевченка, написана олією у 1842 році.</vt:lpstr>
      <vt:lpstr>Циганка-ворожка. 1841 </vt:lpstr>
      <vt:lpstr>Селянська родина. 1843 </vt:lpstr>
      <vt:lpstr>На пасіці. 1843 </vt:lpstr>
      <vt:lpstr>У Києві. 1844 </vt:lpstr>
      <vt:lpstr>Будинок І.П.Котляревського у Полтаві. 1845 </vt:lpstr>
      <vt:lpstr>«Чигирин із Суботівського шляху», 1845</vt:lpstr>
      <vt:lpstr>Ця картина називається «Циганка гадає українській дівчині», написана у 1841 році, тут теж прослідковується схожий сюжет, а українська дівчина символізує не що інше, але саму Україну.</vt:lpstr>
      <vt:lpstr>Костел у Києві, 1846 рік.</vt:lpstr>
      <vt:lpstr>Чумаки серед могил. 1846 </vt:lpstr>
      <vt:lpstr>Аскольдова могила. 1846 </vt:lpstr>
      <vt:lpstr>А це одна з кращих його картин пейзажного напрямку – «Пожежа у степу», написана у 1848 році, під час степного переходу із Орська до Аральського моря, коли Шевченко став очевидцем дивовижного вражаючого видовища – велетенського полум’я, від підпаленої казахами сухої трави.</vt:lpstr>
      <vt:lpstr>Місячна ніч на Косаралі. 1848-1849 </vt:lpstr>
      <vt:lpstr>Серед товаришів, 1851 </vt:lpstr>
      <vt:lpstr>Діоген, 1856 </vt:lpstr>
      <vt:lpstr>Благословіння дітей, 1856</vt:lpstr>
      <vt:lpstr>Киргизеня, 1856-1857</vt:lpstr>
      <vt:lpstr>   Вид на Каратау з долини Апазир, 1851 </vt:lpstr>
      <vt:lpstr>Мис Тюккарагай на півострові Мангишлак, 1856-1857 </vt:lpstr>
      <vt:lpstr>Новопетровське укріплення з моря, 1853-1857 </vt:lpstr>
      <vt:lpstr>Місячна ніч серед гір, 1851 -1857 </vt:lpstr>
      <vt:lpstr>Підготувала учениця 9 класу Танчик Маргарита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 Григорович Шевченко в образотворчому мистецтві</dc:title>
  <dc:creator>Маргарита</dc:creator>
  <cp:lastModifiedBy>Маргарита</cp:lastModifiedBy>
  <cp:revision>10</cp:revision>
  <dcterms:created xsi:type="dcterms:W3CDTF">2014-02-15T20:20:36Z</dcterms:created>
  <dcterms:modified xsi:type="dcterms:W3CDTF">2014-02-15T21:51:03Z</dcterms:modified>
</cp:coreProperties>
</file>