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0"/>
            <a:ext cx="3500462" cy="185738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Віруси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1714488"/>
            <a:ext cx="6172200" cy="492922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92D050"/>
                </a:solidFill>
              </a:rPr>
              <a:t>Віруси</a:t>
            </a:r>
            <a:r>
              <a:rPr lang="ru-RU" sz="2800" dirty="0" smtClean="0">
                <a:solidFill>
                  <a:srgbClr val="92D050"/>
                </a:solidFill>
              </a:rPr>
              <a:t> — </a:t>
            </a:r>
            <a:r>
              <a:rPr lang="ru-RU" sz="2800" dirty="0" err="1" smtClean="0">
                <a:solidFill>
                  <a:srgbClr val="92D050"/>
                </a:solidFill>
              </a:rPr>
              <a:t>неклітинні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форми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живих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організмів</a:t>
            </a:r>
            <a:r>
              <a:rPr lang="ru-RU" sz="2800" dirty="0" smtClean="0">
                <a:solidFill>
                  <a:srgbClr val="92D050"/>
                </a:solidFill>
              </a:rPr>
              <a:t> , </a:t>
            </a:r>
            <a:r>
              <a:rPr lang="ru-RU" sz="2800" dirty="0" err="1" smtClean="0">
                <a:solidFill>
                  <a:srgbClr val="92D050"/>
                </a:solidFill>
              </a:rPr>
              <a:t>які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складаються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нуклеїнової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кислоти</a:t>
            </a:r>
            <a:r>
              <a:rPr lang="ru-RU" sz="2800" dirty="0" smtClean="0">
                <a:solidFill>
                  <a:srgbClr val="92D050"/>
                </a:solidFill>
              </a:rPr>
              <a:t> (ДНК </a:t>
            </a:r>
            <a:r>
              <a:rPr lang="ru-RU" sz="2800" dirty="0" err="1" smtClean="0">
                <a:solidFill>
                  <a:srgbClr val="92D050"/>
                </a:solidFill>
              </a:rPr>
              <a:t>або</a:t>
            </a:r>
            <a:r>
              <a:rPr lang="ru-RU" sz="2800" dirty="0" smtClean="0">
                <a:solidFill>
                  <a:srgbClr val="92D050"/>
                </a:solidFill>
              </a:rPr>
              <a:t> РНК) </a:t>
            </a:r>
            <a:r>
              <a:rPr lang="ru-RU" sz="2800" dirty="0" err="1" smtClean="0">
                <a:solidFill>
                  <a:srgbClr val="92D050"/>
                </a:solidFill>
              </a:rPr>
              <a:t>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білкової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оболонки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зрідка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включаючи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інші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компоненти</a:t>
            </a:r>
            <a:r>
              <a:rPr lang="ru-RU" sz="2800" dirty="0" smtClean="0">
                <a:solidFill>
                  <a:srgbClr val="92D050"/>
                </a:solidFill>
              </a:rPr>
              <a:t> (</a:t>
            </a:r>
            <a:r>
              <a:rPr lang="ru-RU" sz="2800" dirty="0" err="1" smtClean="0">
                <a:solidFill>
                  <a:srgbClr val="92D050"/>
                </a:solidFill>
              </a:rPr>
              <a:t>ферменти</a:t>
            </a:r>
            <a:r>
              <a:rPr lang="ru-RU" sz="2800" dirty="0" smtClean="0">
                <a:solidFill>
                  <a:srgbClr val="92D050"/>
                </a:solidFill>
              </a:rPr>
              <a:t>, </a:t>
            </a:r>
            <a:r>
              <a:rPr lang="ru-RU" sz="2800" dirty="0" err="1" smtClean="0">
                <a:solidFill>
                  <a:srgbClr val="92D050"/>
                </a:solidFill>
              </a:rPr>
              <a:t>ліпідні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оболонки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тощо</a:t>
            </a:r>
            <a:r>
              <a:rPr lang="ru-RU" sz="2800" dirty="0" smtClean="0">
                <a:solidFill>
                  <a:srgbClr val="92D050"/>
                </a:solidFill>
              </a:rPr>
              <a:t>).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2571768" cy="3857652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Віруси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займають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екологічну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нішу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облігатних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внутрішньоклітинних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паразитів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розмножуючись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живих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клітинах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вони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їхній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ферментативний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апарат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переключають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клітину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синтез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зрілих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вірусних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часток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віріонів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785794"/>
            <a:ext cx="5532159" cy="4714908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103674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Віріон</a:t>
            </a:r>
            <a:r>
              <a:rPr lang="ru-RU" sz="1400" dirty="0" smtClean="0">
                <a:solidFill>
                  <a:srgbClr val="FF0000"/>
                </a:solidFill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</a:rPr>
              <a:t>virion</a:t>
            </a:r>
            <a:r>
              <a:rPr lang="en-US" sz="1400" dirty="0" smtClean="0">
                <a:solidFill>
                  <a:srgbClr val="FF0000"/>
                </a:solidFill>
              </a:rPr>
              <a:t>) - </a:t>
            </a:r>
            <a:r>
              <a:rPr lang="ru-RU" sz="1400" dirty="0" smtClean="0">
                <a:solidFill>
                  <a:srgbClr val="FF0000"/>
                </a:solidFill>
              </a:rPr>
              <a:t>одинарна, </a:t>
            </a:r>
            <a:r>
              <a:rPr lang="ru-RU" sz="1400" dirty="0" err="1" smtClean="0">
                <a:solidFill>
                  <a:srgbClr val="FF0000"/>
                </a:solidFill>
              </a:rPr>
              <a:t>інфекційна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частина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вірусу</a:t>
            </a:r>
            <a:r>
              <a:rPr lang="ru-RU" sz="1400" dirty="0" smtClean="0">
                <a:solidFill>
                  <a:srgbClr val="FF0000"/>
                </a:solidFill>
              </a:rPr>
              <a:t>, яка </a:t>
            </a:r>
            <a:r>
              <a:rPr lang="ru-RU" sz="1400" dirty="0" err="1" smtClean="0">
                <a:solidFill>
                  <a:srgbClr val="FF0000"/>
                </a:solidFill>
              </a:rPr>
              <a:t>складається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з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нуклеїнової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кислоти</a:t>
            </a:r>
            <a:r>
              <a:rPr lang="ru-RU" sz="1400" dirty="0" smtClean="0">
                <a:solidFill>
                  <a:srgbClr val="FF0000"/>
                </a:solidFill>
              </a:rPr>
              <a:t> РНК </a:t>
            </a:r>
            <a:r>
              <a:rPr lang="ru-RU" sz="1400" dirty="0" err="1" smtClean="0">
                <a:solidFill>
                  <a:srgbClr val="FF0000"/>
                </a:solidFill>
              </a:rPr>
              <a:t>або</a:t>
            </a:r>
            <a:r>
              <a:rPr lang="ru-RU" sz="1400" dirty="0" smtClean="0">
                <a:solidFill>
                  <a:srgbClr val="FF0000"/>
                </a:solidFill>
              </a:rPr>
              <a:t> ДНК — </a:t>
            </a:r>
            <a:r>
              <a:rPr lang="ru-RU" sz="1400" dirty="0" err="1" smtClean="0">
                <a:solidFill>
                  <a:srgbClr val="FF0000"/>
                </a:solidFill>
              </a:rPr>
              <a:t>спадкового</a:t>
            </a:r>
            <a:r>
              <a:rPr lang="ru-RU" sz="1400" dirty="0" smtClean="0">
                <a:solidFill>
                  <a:srgbClr val="FF0000"/>
                </a:solidFill>
              </a:rPr>
              <a:t> (</a:t>
            </a:r>
            <a:r>
              <a:rPr lang="ru-RU" sz="1400" dirty="0" err="1" smtClean="0">
                <a:solidFill>
                  <a:srgbClr val="FF0000"/>
                </a:solidFill>
              </a:rPr>
              <a:t>генетичного</a:t>
            </a:r>
            <a:r>
              <a:rPr lang="ru-RU" sz="1400" dirty="0" smtClean="0">
                <a:solidFill>
                  <a:srgbClr val="FF0000"/>
                </a:solidFill>
              </a:rPr>
              <a:t>) </a:t>
            </a:r>
            <a:r>
              <a:rPr lang="ru-RU" sz="1400" dirty="0" err="1" smtClean="0">
                <a:solidFill>
                  <a:srgbClr val="FF0000"/>
                </a:solidFill>
              </a:rPr>
              <a:t>матеріалу</a:t>
            </a:r>
            <a:r>
              <a:rPr lang="ru-RU" sz="1400" dirty="0" smtClean="0">
                <a:solidFill>
                  <a:srgbClr val="FF0000"/>
                </a:solidFill>
              </a:rPr>
              <a:t> та </a:t>
            </a:r>
            <a:r>
              <a:rPr lang="ru-RU" sz="1400" dirty="0" err="1" smtClean="0">
                <a:solidFill>
                  <a:srgbClr val="FF0000"/>
                </a:solidFill>
              </a:rPr>
              <a:t>оболонки</a:t>
            </a:r>
            <a:r>
              <a:rPr lang="ru-RU" sz="1400" dirty="0" smtClean="0">
                <a:solidFill>
                  <a:srgbClr val="FF0000"/>
                </a:solidFill>
              </a:rPr>
              <a:t> — </a:t>
            </a:r>
            <a:r>
              <a:rPr lang="ru-RU" sz="1400" dirty="0" err="1" smtClean="0">
                <a:solidFill>
                  <a:srgbClr val="FF0000"/>
                </a:solidFill>
              </a:rPr>
              <a:t>білкових</a:t>
            </a:r>
            <a:r>
              <a:rPr lang="ru-RU" sz="1400" dirty="0" smtClean="0">
                <a:solidFill>
                  <a:srgbClr val="FF0000"/>
                </a:solidFill>
              </a:rPr>
              <a:t> молекул </a:t>
            </a:r>
            <a:r>
              <a:rPr lang="ru-RU" sz="1400" dirty="0" err="1" smtClean="0">
                <a:solidFill>
                  <a:srgbClr val="FF0000"/>
                </a:solidFill>
              </a:rPr>
              <a:t>або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агрегатів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err="1" smtClean="0">
                <a:solidFill>
                  <a:srgbClr val="FF0000"/>
                </a:solidFill>
              </a:rPr>
              <a:t>молекул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643578"/>
            <a:ext cx="28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6699"/>
                </a:solidFill>
              </a:rPr>
              <a:t>Вірус</a:t>
            </a:r>
            <a:r>
              <a:rPr lang="ru-RU" dirty="0" smtClean="0">
                <a:solidFill>
                  <a:srgbClr val="FF6699"/>
                </a:solidFill>
              </a:rPr>
              <a:t> «</a:t>
            </a:r>
            <a:r>
              <a:rPr lang="ru-RU" dirty="0" err="1" smtClean="0">
                <a:solidFill>
                  <a:srgbClr val="FF6699"/>
                </a:solidFill>
              </a:rPr>
              <a:t>Свинячого</a:t>
            </a:r>
            <a:r>
              <a:rPr lang="ru-RU" dirty="0" smtClean="0">
                <a:solidFill>
                  <a:srgbClr val="FF6699"/>
                </a:solidFill>
              </a:rPr>
              <a:t> </a:t>
            </a:r>
            <a:r>
              <a:rPr lang="ru-RU" dirty="0" err="1" smtClean="0">
                <a:solidFill>
                  <a:srgbClr val="FF6699"/>
                </a:solidFill>
              </a:rPr>
              <a:t>грипу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400420" cy="501175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rgbClr val="FFFF00"/>
                </a:solidFill>
              </a:rPr>
              <a:t>Віруси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викликають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хвороби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рослин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тварин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людини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r>
              <a:rPr lang="ru-RU" sz="2000" dirty="0" err="1" smtClean="0">
                <a:solidFill>
                  <a:srgbClr val="FFFF00"/>
                </a:solidFill>
              </a:rPr>
              <a:t>Існує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декілька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механізмів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антивірусного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захисту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організму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людини</a:t>
            </a:r>
            <a:r>
              <a:rPr lang="ru-RU" sz="2000" dirty="0" smtClean="0">
                <a:solidFill>
                  <a:srgbClr val="FFFF00"/>
                </a:solidFill>
              </a:rPr>
              <a:t>. Один </a:t>
            </a:r>
            <a:r>
              <a:rPr lang="ru-RU" sz="2000" dirty="0" err="1" smtClean="0">
                <a:solidFill>
                  <a:srgbClr val="FFFF00"/>
                </a:solidFill>
              </a:rPr>
              <a:t>із</a:t>
            </a:r>
            <a:r>
              <a:rPr lang="ru-RU" sz="2000" dirty="0" smtClean="0">
                <a:solidFill>
                  <a:srgbClr val="FFFF00"/>
                </a:solidFill>
              </a:rPr>
              <a:t> них — синтез </a:t>
            </a:r>
            <a:r>
              <a:rPr lang="ru-RU" sz="2000" dirty="0" err="1" smtClean="0">
                <a:solidFill>
                  <a:srgbClr val="FF0000"/>
                </a:solidFill>
              </a:rPr>
              <a:t>інтерферону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протеїну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що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бере</a:t>
            </a:r>
            <a:r>
              <a:rPr lang="ru-RU" sz="2000" dirty="0" smtClean="0">
                <a:solidFill>
                  <a:srgbClr val="FFFF00"/>
                </a:solidFill>
              </a:rPr>
              <a:t> участь в </a:t>
            </a:r>
            <a:r>
              <a:rPr lang="ru-RU" sz="2000" dirty="0" err="1" smtClean="0">
                <a:solidFill>
                  <a:srgbClr val="FFFF00"/>
                </a:solidFill>
              </a:rPr>
              <a:t>блокуванні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розповсюдження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вірусної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інфекції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між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сусідніми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клітинами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20px-1RH2Recombinant_Human_Interferon-Alpha_2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7" y="428604"/>
            <a:ext cx="4773117" cy="292895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Інтерферони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IFN) — </a:t>
            </a:r>
            <a:r>
              <a:rPr lang="ru-RU" dirty="0" err="1" smtClean="0">
                <a:solidFill>
                  <a:srgbClr val="FF0000"/>
                </a:solidFill>
              </a:rPr>
              <a:t>клас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білків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виділяються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клітинами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організмів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більшості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хребетних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тварин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відповідь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вторгнення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3500438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B0F0"/>
                </a:solidFill>
              </a:rPr>
              <a:t>Людський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інтерферон</a:t>
            </a:r>
            <a:endParaRPr lang="ru-RU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WU2VL4HQWJ2L4CWYWPSG1VZ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428736"/>
            <a:ext cx="4832571" cy="3286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Розділ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біології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вивчає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віруси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називається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вірусологією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Вірусоло́гія (віруси і ...логія) — галузь науки, яка вивчає властивості вірусів людини, тварин, рослин, бактерій, грибів і процеси, котрі вони спричиняють в організмі чутливих хазяїв, розробляє методи діагностики, лікування та профілактики вірусних інфекцій.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492919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6699"/>
                </a:solidFill>
              </a:rPr>
              <a:t>Вірус</a:t>
            </a:r>
            <a:r>
              <a:rPr lang="ru-RU" sz="2800" dirty="0" smtClean="0">
                <a:solidFill>
                  <a:srgbClr val="FF6699"/>
                </a:solidFill>
              </a:rPr>
              <a:t> </a:t>
            </a:r>
            <a:r>
              <a:rPr lang="ru-RU" sz="2800" dirty="0" err="1" smtClean="0">
                <a:solidFill>
                  <a:srgbClr val="FF6699"/>
                </a:solidFill>
              </a:rPr>
              <a:t>поліомєліту</a:t>
            </a:r>
            <a:endParaRPr lang="ru-RU" sz="2800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48" y="1000108"/>
            <a:ext cx="8501122" cy="35719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C0000"/>
                </a:solidFill>
              </a:rPr>
              <a:t>В</a:t>
            </a:r>
            <a:r>
              <a:rPr lang="uk-UA" sz="5400" b="1" i="1" dirty="0" smtClean="0">
                <a:solidFill>
                  <a:srgbClr val="CC0000"/>
                </a:solidFill>
              </a:rPr>
              <a:t>і</a:t>
            </a:r>
            <a:r>
              <a:rPr lang="ru-RU" sz="5400" b="1" i="1" dirty="0" smtClean="0">
                <a:solidFill>
                  <a:srgbClr val="CC0000"/>
                </a:solidFill>
              </a:rPr>
              <a:t>рус С</a:t>
            </a:r>
            <a:r>
              <a:rPr lang="uk-UA" sz="5400" b="1" i="1" dirty="0" smtClean="0">
                <a:solidFill>
                  <a:srgbClr val="CC0000"/>
                </a:solidFill>
              </a:rPr>
              <a:t>НІ</a:t>
            </a:r>
            <a:r>
              <a:rPr lang="ru-RU" sz="5400" b="1" i="1" dirty="0" smtClean="0">
                <a:solidFill>
                  <a:srgbClr val="CC0000"/>
                </a:solidFill>
              </a:rPr>
              <a:t>Д</a:t>
            </a:r>
            <a:r>
              <a:rPr lang="uk-UA" sz="5400" b="1" i="1" dirty="0" smtClean="0">
                <a:solidFill>
                  <a:srgbClr val="CC0000"/>
                </a:solidFill>
              </a:rPr>
              <a:t>у</a:t>
            </a:r>
            <a:r>
              <a:rPr lang="ru-RU" sz="5400" dirty="0" smtClean="0"/>
              <a:t> 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pic>
        <p:nvPicPr>
          <p:cNvPr id="4" name="Picture 4" descr="01010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358246" cy="48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6699"/>
                </a:solidFill>
              </a:rPr>
              <a:t>Різноманітність вірусів</a:t>
            </a:r>
            <a:br>
              <a:rPr lang="uk-UA" b="1" i="1" dirty="0" smtClean="0">
                <a:solidFill>
                  <a:srgbClr val="FF6699"/>
                </a:solidFill>
              </a:rPr>
            </a:br>
            <a:r>
              <a:rPr lang="uk-UA" b="1" i="1" dirty="0" smtClean="0">
                <a:solidFill>
                  <a:srgbClr val="FF6699"/>
                </a:solidFill>
              </a:rPr>
              <a:t>під мікроскопом</a:t>
            </a:r>
            <a:endParaRPr lang="ru-RU" dirty="0">
              <a:solidFill>
                <a:srgbClr val="FF6699"/>
              </a:solidFill>
            </a:endParaRPr>
          </a:p>
        </p:txBody>
      </p:sp>
      <p:sp>
        <p:nvSpPr>
          <p:cNvPr id="4" name="Rectangle 3" descr="C:\Users\Павленко\Віруси\вирус папилломы.jpg"/>
          <p:cNvSpPr>
            <a:spLocks noChangeArrowheads="1"/>
          </p:cNvSpPr>
          <p:nvPr/>
        </p:nvSpPr>
        <p:spPr bwMode="auto">
          <a:xfrm>
            <a:off x="500034" y="1643050"/>
            <a:ext cx="2362200" cy="16002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71472" y="3357562"/>
            <a:ext cx="2057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Вірус папіломи </a:t>
            </a:r>
            <a:endParaRPr lang="ru-RU" dirty="0"/>
          </a:p>
        </p:txBody>
      </p:sp>
      <p:sp>
        <p:nvSpPr>
          <p:cNvPr id="6" name="Rectangle 4" descr="C:\Users\Павленко\Віруси\виру сказа под микр.jpg"/>
          <p:cNvSpPr>
            <a:spLocks noChangeArrowheads="1"/>
          </p:cNvSpPr>
          <p:nvPr/>
        </p:nvSpPr>
        <p:spPr bwMode="auto">
          <a:xfrm>
            <a:off x="3214678" y="1714488"/>
            <a:ext cx="2428892" cy="142876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86116" y="3286124"/>
            <a:ext cx="2057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Вірус сказу</a:t>
            </a:r>
            <a:endParaRPr lang="ru-RU" dirty="0"/>
          </a:p>
        </p:txBody>
      </p:sp>
      <p:sp>
        <p:nvSpPr>
          <p:cNvPr id="8" name="Rectangle 11" descr="C:\Users\Павленко\Віруси\вырус гепатиту.jpg"/>
          <p:cNvSpPr>
            <a:spLocks noChangeArrowheads="1"/>
          </p:cNvSpPr>
          <p:nvPr/>
        </p:nvSpPr>
        <p:spPr bwMode="auto">
          <a:xfrm>
            <a:off x="6072198" y="1571612"/>
            <a:ext cx="2438400" cy="1524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500826" y="3286124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Вірус гепатиту</a:t>
            </a:r>
            <a:endParaRPr lang="ru-RU" dirty="0"/>
          </a:p>
        </p:txBody>
      </p:sp>
      <p:sp>
        <p:nvSpPr>
          <p:cNvPr id="10" name="Rectangle 5" descr="C:\Users\Павленко\Віруси\ВИРУС В СЛЮНЕ.jpg"/>
          <p:cNvSpPr>
            <a:spLocks noChangeArrowheads="1"/>
          </p:cNvSpPr>
          <p:nvPr/>
        </p:nvSpPr>
        <p:spPr bwMode="auto">
          <a:xfrm>
            <a:off x="285720" y="4143380"/>
            <a:ext cx="3124200" cy="17526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71472" y="6072206"/>
            <a:ext cx="2286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Вірус в слині</a:t>
            </a:r>
            <a:endParaRPr lang="ru-RU" dirty="0"/>
          </a:p>
        </p:txBody>
      </p:sp>
      <p:sp>
        <p:nvSpPr>
          <p:cNvPr id="12" name="Rectangle 6" descr="C:\Users\Павленко\Віруси\вирус птич под микр.jpg"/>
          <p:cNvSpPr>
            <a:spLocks noChangeArrowheads="1"/>
          </p:cNvSpPr>
          <p:nvPr/>
        </p:nvSpPr>
        <p:spPr bwMode="auto">
          <a:xfrm>
            <a:off x="5143504" y="4143380"/>
            <a:ext cx="3200400" cy="17526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786446" y="6072206"/>
            <a:ext cx="2057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/>
              <a:t>Пташиний грип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utoUpdateAnimBg="0"/>
      <p:bldP spid="6" grpId="0" animBg="1"/>
      <p:bldP spid="7" grpId="0" animBg="1" autoUpdateAnimBg="0"/>
      <p:bldP spid="8" grpId="0" animBg="1"/>
      <p:bldP spid="9" grpId="0" animBg="1" autoUpdateAnimBg="0"/>
      <p:bldP spid="10" grpId="0" animBg="1"/>
      <p:bldP spid="11" grpId="0" animBg="1" autoUpdateAnimBg="0"/>
      <p:bldP spid="12" grpId="0" animBg="1"/>
      <p:bldP spid="1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0070C0"/>
                </a:solidFill>
              </a:rPr>
              <a:t>Переносники інфекції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9" name="Rectangle 1029" descr="C:\Users\Павленко\Віруси\МОЖЕТЬЖИТЬ ВИРУС.jpg"/>
          <p:cNvSpPr>
            <a:spLocks noChangeArrowheads="1"/>
          </p:cNvSpPr>
          <p:nvPr/>
        </p:nvSpPr>
        <p:spPr bwMode="auto">
          <a:xfrm>
            <a:off x="5929322" y="4143380"/>
            <a:ext cx="2571768" cy="242889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Documents and Settings\User\Рабочий стол\1328719691_chto-delat-esli-ukusila-sob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357298"/>
            <a:ext cx="2928958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1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357298"/>
            <a:ext cx="3000396" cy="2325307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2356498" cy="264320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клещ-в-кож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071942"/>
            <a:ext cx="3018606" cy="2349533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20121904211012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43380"/>
            <a:ext cx="2571720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</TotalTime>
  <Words>239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Эркер</vt:lpstr>
      <vt:lpstr>Поток</vt:lpstr>
      <vt:lpstr>Апекс</vt:lpstr>
      <vt:lpstr>Бумажная</vt:lpstr>
      <vt:lpstr>Литейная</vt:lpstr>
      <vt:lpstr>Трек</vt:lpstr>
      <vt:lpstr>Віруси</vt:lpstr>
      <vt:lpstr>Віруси займають екологічну нішу облігатних внутрішньоклітинних паразитів, розмножуючись тільки в живих клітинах, вони використовують їхній ферментативний апарат і переключають клітину на синтез зрілих вірусних часток — віріонів.</vt:lpstr>
      <vt:lpstr>Віруси викликають хвороби рослин, тварин і людини. Існує декілька механізмів антивірусного захисту організму людини. Один із них — синтез інтерферону, протеїну, що бере участь в блокуванні розповсюдження вірусної інфекції між сусідніми клітинами</vt:lpstr>
      <vt:lpstr>Розділ біології, що вивчає віруси називається вірусологією.</vt:lpstr>
      <vt:lpstr>Вірус СНІДу .</vt:lpstr>
      <vt:lpstr>Різноманітність вірусів під мікроскопом</vt:lpstr>
      <vt:lpstr>Переносники інфекції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</dc:title>
  <cp:lastModifiedBy>User</cp:lastModifiedBy>
  <cp:revision>7</cp:revision>
  <dcterms:modified xsi:type="dcterms:W3CDTF">2013-04-03T18:11:07Z</dcterms:modified>
</cp:coreProperties>
</file>