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8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7" autoAdjust="0"/>
    <p:restoredTop sz="94660"/>
  </p:normalViewPr>
  <p:slideViewPr>
    <p:cSldViewPr snapToGrid="0">
      <p:cViewPr varScale="1">
        <p:scale>
          <a:sx n="97" d="100"/>
          <a:sy n="97" d="100"/>
        </p:scale>
        <p:origin x="24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DDA51639-B2D6-4652-B8C3-1B4C224A7BAF}" type="datetimeFigureOut">
              <a:rPr lang="en-US" smtClean="0"/>
              <a:t>11/26/2014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7717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48EC7-AF6A-48D3-8284-14BACBEBDD84}" type="datetimeFigureOut">
              <a:rPr lang="en-US" smtClean="0"/>
              <a:t>11/26/2014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32932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48EC7-AF6A-48D3-8284-14BACBEBDD84}" type="datetimeFigureOut">
              <a:rPr lang="en-US" smtClean="0"/>
              <a:t>11/26/2014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482022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48EC7-AF6A-48D3-8284-14BACBEBDD84}" type="datetimeFigureOut">
              <a:rPr lang="en-US" smtClean="0"/>
              <a:t>11/26/2014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3483032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48EC7-AF6A-48D3-8284-14BACBEBDD84}" type="datetimeFigureOut">
              <a:rPr lang="en-US" smtClean="0"/>
              <a:t>11/26/2014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1395080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48EC7-AF6A-48D3-8284-14BACBEBDD84}" type="datetimeFigureOut">
              <a:rPr lang="en-US" smtClean="0"/>
              <a:t>11/26/2014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203281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48EC7-AF6A-48D3-8284-14BACBEBDD84}" type="datetimeFigureOut">
              <a:rPr lang="en-US" smtClean="0"/>
              <a:t>11/26/2014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8995166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D11A6AA8-A04B-4104-9AE2-BD48D340E27F}" type="datetimeFigureOut">
              <a:rPr lang="en-US" smtClean="0"/>
              <a:t>11/26/2014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0563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B4E0BF79-FAC6-4A96-8DE1-F7B82E2E1652}" type="datetimeFigureOut">
              <a:rPr lang="en-US" smtClean="0"/>
              <a:t>11/26/2014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144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smtClean="0"/>
              <a:t>11/26/2014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2306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961B7-6B89-48AB-966F-622E2788EECC}" type="datetimeFigureOut">
              <a:rPr lang="en-US" smtClean="0"/>
              <a:t>11/26/2014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4935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smtClean="0"/>
              <a:t>11/26/2014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2297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smtClean="0"/>
              <a:t>11/26/2014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8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smtClean="0"/>
              <a:t>11/26/2014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3078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smtClean="0"/>
              <a:t>11/26/2014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6845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smtClean="0"/>
              <a:t>11/26/2014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993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34A90-EB03-42F3-8859-2C2B2724C058}" type="datetimeFigureOut">
              <a:rPr lang="en-US" smtClean="0"/>
              <a:t>11/26/2014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514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CBC48EC7-AF6A-48D3-8284-14BACBEBDD84}" type="datetimeFigureOut">
              <a:rPr lang="en-US" smtClean="0"/>
              <a:t>11/26/2014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5880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  <p:sldLayoutId id="2147483792" r:id="rId12"/>
    <p:sldLayoutId id="2147483793" r:id="rId13"/>
    <p:sldLayoutId id="2147483794" r:id="rId14"/>
    <p:sldLayoutId id="2147483795" r:id="rId15"/>
    <p:sldLayoutId id="2147483796" r:id="rId16"/>
    <p:sldLayoutId id="2147483797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Grp="1" noChangeArrowheads="1"/>
          </p:cNvSpPr>
          <p:nvPr>
            <p:ph type="ctrTitle"/>
          </p:nvPr>
        </p:nvSpPr>
        <p:spPr bwMode="auto">
          <a:xfrm>
            <a:off x="2600296" y="4101800"/>
            <a:ext cx="6175907" cy="923330"/>
          </a:xfrm>
          <a:prstGeom prst="rect">
            <a:avLst/>
          </a:prstGeom>
          <a:solidFill>
            <a:srgbClr val="F4E7E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914400" eaLnBrk="0" fontAlgn="base" hangingPunct="0">
              <a:spcAft>
                <a:spcPct val="0"/>
              </a:spcAft>
            </a:pPr>
            <a:r>
              <a:rPr kumimoji="0" lang="ru-RU" altLang="ru-RU" sz="3600" b="1" i="0" u="none" strike="noStrike" cap="none" normalizeH="0" baseline="0" dirty="0" smtClean="0">
                <a:ln>
                  <a:noFill/>
                </a:ln>
                <a:solidFill>
                  <a:srgbClr val="9900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Гораций </a:t>
            </a:r>
            <a:r>
              <a:rPr lang="ru-RU" altLang="ru-RU" sz="3200" b="1" dirty="0">
                <a:solidFill>
                  <a:srgbClr val="99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Квинт </a:t>
            </a:r>
            <a:r>
              <a:rPr lang="ru-RU" altLang="ru-RU" sz="3200" b="1" dirty="0" err="1">
                <a:solidFill>
                  <a:srgbClr val="99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Флакк</a:t>
            </a:r>
            <a:r>
              <a:rPr lang="ru-RU" altLang="ru-RU" sz="1800" b="1" dirty="0">
                <a:solidFill>
                  <a:srgbClr val="99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altLang="ru-RU" sz="1800" b="1" dirty="0">
                <a:solidFill>
                  <a:srgbClr val="990033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180399" y="1671482"/>
            <a:ext cx="8825658" cy="830825"/>
          </a:xfrm>
        </p:spPr>
        <p:txBody>
          <a:bodyPr>
            <a:noAutofit/>
          </a:bodyPr>
          <a:lstStyle/>
          <a:p>
            <a:r>
              <a:rPr lang="ru-RU" sz="6600" dirty="0" smtClean="0"/>
              <a:t>Б</a:t>
            </a:r>
            <a:r>
              <a:rPr lang="uk-UA" sz="6600" dirty="0" err="1" smtClean="0"/>
              <a:t>іографія</a:t>
            </a:r>
            <a:endParaRPr lang="ru-RU" sz="6600" dirty="0"/>
          </a:p>
        </p:txBody>
      </p:sp>
    </p:spTree>
    <p:extLst>
      <p:ext uri="{BB962C8B-B14F-4D97-AF65-F5344CB8AC3E}">
        <p14:creationId xmlns:p14="http://schemas.microsoft.com/office/powerpoint/2010/main" val="3437694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5243" y="2359742"/>
            <a:ext cx="8825659" cy="3315929"/>
          </a:xfrm>
        </p:spPr>
        <p:txBody>
          <a:bodyPr/>
          <a:lstStyle/>
          <a:p>
            <a:r>
              <a:rPr lang="ru-RU" dirty="0" err="1"/>
              <a:t>Квінт</a:t>
            </a:r>
            <a:r>
              <a:rPr lang="ru-RU" dirty="0"/>
              <a:t> </a:t>
            </a:r>
            <a:r>
              <a:rPr lang="ru-RU" dirty="0" err="1"/>
              <a:t>Горацій</a:t>
            </a:r>
            <a:r>
              <a:rPr lang="ru-RU" dirty="0"/>
              <a:t> </a:t>
            </a:r>
            <a:r>
              <a:rPr lang="ru-RU" dirty="0" err="1"/>
              <a:t>Флакк</a:t>
            </a:r>
            <a:r>
              <a:rPr lang="ru-RU" dirty="0"/>
              <a:t> </a:t>
            </a:r>
            <a:r>
              <a:rPr lang="ru-RU" dirty="0" err="1"/>
              <a:t>народився</a:t>
            </a:r>
            <a:r>
              <a:rPr lang="ru-RU" dirty="0"/>
              <a:t> 8 </a:t>
            </a:r>
            <a:r>
              <a:rPr lang="ru-RU" dirty="0" err="1"/>
              <a:t>грудня</a:t>
            </a:r>
            <a:r>
              <a:rPr lang="ru-RU" dirty="0"/>
              <a:t> 65 до н. е.. в </a:t>
            </a:r>
            <a:r>
              <a:rPr lang="ru-RU" dirty="0" err="1"/>
              <a:t>сім`ї</a:t>
            </a:r>
            <a:r>
              <a:rPr lang="ru-RU" dirty="0"/>
              <a:t> </a:t>
            </a:r>
            <a:r>
              <a:rPr lang="ru-RU" dirty="0" err="1"/>
              <a:t>вільновідпущеника</a:t>
            </a:r>
            <a:r>
              <a:rPr lang="ru-RU" dirty="0"/>
              <a:t>, </a:t>
            </a:r>
            <a:r>
              <a:rPr lang="ru-RU" dirty="0" err="1"/>
              <a:t>власника</a:t>
            </a:r>
            <a:r>
              <a:rPr lang="ru-RU" dirty="0"/>
              <a:t> скромного </a:t>
            </a:r>
            <a:r>
              <a:rPr lang="ru-RU" dirty="0" err="1"/>
              <a:t>маєтку</a:t>
            </a:r>
            <a:r>
              <a:rPr lang="ru-RU" dirty="0"/>
              <a:t> в </a:t>
            </a:r>
            <a:r>
              <a:rPr lang="ru-RU" dirty="0" err="1"/>
              <a:t>Венузіі</a:t>
            </a:r>
            <a:r>
              <a:rPr lang="ru-RU" dirty="0"/>
              <a:t>, </a:t>
            </a:r>
            <a:r>
              <a:rPr lang="ru-RU" dirty="0" err="1"/>
              <a:t>римської</a:t>
            </a:r>
            <a:r>
              <a:rPr lang="ru-RU" dirty="0"/>
              <a:t> </a:t>
            </a:r>
            <a:r>
              <a:rPr lang="ru-RU" dirty="0" err="1"/>
              <a:t>військової</a:t>
            </a:r>
            <a:r>
              <a:rPr lang="ru-RU" dirty="0"/>
              <a:t> </a:t>
            </a:r>
            <a:r>
              <a:rPr lang="ru-RU" dirty="0" err="1"/>
              <a:t>колонії</a:t>
            </a:r>
            <a:r>
              <a:rPr lang="ru-RU" dirty="0"/>
              <a:t> на </a:t>
            </a:r>
            <a:r>
              <a:rPr lang="ru-RU" dirty="0" err="1"/>
              <a:t>південному</a:t>
            </a:r>
            <a:r>
              <a:rPr lang="ru-RU" dirty="0"/>
              <a:t> </a:t>
            </a:r>
            <a:r>
              <a:rPr lang="ru-RU" dirty="0" err="1"/>
              <a:t>сході</a:t>
            </a:r>
            <a:r>
              <a:rPr lang="ru-RU" dirty="0"/>
              <a:t> </a:t>
            </a:r>
            <a:r>
              <a:rPr lang="ru-RU" dirty="0" err="1"/>
              <a:t>Італії</a:t>
            </a:r>
            <a:r>
              <a:rPr lang="ru-RU" dirty="0"/>
              <a:t>, на </a:t>
            </a:r>
            <a:r>
              <a:rPr lang="ru-RU" dirty="0" err="1"/>
              <a:t>кордоні</a:t>
            </a:r>
            <a:r>
              <a:rPr lang="ru-RU" dirty="0"/>
              <a:t> </a:t>
            </a:r>
            <a:r>
              <a:rPr lang="ru-RU" dirty="0" err="1"/>
              <a:t>Луканії</a:t>
            </a:r>
            <a:r>
              <a:rPr lang="ru-RU" dirty="0"/>
              <a:t> і </a:t>
            </a:r>
            <a:r>
              <a:rPr lang="ru-RU" dirty="0" err="1"/>
              <a:t>Апулії</a:t>
            </a:r>
            <a:r>
              <a:rPr lang="ru-RU" dirty="0" smtClean="0"/>
              <a:t>.</a:t>
            </a:r>
          </a:p>
          <a:p>
            <a:r>
              <a:rPr lang="ru-RU" dirty="0" err="1"/>
              <a:t>Батько</a:t>
            </a:r>
            <a:r>
              <a:rPr lang="ru-RU" dirty="0"/>
              <a:t> </a:t>
            </a:r>
            <a:r>
              <a:rPr lang="ru-RU" dirty="0" err="1"/>
              <a:t>Горація</a:t>
            </a:r>
            <a:r>
              <a:rPr lang="ru-RU" dirty="0"/>
              <a:t> </a:t>
            </a:r>
            <a:r>
              <a:rPr lang="ru-RU" dirty="0" err="1"/>
              <a:t>був</a:t>
            </a:r>
            <a:r>
              <a:rPr lang="ru-RU" dirty="0"/>
              <a:t> </a:t>
            </a:r>
            <a:r>
              <a:rPr lang="ru-RU" dirty="0" err="1"/>
              <a:t>вільновідпущеником</a:t>
            </a:r>
            <a:r>
              <a:rPr lang="ru-RU" dirty="0"/>
              <a:t>. </a:t>
            </a:r>
            <a:r>
              <a:rPr lang="ru-RU" dirty="0" err="1"/>
              <a:t>Юридично</a:t>
            </a:r>
            <a:r>
              <a:rPr lang="ru-RU" dirty="0"/>
              <a:t> </a:t>
            </a:r>
            <a:r>
              <a:rPr lang="ru-RU" dirty="0" err="1"/>
              <a:t>діти</a:t>
            </a:r>
            <a:r>
              <a:rPr lang="ru-RU" dirty="0"/>
              <a:t> </a:t>
            </a:r>
            <a:r>
              <a:rPr lang="ru-RU" dirty="0" err="1"/>
              <a:t>вільновідпущеників</a:t>
            </a:r>
            <a:r>
              <a:rPr lang="ru-RU" dirty="0"/>
              <a:t> </a:t>
            </a:r>
            <a:r>
              <a:rPr lang="ru-RU" dirty="0" err="1"/>
              <a:t>прирівнювалися</a:t>
            </a:r>
            <a:r>
              <a:rPr lang="ru-RU" dirty="0"/>
              <a:t> до </a:t>
            </a:r>
            <a:r>
              <a:rPr lang="ru-RU" dirty="0" err="1"/>
              <a:t>вільнонародженим</a:t>
            </a:r>
            <a:r>
              <a:rPr lang="ru-RU" dirty="0"/>
              <a:t>, але </a:t>
            </a:r>
            <a:r>
              <a:rPr lang="ru-RU" dirty="0" err="1"/>
              <a:t>таке</a:t>
            </a:r>
            <a:r>
              <a:rPr lang="ru-RU" dirty="0"/>
              <a:t> </a:t>
            </a:r>
            <a:r>
              <a:rPr lang="ru-RU" dirty="0" err="1"/>
              <a:t>походження</a:t>
            </a:r>
            <a:r>
              <a:rPr lang="ru-RU" dirty="0"/>
              <a:t>, </a:t>
            </a:r>
            <a:r>
              <a:rPr lang="ru-RU" dirty="0" err="1"/>
              <a:t>тим</a:t>
            </a:r>
            <a:r>
              <a:rPr lang="ru-RU" dirty="0"/>
              <a:t> не </a:t>
            </a:r>
            <a:r>
              <a:rPr lang="ru-RU" dirty="0" err="1"/>
              <a:t>менш</a:t>
            </a:r>
            <a:r>
              <a:rPr lang="ru-RU" dirty="0"/>
              <a:t>, </a:t>
            </a:r>
            <a:r>
              <a:rPr lang="ru-RU" dirty="0" err="1"/>
              <a:t>розглядалася</a:t>
            </a:r>
            <a:r>
              <a:rPr lang="ru-RU" dirty="0"/>
              <a:t> як </a:t>
            </a:r>
            <a:r>
              <a:rPr lang="ru-RU" dirty="0" err="1"/>
              <a:t>соціальна</a:t>
            </a:r>
            <a:r>
              <a:rPr lang="ru-RU" dirty="0"/>
              <a:t> </a:t>
            </a:r>
            <a:r>
              <a:rPr lang="ru-RU" dirty="0" err="1"/>
              <a:t>неповноцінність</a:t>
            </a:r>
            <a:r>
              <a:rPr lang="ru-RU" dirty="0"/>
              <a:t>, яка остаточно </a:t>
            </a:r>
            <a:r>
              <a:rPr lang="ru-RU" dirty="0" err="1"/>
              <a:t>згладжувалася</a:t>
            </a:r>
            <a:r>
              <a:rPr lang="ru-RU" dirty="0"/>
              <a:t> </a:t>
            </a:r>
            <a:r>
              <a:rPr lang="ru-RU" dirty="0" err="1"/>
              <a:t>тільки</a:t>
            </a:r>
            <a:r>
              <a:rPr lang="ru-RU" dirty="0"/>
              <a:t> в </a:t>
            </a:r>
            <a:r>
              <a:rPr lang="ru-RU" dirty="0" err="1"/>
              <a:t>наступному</a:t>
            </a:r>
            <a:r>
              <a:rPr lang="ru-RU" dirty="0"/>
              <a:t> </a:t>
            </a:r>
            <a:r>
              <a:rPr lang="ru-RU" dirty="0" err="1"/>
              <a:t>поколінні</a:t>
            </a:r>
            <a:r>
              <a:rPr lang="ru-RU" dirty="0"/>
              <a:t>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9200" y="2192593"/>
            <a:ext cx="3139819" cy="3495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8759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Горацій</a:t>
            </a:r>
            <a:r>
              <a:rPr lang="ru-RU" dirty="0"/>
              <a:t> </a:t>
            </a:r>
            <a:r>
              <a:rPr lang="ru-RU" dirty="0" err="1"/>
              <a:t>пройшов</a:t>
            </a:r>
            <a:r>
              <a:rPr lang="ru-RU" dirty="0"/>
              <a:t> через </a:t>
            </a:r>
            <a:r>
              <a:rPr lang="ru-RU" dirty="0" err="1"/>
              <a:t>усі</a:t>
            </a:r>
            <a:r>
              <a:rPr lang="ru-RU" dirty="0"/>
              <a:t> </a:t>
            </a:r>
            <a:r>
              <a:rPr lang="ru-RU" dirty="0" err="1"/>
              <a:t>ступені</a:t>
            </a:r>
            <a:r>
              <a:rPr lang="ru-RU" dirty="0"/>
              <a:t> </a:t>
            </a:r>
            <a:r>
              <a:rPr lang="ru-RU" dirty="0" err="1"/>
              <a:t>освіти</a:t>
            </a:r>
            <a:r>
              <a:rPr lang="ru-RU" dirty="0"/>
              <a:t>, </a:t>
            </a:r>
            <a:r>
              <a:rPr lang="ru-RU" dirty="0" err="1"/>
              <a:t>звичайного</a:t>
            </a:r>
            <a:r>
              <a:rPr lang="ru-RU" dirty="0"/>
              <a:t> у </a:t>
            </a:r>
            <a:r>
              <a:rPr lang="ru-RU" dirty="0" err="1"/>
              <a:t>римської</a:t>
            </a:r>
            <a:r>
              <a:rPr lang="ru-RU" dirty="0"/>
              <a:t> </a:t>
            </a:r>
            <a:r>
              <a:rPr lang="ru-RU" dirty="0" err="1"/>
              <a:t>знаті</a:t>
            </a:r>
            <a:r>
              <a:rPr lang="ru-RU" dirty="0"/>
              <a:t> </a:t>
            </a:r>
            <a:r>
              <a:rPr lang="ru-RU" dirty="0" err="1"/>
              <a:t>свого</a:t>
            </a:r>
            <a:r>
              <a:rPr lang="ru-RU" dirty="0"/>
              <a:t> часу: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первинного</a:t>
            </a:r>
            <a:r>
              <a:rPr lang="ru-RU" dirty="0"/>
              <a:t> </a:t>
            </a:r>
            <a:r>
              <a:rPr lang="ru-RU" dirty="0" err="1"/>
              <a:t>навчання</a:t>
            </a:r>
            <a:r>
              <a:rPr lang="ru-RU" dirty="0"/>
              <a:t> в </a:t>
            </a:r>
            <a:r>
              <a:rPr lang="ru-RU" dirty="0" err="1"/>
              <a:t>школі</a:t>
            </a:r>
            <a:r>
              <a:rPr lang="ru-RU" dirty="0"/>
              <a:t> </a:t>
            </a:r>
            <a:r>
              <a:rPr lang="ru-RU" dirty="0" err="1"/>
              <a:t>Орбілія</a:t>
            </a:r>
            <a:r>
              <a:rPr lang="ru-RU" dirty="0"/>
              <a:t> в </a:t>
            </a:r>
            <a:r>
              <a:rPr lang="ru-RU" dirty="0" err="1"/>
              <a:t>Римі</a:t>
            </a:r>
            <a:r>
              <a:rPr lang="ru-RU" dirty="0"/>
              <a:t>, де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вивчав</a:t>
            </a:r>
            <a:r>
              <a:rPr lang="ru-RU" dirty="0"/>
              <a:t> «</a:t>
            </a:r>
            <a:r>
              <a:rPr lang="ru-RU" dirty="0" err="1"/>
              <a:t>Латинську</a:t>
            </a:r>
            <a:r>
              <a:rPr lang="ru-RU" dirty="0"/>
              <a:t> </a:t>
            </a:r>
            <a:r>
              <a:rPr lang="ru-RU" dirty="0" err="1"/>
              <a:t>Одіссею</a:t>
            </a:r>
            <a:r>
              <a:rPr lang="ru-RU" dirty="0"/>
              <a:t>» </a:t>
            </a:r>
            <a:r>
              <a:rPr lang="ru-RU" dirty="0" err="1"/>
              <a:t>Лівія</a:t>
            </a:r>
            <a:r>
              <a:rPr lang="ru-RU" dirty="0"/>
              <a:t> </a:t>
            </a:r>
            <a:r>
              <a:rPr lang="ru-RU" dirty="0" err="1"/>
              <a:t>Андроніка</a:t>
            </a:r>
            <a:r>
              <a:rPr lang="ru-RU" dirty="0"/>
              <a:t> і Гомера до </a:t>
            </a:r>
            <a:r>
              <a:rPr lang="ru-RU" dirty="0" err="1"/>
              <a:t>платонівської</a:t>
            </a:r>
            <a:r>
              <a:rPr lang="ru-RU" dirty="0"/>
              <a:t> </a:t>
            </a:r>
            <a:r>
              <a:rPr lang="ru-RU" dirty="0" err="1"/>
              <a:t>Академії</a:t>
            </a:r>
            <a:r>
              <a:rPr lang="ru-RU" dirty="0"/>
              <a:t> в </a:t>
            </a:r>
            <a:r>
              <a:rPr lang="ru-RU" dirty="0" err="1"/>
              <a:t>Афінах</a:t>
            </a:r>
            <a:r>
              <a:rPr lang="ru-RU" dirty="0"/>
              <a:t>, де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займався</a:t>
            </a:r>
            <a:r>
              <a:rPr lang="ru-RU" dirty="0"/>
              <a:t> </a:t>
            </a:r>
            <a:r>
              <a:rPr lang="ru-RU" dirty="0" err="1"/>
              <a:t>грецькою</a:t>
            </a:r>
            <a:r>
              <a:rPr lang="ru-RU" dirty="0"/>
              <a:t> </a:t>
            </a:r>
            <a:r>
              <a:rPr lang="ru-RU" dirty="0" err="1"/>
              <a:t>літературою</a:t>
            </a:r>
            <a:r>
              <a:rPr lang="ru-RU" dirty="0"/>
              <a:t> і </a:t>
            </a:r>
            <a:r>
              <a:rPr lang="ru-RU" dirty="0" err="1"/>
              <a:t>філософією</a:t>
            </a:r>
            <a:r>
              <a:rPr lang="ru-RU" dirty="0"/>
              <a:t>. У </a:t>
            </a:r>
            <a:r>
              <a:rPr lang="ru-RU" dirty="0" err="1"/>
              <a:t>Афінах</a:t>
            </a:r>
            <a:r>
              <a:rPr lang="ru-RU" dirty="0"/>
              <a:t> </a:t>
            </a:r>
            <a:r>
              <a:rPr lang="ru-RU" dirty="0" err="1"/>
              <a:t>Горацій</a:t>
            </a:r>
            <a:r>
              <a:rPr lang="ru-RU" dirty="0"/>
              <a:t> так добре </a:t>
            </a:r>
            <a:r>
              <a:rPr lang="ru-RU" dirty="0" err="1"/>
              <a:t>оволодів</a:t>
            </a:r>
            <a:r>
              <a:rPr lang="ru-RU" dirty="0"/>
              <a:t> </a:t>
            </a:r>
            <a:r>
              <a:rPr lang="ru-RU" dirty="0" err="1"/>
              <a:t>грецькою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навіть</a:t>
            </a:r>
            <a:r>
              <a:rPr lang="ru-RU" dirty="0"/>
              <a:t> писав на </a:t>
            </a:r>
            <a:r>
              <a:rPr lang="ru-RU" dirty="0" err="1"/>
              <a:t>ньому</a:t>
            </a:r>
            <a:r>
              <a:rPr lang="ru-RU" dirty="0"/>
              <a:t> </a:t>
            </a:r>
            <a:r>
              <a:rPr lang="ru-RU" dirty="0" err="1"/>
              <a:t>вірші</a:t>
            </a:r>
            <a:r>
              <a:rPr lang="ru-RU" dirty="0"/>
              <a:t>. </a:t>
            </a:r>
            <a:r>
              <a:rPr lang="ru-RU" dirty="0" err="1"/>
              <a:t>Літературні</a:t>
            </a:r>
            <a:r>
              <a:rPr lang="ru-RU" dirty="0"/>
              <a:t> та </a:t>
            </a:r>
            <a:r>
              <a:rPr lang="ru-RU" dirty="0" err="1"/>
              <a:t>філософські</a:t>
            </a:r>
            <a:r>
              <a:rPr lang="ru-RU" dirty="0"/>
              <a:t> </a:t>
            </a:r>
            <a:r>
              <a:rPr lang="ru-RU" dirty="0" err="1"/>
              <a:t>заняття</a:t>
            </a:r>
            <a:r>
              <a:rPr lang="ru-RU" dirty="0"/>
              <a:t> </a:t>
            </a:r>
            <a:r>
              <a:rPr lang="ru-RU" dirty="0" err="1"/>
              <a:t>Горація</a:t>
            </a:r>
            <a:r>
              <a:rPr lang="ru-RU" dirty="0"/>
              <a:t> в </a:t>
            </a:r>
            <a:r>
              <a:rPr lang="ru-RU" dirty="0" err="1"/>
              <a:t>Афінах</a:t>
            </a:r>
            <a:r>
              <a:rPr lang="ru-RU" dirty="0"/>
              <a:t> </a:t>
            </a:r>
            <a:r>
              <a:rPr lang="ru-RU" dirty="0" err="1"/>
              <a:t>були</a:t>
            </a:r>
            <a:r>
              <a:rPr lang="ru-RU" dirty="0"/>
              <a:t> </a:t>
            </a:r>
            <a:r>
              <a:rPr lang="ru-RU" dirty="0" err="1"/>
              <a:t>перервані</a:t>
            </a:r>
            <a:r>
              <a:rPr lang="ru-RU" dirty="0"/>
              <a:t> </a:t>
            </a:r>
            <a:r>
              <a:rPr lang="ru-RU" dirty="0" err="1"/>
              <a:t>громадянською</a:t>
            </a:r>
            <a:r>
              <a:rPr lang="ru-RU" dirty="0"/>
              <a:t> </a:t>
            </a:r>
            <a:r>
              <a:rPr lang="ru-RU" dirty="0" err="1"/>
              <a:t>війною</a:t>
            </a:r>
            <a:r>
              <a:rPr lang="ru-RU" dirty="0"/>
              <a:t>, яка настала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вбивства</a:t>
            </a:r>
            <a:r>
              <a:rPr lang="ru-RU" dirty="0"/>
              <a:t> Цезаря в 44 </a:t>
            </a:r>
            <a:r>
              <a:rPr lang="ru-RU" dirty="0" err="1"/>
              <a:t>Восени</a:t>
            </a:r>
            <a:r>
              <a:rPr lang="ru-RU" dirty="0"/>
              <a:t> </a:t>
            </a:r>
            <a:r>
              <a:rPr lang="ru-RU" dirty="0" err="1"/>
              <a:t>цього</a:t>
            </a:r>
            <a:r>
              <a:rPr lang="ru-RU" dirty="0"/>
              <a:t> року, </a:t>
            </a:r>
            <a:r>
              <a:rPr lang="ru-RU" dirty="0" err="1"/>
              <a:t>приблизно</a:t>
            </a:r>
            <a:r>
              <a:rPr lang="ru-RU" dirty="0"/>
              <a:t> через </a:t>
            </a:r>
            <a:r>
              <a:rPr lang="ru-RU" dirty="0" err="1"/>
              <a:t>півроку</a:t>
            </a:r>
            <a:r>
              <a:rPr lang="ru-RU" dirty="0"/>
              <a:t>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вбивства</a:t>
            </a:r>
            <a:r>
              <a:rPr lang="ru-RU" dirty="0"/>
              <a:t> Цезаря, в </a:t>
            </a:r>
            <a:r>
              <a:rPr lang="ru-RU" dirty="0" err="1"/>
              <a:t>Афіни</a:t>
            </a:r>
            <a:r>
              <a:rPr lang="ru-RU" dirty="0"/>
              <a:t> </a:t>
            </a:r>
            <a:r>
              <a:rPr lang="ru-RU" dirty="0" err="1"/>
              <a:t>прибуває</a:t>
            </a:r>
            <a:r>
              <a:rPr lang="ru-RU" dirty="0"/>
              <a:t> Брут.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72572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600" dirty="0"/>
              <a:t>2 </a:t>
            </a:r>
            <a:r>
              <a:rPr lang="ru-RU" sz="1600" dirty="0" err="1"/>
              <a:t>вересня</a:t>
            </a:r>
            <a:r>
              <a:rPr lang="ru-RU" sz="1600" dirty="0"/>
              <a:t> 31 до н. е.. </a:t>
            </a:r>
            <a:r>
              <a:rPr lang="ru-RU" sz="1600" dirty="0" err="1"/>
              <a:t>Горацій</a:t>
            </a:r>
            <a:r>
              <a:rPr lang="ru-RU" sz="1600" dirty="0"/>
              <a:t> разом з Меценатом </a:t>
            </a:r>
            <a:r>
              <a:rPr lang="ru-RU" sz="1600" dirty="0" err="1"/>
              <a:t>присутній</a:t>
            </a:r>
            <a:r>
              <a:rPr lang="ru-RU" sz="1600" dirty="0"/>
              <a:t> при </a:t>
            </a:r>
            <a:r>
              <a:rPr lang="ru-RU" sz="1600" dirty="0" err="1"/>
              <a:t>битві</a:t>
            </a:r>
            <a:r>
              <a:rPr lang="ru-RU" sz="1600" dirty="0"/>
              <a:t> </a:t>
            </a:r>
            <a:r>
              <a:rPr lang="ru-RU" sz="1600" dirty="0" err="1"/>
              <a:t>біля</a:t>
            </a:r>
            <a:r>
              <a:rPr lang="ru-RU" sz="1600" dirty="0"/>
              <a:t> </a:t>
            </a:r>
            <a:r>
              <a:rPr lang="ru-RU" sz="1600" dirty="0" err="1"/>
              <a:t>мису</a:t>
            </a:r>
            <a:r>
              <a:rPr lang="ru-RU" sz="1600" dirty="0"/>
              <a:t> </a:t>
            </a:r>
            <a:r>
              <a:rPr lang="ru-RU" sz="1600" dirty="0" err="1"/>
              <a:t>Акцій</a:t>
            </a:r>
            <a:r>
              <a:rPr lang="ru-RU" sz="1600" dirty="0"/>
              <a:t>. У 30 до н. е.. </a:t>
            </a:r>
            <a:r>
              <a:rPr lang="ru-RU" sz="1600" dirty="0" err="1"/>
              <a:t>виходить</a:t>
            </a:r>
            <a:r>
              <a:rPr lang="ru-RU" sz="1600" dirty="0"/>
              <a:t> друга книга «Сатир» і «</a:t>
            </a:r>
            <a:r>
              <a:rPr lang="ru-RU" sz="1600" dirty="0" err="1"/>
              <a:t>Еподи</a:t>
            </a:r>
            <a:r>
              <a:rPr lang="ru-RU" sz="1600" dirty="0"/>
              <a:t>», </a:t>
            </a:r>
            <a:r>
              <a:rPr lang="ru-RU" sz="1600" dirty="0" err="1"/>
              <a:t>збірка</a:t>
            </a:r>
            <a:r>
              <a:rPr lang="ru-RU" sz="1600" dirty="0"/>
              <a:t> з 17 </a:t>
            </a:r>
            <a:r>
              <a:rPr lang="ru-RU" sz="1600" dirty="0" err="1"/>
              <a:t>віршів</a:t>
            </a:r>
            <a:r>
              <a:rPr lang="ru-RU" sz="1600" dirty="0"/>
              <a:t>, </a:t>
            </a:r>
            <a:r>
              <a:rPr lang="ru-RU" sz="1600" dirty="0" err="1"/>
              <a:t>які</a:t>
            </a:r>
            <a:r>
              <a:rPr lang="ru-RU" sz="1600" dirty="0"/>
              <a:t> </a:t>
            </a:r>
            <a:r>
              <a:rPr lang="ru-RU" sz="1600" dirty="0" err="1"/>
              <a:t>він</a:t>
            </a:r>
            <a:r>
              <a:rPr lang="ru-RU" sz="1600" dirty="0"/>
              <a:t> писав </a:t>
            </a:r>
            <a:r>
              <a:rPr lang="ru-RU" sz="1600" dirty="0" err="1"/>
              <a:t>одночасно</a:t>
            </a:r>
            <a:r>
              <a:rPr lang="ru-RU" sz="1600" dirty="0"/>
              <a:t> з сатирами. </a:t>
            </a:r>
            <a:endParaRPr lang="ru-RU" sz="1600" dirty="0" smtClean="0"/>
          </a:p>
          <a:p>
            <a:r>
              <a:rPr lang="ru-RU" sz="1600" dirty="0"/>
              <a:t>Так, в 13 </a:t>
            </a:r>
            <a:r>
              <a:rPr lang="ru-RU" sz="1600" dirty="0" err="1"/>
              <a:t>з`явилася</a:t>
            </a:r>
            <a:r>
              <a:rPr lang="ru-RU" sz="1600" dirty="0"/>
              <a:t> 4-я книга од, в яку </a:t>
            </a:r>
            <a:r>
              <a:rPr lang="ru-RU" sz="1600" dirty="0" err="1"/>
              <a:t>увійшло</a:t>
            </a:r>
            <a:r>
              <a:rPr lang="ru-RU" sz="1600" dirty="0"/>
              <a:t> </a:t>
            </a:r>
            <a:r>
              <a:rPr lang="ru-RU" sz="1600" dirty="0" err="1"/>
              <a:t>п`ятнадцять</a:t>
            </a:r>
            <a:r>
              <a:rPr lang="ru-RU" sz="1600" dirty="0"/>
              <a:t> </a:t>
            </a:r>
            <a:r>
              <a:rPr lang="ru-RU" sz="1600" dirty="0" err="1"/>
              <a:t>віршів</a:t>
            </a:r>
            <a:r>
              <a:rPr lang="ru-RU" sz="1600" dirty="0"/>
              <a:t>, </a:t>
            </a:r>
            <a:r>
              <a:rPr lang="ru-RU" sz="1600" dirty="0" err="1"/>
              <a:t>написаних</a:t>
            </a:r>
            <a:r>
              <a:rPr lang="ru-RU" sz="1600" dirty="0"/>
              <a:t> в </a:t>
            </a:r>
            <a:r>
              <a:rPr lang="ru-RU" sz="1600" dirty="0" err="1"/>
              <a:t>дифірамбічній</a:t>
            </a:r>
            <a:r>
              <a:rPr lang="ru-RU" sz="1600" dirty="0"/>
              <a:t> </a:t>
            </a:r>
            <a:r>
              <a:rPr lang="ru-RU" sz="1600" dirty="0" err="1"/>
              <a:t>манері</a:t>
            </a:r>
            <a:r>
              <a:rPr lang="ru-RU" sz="1600" dirty="0"/>
              <a:t> </a:t>
            </a:r>
            <a:r>
              <a:rPr lang="ru-RU" sz="1600" dirty="0" err="1"/>
              <a:t>давньогрецького</a:t>
            </a:r>
            <a:r>
              <a:rPr lang="ru-RU" sz="1600" dirty="0"/>
              <a:t> </a:t>
            </a:r>
            <a:r>
              <a:rPr lang="ru-RU" sz="1600" dirty="0" err="1"/>
              <a:t>поета</a:t>
            </a:r>
            <a:r>
              <a:rPr lang="ru-RU" sz="1600" dirty="0"/>
              <a:t> </a:t>
            </a:r>
            <a:r>
              <a:rPr lang="ru-RU" sz="1600" dirty="0" err="1"/>
              <a:t>Піндара</a:t>
            </a:r>
            <a:r>
              <a:rPr lang="ru-RU" sz="1600" dirty="0"/>
              <a:t>. </a:t>
            </a:r>
            <a:r>
              <a:rPr lang="ru-RU" sz="1600" dirty="0" err="1"/>
              <a:t>Імперія</a:t>
            </a:r>
            <a:r>
              <a:rPr lang="ru-RU" sz="1600" dirty="0"/>
              <a:t> остаточно </a:t>
            </a:r>
            <a:r>
              <a:rPr lang="ru-RU" sz="1600" dirty="0" err="1"/>
              <a:t>стабілізувалася</a:t>
            </a:r>
            <a:r>
              <a:rPr lang="ru-RU" sz="1600" dirty="0"/>
              <a:t>, і в одах </a:t>
            </a:r>
            <a:r>
              <a:rPr lang="ru-RU" sz="1600" dirty="0" err="1"/>
              <a:t>вже</a:t>
            </a:r>
            <a:r>
              <a:rPr lang="ru-RU" sz="1600" dirty="0"/>
              <a:t> не </a:t>
            </a:r>
            <a:r>
              <a:rPr lang="ru-RU" sz="1600" dirty="0" err="1"/>
              <a:t>залишається</a:t>
            </a:r>
            <a:r>
              <a:rPr lang="ru-RU" sz="1600" dirty="0"/>
              <a:t> </a:t>
            </a:r>
            <a:r>
              <a:rPr lang="ru-RU" sz="1600" dirty="0" err="1"/>
              <a:t>сліду</a:t>
            </a:r>
            <a:r>
              <a:rPr lang="ru-RU" sz="1600" dirty="0"/>
              <a:t> </a:t>
            </a:r>
            <a:r>
              <a:rPr lang="ru-RU" sz="1600" dirty="0" err="1"/>
              <a:t>республіканської</a:t>
            </a:r>
            <a:r>
              <a:rPr lang="ru-RU" sz="1600" dirty="0"/>
              <a:t> </a:t>
            </a:r>
            <a:r>
              <a:rPr lang="ru-RU" sz="1600" dirty="0" err="1"/>
              <a:t>ідеології</a:t>
            </a:r>
            <a:r>
              <a:rPr lang="ru-RU" sz="1600" dirty="0"/>
              <a:t>. Книга, </a:t>
            </a:r>
            <a:r>
              <a:rPr lang="ru-RU" sz="1600" dirty="0" err="1"/>
              <a:t>що</a:t>
            </a:r>
            <a:r>
              <a:rPr lang="ru-RU" sz="1600" dirty="0"/>
              <a:t> </a:t>
            </a:r>
            <a:r>
              <a:rPr lang="ru-RU" sz="1600" dirty="0" err="1"/>
              <a:t>складається</a:t>
            </a:r>
            <a:r>
              <a:rPr lang="ru-RU" sz="1600" dirty="0"/>
              <a:t> з </a:t>
            </a:r>
            <a:r>
              <a:rPr lang="ru-RU" sz="1600" dirty="0" err="1"/>
              <a:t>трьох</a:t>
            </a:r>
            <a:r>
              <a:rPr lang="ru-RU" sz="1600" dirty="0"/>
              <a:t> </a:t>
            </a:r>
            <a:r>
              <a:rPr lang="ru-RU" sz="1600" dirty="0" err="1"/>
              <a:t>листів</a:t>
            </a:r>
            <a:r>
              <a:rPr lang="ru-RU" sz="1600" dirty="0"/>
              <a:t>, </a:t>
            </a:r>
            <a:r>
              <a:rPr lang="ru-RU" sz="1600" dirty="0" err="1"/>
              <a:t>створювалася</a:t>
            </a:r>
            <a:r>
              <a:rPr lang="ru-RU" sz="1600" dirty="0"/>
              <a:t> </a:t>
            </a:r>
            <a:r>
              <a:rPr lang="ru-RU" sz="1600" dirty="0" err="1"/>
              <a:t>між</a:t>
            </a:r>
            <a:r>
              <a:rPr lang="ru-RU" sz="1600" dirty="0"/>
              <a:t> 19 і 10 роками. Перше </a:t>
            </a:r>
            <a:r>
              <a:rPr lang="ru-RU" sz="1600" dirty="0" err="1"/>
              <a:t>послання</a:t>
            </a:r>
            <a:r>
              <a:rPr lang="ru-RU" sz="1600" dirty="0"/>
              <a:t>, </a:t>
            </a:r>
            <a:r>
              <a:rPr lang="ru-RU" sz="1600" dirty="0" err="1"/>
              <a:t>звернене</a:t>
            </a:r>
            <a:r>
              <a:rPr lang="ru-RU" sz="1600" dirty="0"/>
              <a:t> до Августу (</a:t>
            </a:r>
            <a:r>
              <a:rPr lang="ru-RU" sz="1600" dirty="0" err="1"/>
              <a:t>який</a:t>
            </a:r>
            <a:r>
              <a:rPr lang="ru-RU" sz="1600" dirty="0"/>
              <a:t> </a:t>
            </a:r>
            <a:r>
              <a:rPr lang="ru-RU" sz="1600" dirty="0" err="1"/>
              <a:t>висловлював</a:t>
            </a:r>
            <a:r>
              <a:rPr lang="ru-RU" sz="1600" dirty="0"/>
              <a:t> </a:t>
            </a:r>
            <a:r>
              <a:rPr lang="ru-RU" sz="1600" dirty="0" err="1"/>
              <a:t>своє</a:t>
            </a:r>
            <a:r>
              <a:rPr lang="ru-RU" sz="1600" dirty="0"/>
              <a:t> </a:t>
            </a:r>
            <a:r>
              <a:rPr lang="ru-RU" sz="1600" dirty="0" err="1"/>
              <a:t>незадоволення</a:t>
            </a:r>
            <a:r>
              <a:rPr lang="ru-RU" sz="1600" dirty="0"/>
              <a:t> з приводу того, </a:t>
            </a:r>
            <a:r>
              <a:rPr lang="ru-RU" sz="1600" dirty="0" err="1"/>
              <a:t>що</a:t>
            </a:r>
            <a:r>
              <a:rPr lang="ru-RU" sz="1600" dirty="0"/>
              <a:t> </a:t>
            </a:r>
            <a:r>
              <a:rPr lang="ru-RU" sz="1600" dirty="0" err="1"/>
              <a:t>досі</a:t>
            </a:r>
            <a:r>
              <a:rPr lang="ru-RU" sz="1600" dirty="0"/>
              <a:t> </a:t>
            </a:r>
            <a:r>
              <a:rPr lang="ru-RU" sz="1600" dirty="0" err="1"/>
              <a:t>ще</a:t>
            </a:r>
            <a:r>
              <a:rPr lang="ru-RU" sz="1600" dirty="0"/>
              <a:t> не </a:t>
            </a:r>
            <a:r>
              <a:rPr lang="ru-RU" sz="1600" dirty="0" err="1"/>
              <a:t>потрапив</a:t>
            </a:r>
            <a:r>
              <a:rPr lang="ru-RU" sz="1600" dirty="0"/>
              <a:t> в число </a:t>
            </a:r>
            <a:r>
              <a:rPr lang="ru-RU" sz="1600" dirty="0" err="1"/>
              <a:t>адресатів</a:t>
            </a:r>
            <a:r>
              <a:rPr lang="ru-RU" sz="1600" dirty="0"/>
              <a:t>) </a:t>
            </a:r>
            <a:r>
              <a:rPr lang="ru-RU" sz="1600" dirty="0" err="1"/>
              <a:t>вийшло</a:t>
            </a:r>
            <a:r>
              <a:rPr lang="ru-RU" sz="1600" dirty="0"/>
              <a:t> </a:t>
            </a:r>
            <a:r>
              <a:rPr lang="ru-RU" sz="1600" dirty="0" err="1"/>
              <a:t>імовірно</a:t>
            </a:r>
            <a:r>
              <a:rPr lang="ru-RU" sz="1600" dirty="0"/>
              <a:t> в 12. Друге </a:t>
            </a:r>
            <a:r>
              <a:rPr lang="ru-RU" sz="1600" dirty="0" err="1"/>
              <a:t>послання</a:t>
            </a:r>
            <a:r>
              <a:rPr lang="ru-RU" sz="1600" dirty="0"/>
              <a:t>, </a:t>
            </a:r>
            <a:r>
              <a:rPr lang="ru-RU" sz="1600" dirty="0" err="1"/>
              <a:t>звернене</a:t>
            </a:r>
            <a:r>
              <a:rPr lang="ru-RU" sz="1600" dirty="0"/>
              <a:t> до </a:t>
            </a:r>
            <a:r>
              <a:rPr lang="ru-RU" sz="1600" dirty="0" err="1"/>
              <a:t>Юлію</a:t>
            </a:r>
            <a:r>
              <a:rPr lang="ru-RU" sz="1600" dirty="0"/>
              <a:t> Флору, </a:t>
            </a:r>
            <a:r>
              <a:rPr lang="ru-RU" sz="1600" dirty="0" err="1"/>
              <a:t>виходило</a:t>
            </a:r>
            <a:r>
              <a:rPr lang="ru-RU" sz="1600" dirty="0"/>
              <a:t> </a:t>
            </a:r>
            <a:r>
              <a:rPr lang="ru-RU" sz="1600" dirty="0" err="1"/>
              <a:t>раніше</a:t>
            </a:r>
            <a:r>
              <a:rPr lang="ru-RU" sz="1600" dirty="0"/>
              <a:t>, </a:t>
            </a:r>
            <a:r>
              <a:rPr lang="ru-RU" sz="1600" dirty="0" err="1"/>
              <a:t>між</a:t>
            </a:r>
            <a:r>
              <a:rPr lang="ru-RU" sz="1600" dirty="0"/>
              <a:t> 20 і 19 роками; </a:t>
            </a:r>
            <a:r>
              <a:rPr lang="ru-RU" sz="1600" dirty="0" err="1"/>
              <a:t>третє</a:t>
            </a:r>
            <a:r>
              <a:rPr lang="ru-RU" sz="1600" dirty="0"/>
              <a:t>, </a:t>
            </a:r>
            <a:r>
              <a:rPr lang="ru-RU" sz="1600" dirty="0" err="1"/>
              <a:t>звернене</a:t>
            </a:r>
            <a:r>
              <a:rPr lang="ru-RU" sz="1600" dirty="0"/>
              <a:t> до </a:t>
            </a:r>
            <a:r>
              <a:rPr lang="ru-RU" sz="1600" dirty="0" err="1"/>
              <a:t>Пізона</a:t>
            </a:r>
            <a:r>
              <a:rPr lang="ru-RU" sz="1600" dirty="0"/>
              <a:t>, </a:t>
            </a:r>
            <a:r>
              <a:rPr lang="ru-RU" sz="1600" dirty="0" err="1"/>
              <a:t>вийшло</a:t>
            </a:r>
            <a:r>
              <a:rPr lang="ru-RU" sz="1600" dirty="0"/>
              <a:t> </a:t>
            </a:r>
            <a:r>
              <a:rPr lang="ru-RU" sz="1600" dirty="0" err="1"/>
              <a:t>імовірно</a:t>
            </a:r>
            <a:r>
              <a:rPr lang="ru-RU" sz="1600" dirty="0"/>
              <a:t> в </a:t>
            </a:r>
            <a:r>
              <a:rPr lang="ru-RU" sz="1600" dirty="0" smtClean="0"/>
              <a:t>10 </a:t>
            </a:r>
          </a:p>
        </p:txBody>
      </p:sp>
    </p:spTree>
    <p:extLst>
      <p:ext uri="{BB962C8B-B14F-4D97-AF65-F5344CB8AC3E}">
        <p14:creationId xmlns:p14="http://schemas.microsoft.com/office/powerpoint/2010/main" val="20297008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8980" y="2379407"/>
            <a:ext cx="8107032" cy="3197942"/>
          </a:xfrm>
        </p:spPr>
        <p:txBody>
          <a:bodyPr/>
          <a:lstStyle/>
          <a:p>
            <a:r>
              <a:rPr lang="ru-RU" dirty="0"/>
              <a:t>Смерть </a:t>
            </a:r>
            <a:r>
              <a:rPr lang="ru-RU" dirty="0" err="1"/>
              <a:t>Горація</a:t>
            </a:r>
            <a:r>
              <a:rPr lang="ru-RU" dirty="0"/>
              <a:t> настала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раптової</a:t>
            </a:r>
            <a:r>
              <a:rPr lang="ru-RU" dirty="0"/>
              <a:t> </a:t>
            </a:r>
            <a:r>
              <a:rPr lang="ru-RU" dirty="0" err="1"/>
              <a:t>хвороби</a:t>
            </a:r>
            <a:r>
              <a:rPr lang="ru-RU" dirty="0"/>
              <a:t>, </a:t>
            </a:r>
            <a:r>
              <a:rPr lang="ru-RU" dirty="0" err="1"/>
              <a:t>незадовго</a:t>
            </a:r>
            <a:r>
              <a:rPr lang="ru-RU" dirty="0"/>
              <a:t> до </a:t>
            </a:r>
            <a:r>
              <a:rPr lang="ru-RU" dirty="0" err="1"/>
              <a:t>його</a:t>
            </a:r>
            <a:r>
              <a:rPr lang="ru-RU" dirty="0"/>
              <a:t> 57-річчя, 27 листопада 8 р.. Як </a:t>
            </a:r>
            <a:r>
              <a:rPr lang="ru-RU" dirty="0" err="1"/>
              <a:t>вказує</a:t>
            </a:r>
            <a:r>
              <a:rPr lang="ru-RU" dirty="0"/>
              <a:t> </a:t>
            </a:r>
            <a:r>
              <a:rPr lang="ru-RU" dirty="0" err="1"/>
              <a:t>Светоній</a:t>
            </a:r>
            <a:r>
              <a:rPr lang="ru-RU" dirty="0"/>
              <a:t>, помер </a:t>
            </a:r>
            <a:r>
              <a:rPr lang="ru-RU" dirty="0" err="1"/>
              <a:t>Горацій</a:t>
            </a:r>
            <a:r>
              <a:rPr lang="ru-RU" dirty="0"/>
              <a:t> «через </a:t>
            </a:r>
            <a:r>
              <a:rPr lang="ru-RU" dirty="0" err="1"/>
              <a:t>п`ятдесят</a:t>
            </a:r>
            <a:r>
              <a:rPr lang="ru-RU" dirty="0"/>
              <a:t> </a:t>
            </a:r>
            <a:r>
              <a:rPr lang="ru-RU" dirty="0" err="1"/>
              <a:t>дев`ять</a:t>
            </a:r>
            <a:r>
              <a:rPr lang="ru-RU" dirty="0"/>
              <a:t> </a:t>
            </a:r>
            <a:r>
              <a:rPr lang="ru-RU" dirty="0" err="1"/>
              <a:t>днів</a:t>
            </a:r>
            <a:r>
              <a:rPr lang="ru-RU" dirty="0"/>
              <a:t>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смерті</a:t>
            </a:r>
            <a:r>
              <a:rPr lang="ru-RU" dirty="0"/>
              <a:t> Мецената, на </a:t>
            </a:r>
            <a:r>
              <a:rPr lang="ru-RU" dirty="0" err="1"/>
              <a:t>п`ятдесят</a:t>
            </a:r>
            <a:r>
              <a:rPr lang="ru-RU" dirty="0"/>
              <a:t> </a:t>
            </a:r>
            <a:r>
              <a:rPr lang="ru-RU" dirty="0" err="1"/>
              <a:t>сьомому</a:t>
            </a:r>
            <a:r>
              <a:rPr lang="ru-RU" dirty="0"/>
              <a:t> </a:t>
            </a:r>
            <a:r>
              <a:rPr lang="ru-RU" dirty="0" err="1"/>
              <a:t>році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, </a:t>
            </a:r>
            <a:r>
              <a:rPr lang="ru-RU" dirty="0" err="1"/>
              <a:t>спадкоємцем</a:t>
            </a:r>
            <a:r>
              <a:rPr lang="ru-RU" dirty="0"/>
              <a:t> </a:t>
            </a:r>
            <a:r>
              <a:rPr lang="ru-RU" dirty="0" err="1"/>
              <a:t>призначивши</a:t>
            </a:r>
            <a:r>
              <a:rPr lang="ru-RU" dirty="0"/>
              <a:t> Августа, при </a:t>
            </a:r>
            <a:r>
              <a:rPr lang="ru-RU" dirty="0" err="1"/>
              <a:t>свідках</a:t>
            </a:r>
            <a:r>
              <a:rPr lang="ru-RU" dirty="0"/>
              <a:t> </a:t>
            </a:r>
            <a:r>
              <a:rPr lang="ru-RU" dirty="0" err="1"/>
              <a:t>усно</a:t>
            </a:r>
            <a:r>
              <a:rPr lang="ru-RU" dirty="0"/>
              <a:t>, так як </a:t>
            </a:r>
            <a:r>
              <a:rPr lang="ru-RU" dirty="0" err="1"/>
              <a:t>замучений</a:t>
            </a:r>
            <a:r>
              <a:rPr lang="ru-RU" dirty="0"/>
              <a:t> </a:t>
            </a:r>
            <a:r>
              <a:rPr lang="ru-RU" dirty="0" err="1"/>
              <a:t>нападом</a:t>
            </a:r>
            <a:r>
              <a:rPr lang="ru-RU" dirty="0"/>
              <a:t> </a:t>
            </a:r>
            <a:r>
              <a:rPr lang="ru-RU" dirty="0" err="1"/>
              <a:t>хвороби</a:t>
            </a:r>
            <a:r>
              <a:rPr lang="ru-RU" dirty="0"/>
              <a:t> </a:t>
            </a:r>
            <a:r>
              <a:rPr lang="ru-RU" dirty="0" err="1"/>
              <a:t>був</a:t>
            </a:r>
            <a:r>
              <a:rPr lang="ru-RU" dirty="0"/>
              <a:t> не в силах </a:t>
            </a:r>
            <a:r>
              <a:rPr lang="ru-RU" dirty="0" err="1"/>
              <a:t>підписати</a:t>
            </a:r>
            <a:r>
              <a:rPr lang="ru-RU" dirty="0"/>
              <a:t> таблички </a:t>
            </a:r>
            <a:r>
              <a:rPr lang="ru-RU" dirty="0" err="1"/>
              <a:t>заповіту</a:t>
            </a:r>
            <a:r>
              <a:rPr lang="ru-RU" dirty="0"/>
              <a:t>. </a:t>
            </a:r>
            <a:r>
              <a:rPr lang="ru-RU" dirty="0" err="1"/>
              <a:t>Похований</a:t>
            </a:r>
            <a:r>
              <a:rPr lang="ru-RU" dirty="0"/>
              <a:t> і </a:t>
            </a:r>
            <a:r>
              <a:rPr lang="ru-RU" dirty="0" err="1"/>
              <a:t>заритий</a:t>
            </a:r>
            <a:r>
              <a:rPr lang="ru-RU" dirty="0"/>
              <a:t> на </a:t>
            </a:r>
            <a:r>
              <a:rPr lang="ru-RU" dirty="0" err="1"/>
              <a:t>околиці</a:t>
            </a:r>
            <a:r>
              <a:rPr lang="ru-RU" dirty="0"/>
              <a:t> </a:t>
            </a:r>
            <a:r>
              <a:rPr lang="ru-RU" dirty="0" err="1"/>
              <a:t>Еськвілін</a:t>
            </a:r>
            <a:r>
              <a:rPr lang="ru-RU" dirty="0"/>
              <a:t> </a:t>
            </a:r>
            <a:r>
              <a:rPr lang="ru-RU" dirty="0" err="1"/>
              <a:t>поруч</a:t>
            </a:r>
            <a:r>
              <a:rPr lang="ru-RU" dirty="0"/>
              <a:t> з могилою Мецената ».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1986" y="2162413"/>
            <a:ext cx="2276782" cy="4512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50732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 (конференц-зал)">
  <a:themeElements>
    <a:clrScheme name="Ион (конференц-зал)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Ион (конференц-зал)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 (конференц-зал)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40</TotalTime>
  <Words>240</Words>
  <Application>Microsoft Office PowerPoint</Application>
  <PresentationFormat>Широкоэкранный</PresentationFormat>
  <Paragraphs>8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Ион (конференц-зал)</vt:lpstr>
      <vt:lpstr>Гораций Квинт Флакк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Гораций Квинт Флакк</dc:title>
  <dc:creator>сергей</dc:creator>
  <cp:lastModifiedBy>сергей</cp:lastModifiedBy>
  <cp:revision>4</cp:revision>
  <dcterms:created xsi:type="dcterms:W3CDTF">2014-11-26T18:14:53Z</dcterms:created>
  <dcterms:modified xsi:type="dcterms:W3CDTF">2014-11-26T18:55:28Z</dcterms:modified>
</cp:coreProperties>
</file>