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67" r:id="rId14"/>
    <p:sldId id="288" r:id="rId15"/>
    <p:sldId id="289" r:id="rId16"/>
    <p:sldId id="290" r:id="rId17"/>
    <p:sldId id="291" r:id="rId18"/>
    <p:sldId id="292" r:id="rId19"/>
    <p:sldId id="262" r:id="rId20"/>
    <p:sldId id="263" r:id="rId21"/>
    <p:sldId id="257" r:id="rId22"/>
    <p:sldId id="264" r:id="rId23"/>
    <p:sldId id="259" r:id="rId24"/>
    <p:sldId id="261" r:id="rId25"/>
    <p:sldId id="293" r:id="rId26"/>
    <p:sldId id="294" r:id="rId27"/>
    <p:sldId id="295" r:id="rId28"/>
    <p:sldId id="296" r:id="rId29"/>
    <p:sldId id="29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A1C7B05-F5C9-4952-B15E-751F6DE53D8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3E0D6CF-08AF-44BB-B819-7562D4BA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B05-F5C9-4952-B15E-751F6DE53D8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D6CF-08AF-44BB-B819-7562D4BA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B05-F5C9-4952-B15E-751F6DE53D8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D6CF-08AF-44BB-B819-7562D4BA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B05-F5C9-4952-B15E-751F6DE53D8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D6CF-08AF-44BB-B819-7562D4BA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B05-F5C9-4952-B15E-751F6DE53D8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D6CF-08AF-44BB-B819-7562D4BA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B05-F5C9-4952-B15E-751F6DE53D8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D6CF-08AF-44BB-B819-7562D4BA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A1C7B05-F5C9-4952-B15E-751F6DE53D8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3E0D6CF-08AF-44BB-B819-7562D4BA5B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A1C7B05-F5C9-4952-B15E-751F6DE53D8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3E0D6CF-08AF-44BB-B819-7562D4BA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B05-F5C9-4952-B15E-751F6DE53D8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D6CF-08AF-44BB-B819-7562D4BA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B05-F5C9-4952-B15E-751F6DE53D8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D6CF-08AF-44BB-B819-7562D4BA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C7B05-F5C9-4952-B15E-751F6DE53D8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E0D6CF-08AF-44BB-B819-7562D4BA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A1C7B05-F5C9-4952-B15E-751F6DE53D87}" type="datetimeFigureOut">
              <a:rPr lang="ru-RU" smtClean="0"/>
              <a:pPr/>
              <a:t>23.10.2014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3E0D6CF-08AF-44BB-B819-7562D4BA5B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764705"/>
            <a:ext cx="8663880" cy="2880319"/>
          </a:xfrm>
        </p:spPr>
        <p:txBody>
          <a:bodyPr>
            <a:normAutofit/>
          </a:bodyPr>
          <a:lstStyle/>
          <a:p>
            <a:r>
              <a:rPr lang="uk-UA" dirty="0"/>
              <a:t>Хвороби людини, що викликаються одноклітинними </a:t>
            </a:r>
            <a:r>
              <a:rPr lang="uk-UA" dirty="0" smtClean="0"/>
              <a:t>тваринами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509120"/>
            <a:ext cx="3888432" cy="1143418"/>
          </a:xfrm>
        </p:spPr>
        <p:txBody>
          <a:bodyPr/>
          <a:lstStyle/>
          <a:p>
            <a:r>
              <a:rPr lang="uk-UA" dirty="0" smtClean="0"/>
              <a:t>Біологія 6 клас урок №16</a:t>
            </a:r>
            <a:endParaRPr lang="ru-RU" dirty="0"/>
          </a:p>
        </p:txBody>
      </p:sp>
      <p:pic>
        <p:nvPicPr>
          <p:cNvPr id="4" name="Picture 2" descr="http://www.naturalist.if.ua/wp-content/plasmodium-http_medilinks_blogspot_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0820"/>
            <a:ext cx="3456384" cy="2586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З листа № 3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«</a:t>
            </a:r>
            <a:r>
              <a:rPr lang="uk-UA" i="1" dirty="0" smtClean="0"/>
              <a:t>Працюючи в дослідній лабораторії, вивчаю різні організми, взаємовідносини між ними. І з'ясувалось в роботі наступне: чим менші тварини, -  тим цікавіше з ними працювати</a:t>
            </a:r>
            <a:r>
              <a:rPr lang="uk-UA" dirty="0" smtClean="0"/>
              <a:t>... »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Поміркуй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dirty="0" smtClean="0"/>
              <a:t>На вашу думку хто є об`єктом у цих листах ? </a:t>
            </a:r>
            <a:endParaRPr lang="ru-RU" dirty="0" smtClean="0"/>
          </a:p>
          <a:p>
            <a:r>
              <a:rPr lang="uk-UA" dirty="0" smtClean="0"/>
              <a:t>А чому на них такі різносторонні посилання ? 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ntranet.tdmu.edu.ua/data/kafedra/internal/med_biologia/classes_stud/uk/med/biol/ptn/%D0%9F%D1%80%D0%BE%D1%82%D0%BE%D0%B7%D0%BE%D0%BE%D0%BB%D0%BE%D0%B3%D1%96%D1%8F/2_%D0%BA%D1%83%D1%80%D1%81/%D0%A2%D0%B5%D0%BC%D0%B0%2001.files/image0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796467" cy="6597352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6309320"/>
            <a:ext cx="39604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alla-moroz.ucoz.com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Амеба </a:t>
            </a:r>
            <a:r>
              <a:rPr lang="uk-UA" dirty="0" err="1" smtClean="0"/>
              <a:t>дизинтирійна</a:t>
            </a:r>
            <a:endParaRPr lang="ru-RU" dirty="0"/>
          </a:p>
        </p:txBody>
      </p:sp>
      <p:pic>
        <p:nvPicPr>
          <p:cNvPr id="24578" name="Picture 2" descr="http://www.medcollege.te.ua/sayt1/Lecturs/Lekcia%20biologia/Biologia%20UKR/6.%20Protozoologia.files/image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412776"/>
            <a:ext cx="5976664" cy="5268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err="1" smtClean="0"/>
              <a:t>Лямблія</a:t>
            </a:r>
            <a:endParaRPr lang="ru-RU" dirty="0"/>
          </a:p>
        </p:txBody>
      </p:sp>
      <p:sp>
        <p:nvSpPr>
          <p:cNvPr id="1026" name="AutoShape 2" descr="Acanthamoeba polyph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Acanthamoeba polypha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Acanthamoeba polyph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6712"/>
            <a:ext cx="3960440" cy="49578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80120"/>
          </a:xfrm>
        </p:spPr>
        <p:txBody>
          <a:bodyPr/>
          <a:lstStyle/>
          <a:p>
            <a:r>
              <a:rPr lang="uk-UA" dirty="0" smtClean="0"/>
              <a:t>Лейшманії</a:t>
            </a:r>
            <a:endParaRPr lang="ru-RU" dirty="0"/>
          </a:p>
        </p:txBody>
      </p:sp>
      <p:sp>
        <p:nvSpPr>
          <p:cNvPr id="49154" name="AutoShape 2" descr="http://upload.wikimedia.org/wikipedia/commons/thumb/b/b4/Leishmania_donovani_01.png/1024px-Leishmania_donovani_01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9156" name="Picture 4" descr="http://upload.wikimedia.org/wikipedia/commons/thumb/b/b4/Leishmania_donovani_01.png/1024px-Leishmania_donovani_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7161312" cy="474856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932040" y="6309320"/>
            <a:ext cx="39604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alla-moroz.ucoz.com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/>
          <a:lstStyle/>
          <a:p>
            <a:r>
              <a:rPr lang="uk-UA" dirty="0" smtClean="0"/>
              <a:t>Трипаносома</a:t>
            </a:r>
            <a:endParaRPr lang="ru-RU" dirty="0"/>
          </a:p>
        </p:txBody>
      </p:sp>
      <p:pic>
        <p:nvPicPr>
          <p:cNvPr id="48130" name="Picture 2" descr="Trypanosoma cruzi crithidi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412776"/>
            <a:ext cx="7632848" cy="49359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81000" y="692696"/>
            <a:ext cx="8382000" cy="720080"/>
          </a:xfrm>
        </p:spPr>
        <p:txBody>
          <a:bodyPr/>
          <a:lstStyle/>
          <a:p>
            <a:r>
              <a:rPr lang="uk-UA" dirty="0" smtClean="0"/>
              <a:t>Споровики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95536" y="1628800"/>
            <a:ext cx="4041648" cy="457200"/>
          </a:xfrm>
        </p:spPr>
        <p:txBody>
          <a:bodyPr/>
          <a:lstStyle/>
          <a:p>
            <a:r>
              <a:rPr lang="ru-RU" dirty="0" err="1" smtClean="0"/>
              <a:t>Апікомплексні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3"/>
          </p:nvPr>
        </p:nvSpPr>
        <p:spPr>
          <a:xfrm>
            <a:off x="4716016" y="1628800"/>
            <a:ext cx="4041775" cy="457200"/>
          </a:xfrm>
        </p:spPr>
        <p:txBody>
          <a:bodyPr/>
          <a:lstStyle/>
          <a:p>
            <a:r>
              <a:rPr lang="ru-RU" dirty="0" err="1" smtClean="0"/>
              <a:t>Кокцидії</a:t>
            </a:r>
            <a:endParaRPr lang="ru-RU" dirty="0"/>
          </a:p>
        </p:txBody>
      </p:sp>
      <p:pic>
        <p:nvPicPr>
          <p:cNvPr id="51202" name="Picture 2" descr="Malar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2348880"/>
            <a:ext cx="3625755" cy="3960440"/>
          </a:xfrm>
          <a:prstGeom prst="rect">
            <a:avLst/>
          </a:prstGeom>
          <a:noFill/>
        </p:spPr>
      </p:pic>
      <p:pic>
        <p:nvPicPr>
          <p:cNvPr id="51204" name="Picture 4" descr="Ооцисти кокцидій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4392488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008112"/>
          </a:xfrm>
        </p:spPr>
        <p:txBody>
          <a:bodyPr/>
          <a:lstStyle/>
          <a:p>
            <a:r>
              <a:rPr lang="ru-RU" b="1" dirty="0" err="1" smtClean="0"/>
              <a:t>Плазмодій</a:t>
            </a:r>
            <a:r>
              <a:rPr lang="ru-RU" b="1" dirty="0" smtClean="0"/>
              <a:t> </a:t>
            </a:r>
            <a:r>
              <a:rPr lang="ru-RU" b="1" dirty="0" err="1" smtClean="0"/>
              <a:t>малярійний</a:t>
            </a:r>
            <a:endParaRPr lang="ru-RU" dirty="0"/>
          </a:p>
        </p:txBody>
      </p:sp>
      <p:pic>
        <p:nvPicPr>
          <p:cNvPr id="52226" name="Picture 2" descr="Мікрофотознімок статевозрілого малярійного плазмодія, фабування за Гімзою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72816"/>
            <a:ext cx="6840760" cy="4617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792088"/>
          </a:xfrm>
        </p:spPr>
        <p:txBody>
          <a:bodyPr/>
          <a:lstStyle/>
          <a:p>
            <a:r>
              <a:rPr lang="uk-UA" dirty="0" smtClean="0"/>
              <a:t>Механізм передачі малярії</a:t>
            </a:r>
            <a:endParaRPr lang="ru-RU" dirty="0"/>
          </a:p>
        </p:txBody>
      </p:sp>
      <p:pic>
        <p:nvPicPr>
          <p:cNvPr id="19458" name="Picture 2" descr="http://www.scientific.ru/journal/news/2012/0612/ingibmalaria_2.jpg"/>
          <p:cNvPicPr>
            <a:picLocks noChangeAspect="1" noChangeArrowheads="1"/>
          </p:cNvPicPr>
          <p:nvPr/>
        </p:nvPicPr>
        <p:blipFill>
          <a:blip r:embed="rId2" cstate="print"/>
          <a:srcRect t="8772"/>
          <a:stretch>
            <a:fillRect/>
          </a:stretch>
        </p:blipFill>
        <p:spPr bwMode="auto">
          <a:xfrm>
            <a:off x="611560" y="1556792"/>
            <a:ext cx="7704856" cy="506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Мета уроку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uk-UA" dirty="0" smtClean="0"/>
              <a:t>Навчитися робити висновки про значення найпростіших у екосистемах</a:t>
            </a:r>
            <a:r>
              <a:rPr lang="uk-UA" b="1" dirty="0" smtClean="0"/>
              <a:t>,</a:t>
            </a:r>
            <a:r>
              <a:rPr lang="uk-UA" dirty="0" smtClean="0"/>
              <a:t> наводити приклади найпоширеніших представників, визначати їх місце для людини та природи, систематизувати  набуті знання, навички та уміння.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792088"/>
          </a:xfrm>
        </p:spPr>
        <p:txBody>
          <a:bodyPr/>
          <a:lstStyle/>
          <a:p>
            <a:r>
              <a:rPr lang="ru-RU" dirty="0" err="1"/>
              <a:t>Малярійний</a:t>
            </a:r>
            <a:r>
              <a:rPr lang="ru-RU" dirty="0"/>
              <a:t> комар.</a:t>
            </a:r>
          </a:p>
        </p:txBody>
      </p:sp>
      <p:pic>
        <p:nvPicPr>
          <p:cNvPr id="20482" name="Picture 2" descr="http://www.naturalist.if.ua/wp-content/malaria-transmitting-mosquito-http_www_topnews_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7560840" cy="43279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download.thelancet.com/images/journalimages/1473-3099/PIIS147330990970177X.gr1.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700808"/>
            <a:ext cx="7142187" cy="4904047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Цикл розвитку малярійного плазмодія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scienceland.info/images/biology7/pic3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7488832" cy="57345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Кров'яні</a:t>
            </a:r>
            <a:r>
              <a:rPr lang="ru-RU" dirty="0"/>
              <a:t> </a:t>
            </a:r>
            <a:r>
              <a:rPr lang="ru-RU" dirty="0" err="1"/>
              <a:t>тільця</a:t>
            </a:r>
            <a:r>
              <a:rPr lang="ru-RU" dirty="0"/>
              <a:t>, </a:t>
            </a:r>
            <a:r>
              <a:rPr lang="ru-RU" dirty="0" err="1"/>
              <a:t>зруйновані</a:t>
            </a:r>
            <a:r>
              <a:rPr lang="ru-RU" dirty="0"/>
              <a:t> </a:t>
            </a:r>
            <a:r>
              <a:rPr lang="ru-RU" dirty="0" err="1"/>
              <a:t>малярійним</a:t>
            </a:r>
            <a:r>
              <a:rPr lang="ru-RU" dirty="0"/>
              <a:t> </a:t>
            </a:r>
            <a:r>
              <a:rPr lang="ru-RU" dirty="0" err="1"/>
              <a:t>плазмодієм</a:t>
            </a:r>
            <a:r>
              <a:rPr lang="ru-RU" dirty="0"/>
              <a:t> </a:t>
            </a:r>
          </a:p>
        </p:txBody>
      </p:sp>
      <p:pic>
        <p:nvPicPr>
          <p:cNvPr id="16386" name="Picture 2" descr="http://www.naturalist.if.ua/wp-content/plasmodium-http_medilinks_blogspot_co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988840"/>
            <a:ext cx="5524500" cy="413385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32040" y="6309320"/>
            <a:ext cx="39604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alla-moroz.ucoz.com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r>
              <a:rPr lang="ru-RU" dirty="0" err="1" smtClean="0"/>
              <a:t>Ооцити</a:t>
            </a:r>
            <a:r>
              <a:rPr lang="ru-RU" dirty="0" smtClean="0"/>
              <a:t> </a:t>
            </a:r>
            <a:r>
              <a:rPr lang="ru-RU" dirty="0" err="1" smtClean="0"/>
              <a:t>малярійного</a:t>
            </a:r>
            <a:r>
              <a:rPr lang="ru-RU" dirty="0" smtClean="0"/>
              <a:t> </a:t>
            </a:r>
            <a:r>
              <a:rPr lang="ru-RU" dirty="0" err="1" smtClean="0"/>
              <a:t>плазмодія</a:t>
            </a:r>
            <a:endParaRPr lang="ru-RU" dirty="0"/>
          </a:p>
        </p:txBody>
      </p:sp>
      <p:pic>
        <p:nvPicPr>
          <p:cNvPr id="18434" name="Picture 2" descr="http://nxmed.ru/nx/nx/uploads/2012/04/razvitie-malyar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336704" cy="492713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932040" y="6309320"/>
            <a:ext cx="39604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alla-moroz.ucoz.com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Інфузорії </a:t>
            </a:r>
            <a:r>
              <a:rPr lang="uk-UA" dirty="0" err="1" smtClean="0"/>
              <a:t>триходини-</a:t>
            </a:r>
            <a:r>
              <a:rPr lang="uk-UA" dirty="0" smtClean="0"/>
              <a:t> паразити риб</a:t>
            </a:r>
            <a:endParaRPr lang="ru-RU" dirty="0"/>
          </a:p>
        </p:txBody>
      </p:sp>
      <p:pic>
        <p:nvPicPr>
          <p:cNvPr id="53250" name="Picture 2" descr="http://kotopes.ru/images/article/2300/bolezni-akvariumnyh-rybok-guppi-kak-ih-opredelit-i-vylechi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40968"/>
            <a:ext cx="8425875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pPr algn="ctr"/>
            <a:r>
              <a:rPr lang="uk-UA" sz="6000" dirty="0" smtClean="0">
                <a:solidFill>
                  <a:schemeClr val="tx1"/>
                </a:solidFill>
              </a:rPr>
              <a:t>Яких найпростіших ми називаємо паразитами? Чому?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8496943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8640960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Домашнє завдання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підготувати питання другу.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6309320"/>
            <a:ext cx="396044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alla-moroz.ucoz.com</a:t>
            </a:r>
            <a:endParaRPr lang="ru-RU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Давньокитайська</a:t>
            </a:r>
            <a:r>
              <a:rPr lang="uk-UA" dirty="0" smtClean="0"/>
              <a:t> мудрість говорить: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uk-UA" sz="6000" b="1" dirty="0" smtClean="0">
                <a:solidFill>
                  <a:srgbClr val="FF0000"/>
                </a:solidFill>
              </a:rPr>
              <a:t>«Вважай нещасливим той день  і ту годину, коли ти не засвоїв нічого нового»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450506"/>
          </a:xfrm>
        </p:spPr>
        <p:txBody>
          <a:bodyPr>
            <a:normAutofit/>
          </a:bodyPr>
          <a:lstStyle/>
          <a:p>
            <a:pPr lvl="0" algn="ctr"/>
            <a:r>
              <a:rPr lang="uk-UA" sz="4800" dirty="0" smtClean="0">
                <a:solidFill>
                  <a:schemeClr val="tx1"/>
                </a:solidFill>
              </a:rPr>
              <a:t>Чи можемо ми сказати, що все дізнались про найпростіших?</a:t>
            </a:r>
            <a:r>
              <a:rPr lang="ru-RU" sz="4800" dirty="0" smtClean="0">
                <a:solidFill>
                  <a:schemeClr val="tx1"/>
                </a:solidFill>
              </a:rPr>
              <a:t/>
            </a:r>
            <a:br>
              <a:rPr lang="ru-RU" sz="4800" dirty="0" smtClean="0">
                <a:solidFill>
                  <a:schemeClr val="tx1"/>
                </a:solidFill>
              </a:rPr>
            </a:br>
            <a:endParaRPr lang="ru-RU" sz="4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2657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sz="4400" b="1" dirty="0" smtClean="0">
                <a:solidFill>
                  <a:schemeClr val="tx1"/>
                </a:solidFill>
              </a:rPr>
              <a:t/>
            </a:r>
            <a:br>
              <a:rPr lang="en-US" sz="4400" b="1" dirty="0" smtClean="0">
                <a:solidFill>
                  <a:schemeClr val="tx1"/>
                </a:solidFill>
              </a:rPr>
            </a:br>
            <a:r>
              <a:rPr lang="uk-UA" sz="4400" b="1" dirty="0" smtClean="0">
                <a:solidFill>
                  <a:schemeClr val="tx1"/>
                </a:solidFill>
              </a:rPr>
              <a:t>Доведіть</a:t>
            </a:r>
            <a:r>
              <a:rPr lang="uk-UA" sz="4400" b="1" dirty="0" smtClean="0">
                <a:solidFill>
                  <a:schemeClr val="tx1"/>
                </a:solidFill>
              </a:rPr>
              <a:t>, що амеба-протей дійсно належить до царства Тварини, </a:t>
            </a:r>
            <a:r>
              <a:rPr lang="uk-UA" sz="4400" b="1" dirty="0" err="1" smtClean="0">
                <a:solidFill>
                  <a:schemeClr val="tx1"/>
                </a:solidFill>
              </a:rPr>
              <a:t>підцарства</a:t>
            </a:r>
            <a:r>
              <a:rPr lang="uk-UA" sz="4400" b="1" dirty="0" smtClean="0">
                <a:solidFill>
                  <a:schemeClr val="tx1"/>
                </a:solidFill>
              </a:rPr>
              <a:t> Одноклітинні або Найпростіші, класу  Саркодові.</a:t>
            </a:r>
            <a:r>
              <a:rPr lang="ru-RU" sz="4400" b="1" dirty="0" smtClean="0">
                <a:solidFill>
                  <a:schemeClr val="tx1"/>
                </a:solidFill>
              </a:rPr>
              <a:t/>
            </a:r>
            <a:br>
              <a:rPr lang="ru-RU" sz="4400" b="1" dirty="0" smtClean="0">
                <a:solidFill>
                  <a:schemeClr val="tx1"/>
                </a:solidFill>
              </a:rPr>
            </a:br>
            <a:endParaRPr lang="ru-RU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Які асоціації у вас викликає слово «найпростіші», запишіть його на аркуші, передаючи  один одному, лише ваші слова не повинні повторюватись. </a:t>
            </a:r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76470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Дайте відповіді на питання</a:t>
            </a:r>
            <a:r>
              <a:rPr lang="ru-RU" b="1" dirty="0" smtClean="0">
                <a:solidFill>
                  <a:schemeClr val="tx1"/>
                </a:solidFill>
              </a:rPr>
              <a:t/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73728"/>
          </a:xfrm>
        </p:spPr>
        <p:txBody>
          <a:bodyPr>
            <a:normAutofit lnSpcReduction="10000"/>
          </a:bodyPr>
          <a:lstStyle/>
          <a:p>
            <a:r>
              <a:rPr lang="uk-UA" b="1" dirty="0" smtClean="0"/>
              <a:t>Яких тварин ми називаємо Найпростішими?</a:t>
            </a:r>
            <a:endParaRPr lang="ru-RU" b="1" dirty="0" smtClean="0"/>
          </a:p>
          <a:p>
            <a:r>
              <a:rPr lang="uk-UA" b="1" dirty="0" smtClean="0"/>
              <a:t>Чим відрізняється амеба від </a:t>
            </a:r>
            <a:r>
              <a:rPr lang="uk-UA" b="1" dirty="0" err="1" smtClean="0"/>
              <a:t>евглени</a:t>
            </a:r>
            <a:r>
              <a:rPr lang="uk-UA" b="1" dirty="0" smtClean="0"/>
              <a:t> ?</a:t>
            </a:r>
            <a:endParaRPr lang="ru-RU" b="1" dirty="0" smtClean="0"/>
          </a:p>
          <a:p>
            <a:r>
              <a:rPr lang="uk-UA" b="1" dirty="0" smtClean="0"/>
              <a:t>У чому подібність </a:t>
            </a:r>
            <a:r>
              <a:rPr lang="uk-UA" b="1" dirty="0" err="1" smtClean="0"/>
              <a:t>евглени</a:t>
            </a:r>
            <a:r>
              <a:rPr lang="uk-UA" b="1" dirty="0" smtClean="0"/>
              <a:t> і амеби?</a:t>
            </a:r>
            <a:endParaRPr lang="ru-RU" b="1" dirty="0" smtClean="0"/>
          </a:p>
          <a:p>
            <a:r>
              <a:rPr lang="uk-UA" b="1" dirty="0" smtClean="0"/>
              <a:t>Чим </a:t>
            </a:r>
            <a:r>
              <a:rPr lang="uk-UA" b="1" dirty="0" err="1" smtClean="0"/>
              <a:t>евглена</a:t>
            </a:r>
            <a:r>
              <a:rPr lang="uk-UA" b="1" dirty="0" smtClean="0"/>
              <a:t> схожа на рослини і тварини?</a:t>
            </a:r>
            <a:endParaRPr lang="ru-RU" b="1" dirty="0" smtClean="0"/>
          </a:p>
          <a:p>
            <a:r>
              <a:rPr lang="uk-UA" b="1" dirty="0" smtClean="0"/>
              <a:t>Яке значення інфузорії туфельки в природі?</a:t>
            </a:r>
            <a:endParaRPr lang="ru-RU" b="1" dirty="0" smtClean="0"/>
          </a:p>
          <a:p>
            <a:r>
              <a:rPr lang="uk-UA" b="1" dirty="0" smtClean="0"/>
              <a:t>Як працюють скоротливі вакуолі і чи в усіх вони є?</a:t>
            </a:r>
            <a:endParaRPr lang="ru-RU" b="1" dirty="0" smtClean="0"/>
          </a:p>
          <a:p>
            <a:r>
              <a:rPr lang="uk-UA" b="1" dirty="0" smtClean="0"/>
              <a:t>Чим відрізняється живлення амеб?</a:t>
            </a:r>
            <a:endParaRPr lang="ru-RU" b="1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 З листа №1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dirty="0" smtClean="0"/>
              <a:t>«</a:t>
            </a:r>
            <a:r>
              <a:rPr lang="uk-UA" i="1" dirty="0" smtClean="0"/>
              <a:t>Я працюю в лікарні. І весь час причиною хвороб  у терапевтичному  відділенні  є маленькі організми, яких і тваринами назвати  важко. Постійне їх перебування в людському організмі спричинює  ряд порушень в роботі організму. Прошу надати належну оцінку низці цих        хуліганських проявів. Моє припущення -  всьому виною є найпростіші.</a:t>
            </a:r>
            <a:r>
              <a:rPr lang="uk-UA" dirty="0" smtClean="0"/>
              <a:t>..»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 листа № 2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 «</a:t>
            </a:r>
            <a:r>
              <a:rPr lang="uk-UA" i="1" dirty="0" smtClean="0"/>
              <a:t>Працюючи в рибній промисловості не можу нарадітись. </a:t>
            </a:r>
            <a:r>
              <a:rPr lang="uk-UA" i="1" dirty="0" smtClean="0"/>
              <a:t>Риба </a:t>
            </a:r>
            <a:r>
              <a:rPr lang="uk-UA" i="1" dirty="0" smtClean="0"/>
              <a:t>сита, </a:t>
            </a:r>
            <a:r>
              <a:rPr lang="uk-UA" i="1" dirty="0" smtClean="0"/>
              <a:t>її </a:t>
            </a:r>
            <a:r>
              <a:rPr lang="uk-UA" i="1" dirty="0" smtClean="0"/>
              <a:t>наявно у великій кількості. Підгодовувати майже не        доводиться. Велика радість ота малеча, я маю на увазі – одноклітинних</a:t>
            </a:r>
            <a:r>
              <a:rPr lang="uk-UA" dirty="0" smtClean="0"/>
              <a:t>...»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221</TotalTime>
  <Words>363</Words>
  <Application>Microsoft Office PowerPoint</Application>
  <PresentationFormat>Экран (4:3)</PresentationFormat>
  <Paragraphs>48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Городская</vt:lpstr>
      <vt:lpstr>Хвороби людини, що викликаються одноклітинними тваринами</vt:lpstr>
      <vt:lpstr>Мета уроку</vt:lpstr>
      <vt:lpstr>Давньокитайська мудрість говорить: </vt:lpstr>
      <vt:lpstr>Чи можемо ми сказати, що все дізнались про найпростіших? </vt:lpstr>
      <vt:lpstr> Доведіть, що амеба-протей дійсно належить до царства Тварини, підцарства Одноклітинні або Найпростіші, класу  Саркодові. </vt:lpstr>
      <vt:lpstr>Які асоціації у вас викликає слово «найпростіші», запишіть його на аркуші, передаючи  один одному, лише ваші слова не повинні повторюватись. </vt:lpstr>
      <vt:lpstr>Дайте відповіді на питання </vt:lpstr>
      <vt:lpstr> З листа №1 </vt:lpstr>
      <vt:lpstr>З листа № 2 </vt:lpstr>
      <vt:lpstr> З листа № 3 </vt:lpstr>
      <vt:lpstr>Поміркуй</vt:lpstr>
      <vt:lpstr>Слайд 12</vt:lpstr>
      <vt:lpstr>Амеба дизинтирійна</vt:lpstr>
      <vt:lpstr>Лямблія</vt:lpstr>
      <vt:lpstr>Лейшманії</vt:lpstr>
      <vt:lpstr>Трипаносома</vt:lpstr>
      <vt:lpstr>Споровики</vt:lpstr>
      <vt:lpstr>Плазмодій малярійний</vt:lpstr>
      <vt:lpstr>Механізм передачі малярії</vt:lpstr>
      <vt:lpstr>Малярійний комар.</vt:lpstr>
      <vt:lpstr>Цикл розвитку малярійного плазмодія</vt:lpstr>
      <vt:lpstr>Слайд 22</vt:lpstr>
      <vt:lpstr>Кров'яні тільця, зруйновані малярійним плазмодієм </vt:lpstr>
      <vt:lpstr>Ооцити малярійного плазмодія</vt:lpstr>
      <vt:lpstr>Інфузорії триходини- паразити риб</vt:lpstr>
      <vt:lpstr>Яких найпростіших ми називаємо паразитами? Чому?</vt:lpstr>
      <vt:lpstr>Слайд 27</vt:lpstr>
      <vt:lpstr>Слайд 28</vt:lpstr>
      <vt:lpstr>Домашнє завдання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Хвороби людини, що викликаються одноклітинними тваринами (на прикладі малярійного плазмодія і дизентерійної амеби).</dc:title>
  <dc:creator>Алла</dc:creator>
  <cp:lastModifiedBy>Admin</cp:lastModifiedBy>
  <cp:revision>4</cp:revision>
  <dcterms:created xsi:type="dcterms:W3CDTF">2014-10-19T19:25:14Z</dcterms:created>
  <dcterms:modified xsi:type="dcterms:W3CDTF">2014-10-23T17:50:32Z</dcterms:modified>
</cp:coreProperties>
</file>