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09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D13FDFFB-A2D9-42C8-98E7-2C74C57C1E61}" type="datetimeFigureOut">
              <a:rPr lang="uk-UA" smtClean="0"/>
              <a:t>03.04.2015</a:t>
            </a:fld>
            <a:endParaRPr lang="uk-UA"/>
          </a:p>
        </p:txBody>
      </p:sp>
      <p:sp>
        <p:nvSpPr>
          <p:cNvPr id="2" name="Нижний колонтитул 1"/>
          <p:cNvSpPr>
            <a:spLocks noGrp="1"/>
          </p:cNvSpPr>
          <p:nvPr>
            <p:ph type="ftr" sz="quarter" idx="11"/>
          </p:nvPr>
        </p:nvSpPr>
        <p:spPr/>
        <p:txBody>
          <a:bodyPr/>
          <a:lstStyle/>
          <a:p>
            <a:endParaRPr lang="uk-UA"/>
          </a:p>
        </p:txBody>
      </p:sp>
      <p:sp>
        <p:nvSpPr>
          <p:cNvPr id="15" name="Номер слайда 14"/>
          <p:cNvSpPr>
            <a:spLocks noGrp="1"/>
          </p:cNvSpPr>
          <p:nvPr>
            <p:ph type="sldNum" sz="quarter" idx="12"/>
          </p:nvPr>
        </p:nvSpPr>
        <p:spPr>
          <a:xfrm>
            <a:off x="8229600" y="6473952"/>
            <a:ext cx="758952" cy="246888"/>
          </a:xfrm>
        </p:spPr>
        <p:txBody>
          <a:bodyPr/>
          <a:lstStyle/>
          <a:p>
            <a:fld id="{42B6B63D-3C0F-4F24-AEDE-C6EC724554C2}" type="slidenum">
              <a:rPr lang="uk-UA" smtClean="0"/>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13FDFFB-A2D9-42C8-98E7-2C74C57C1E61}" type="datetimeFigureOut">
              <a:rPr lang="uk-UA" smtClean="0"/>
              <a:t>03.04.2015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2B6B63D-3C0F-4F24-AEDE-C6EC724554C2}" type="slidenum">
              <a:rPr lang="uk-UA" smtClean="0"/>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13FDFFB-A2D9-42C8-98E7-2C74C57C1E61}" type="datetimeFigureOut">
              <a:rPr lang="uk-UA" smtClean="0"/>
              <a:t>03.04.2015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2B6B63D-3C0F-4F24-AEDE-C6EC724554C2}" type="slidenum">
              <a:rPr lang="uk-UA" smtClean="0"/>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D13FDFFB-A2D9-42C8-98E7-2C74C57C1E61}" type="datetimeFigureOut">
              <a:rPr lang="uk-UA" smtClean="0"/>
              <a:t>03.04.2015</a:t>
            </a:fld>
            <a:endParaRPr lang="uk-UA"/>
          </a:p>
        </p:txBody>
      </p:sp>
      <p:sp>
        <p:nvSpPr>
          <p:cNvPr id="19" name="Нижний колонтитул 18"/>
          <p:cNvSpPr>
            <a:spLocks noGrp="1"/>
          </p:cNvSpPr>
          <p:nvPr>
            <p:ph type="ftr" sz="quarter" idx="11"/>
          </p:nvPr>
        </p:nvSpPr>
        <p:spPr>
          <a:xfrm>
            <a:off x="3581400" y="76200"/>
            <a:ext cx="2895600" cy="288925"/>
          </a:xfrm>
        </p:spPr>
        <p:txBody>
          <a:bodyPr/>
          <a:lstStyle/>
          <a:p>
            <a:endParaRPr lang="uk-UA"/>
          </a:p>
        </p:txBody>
      </p:sp>
      <p:sp>
        <p:nvSpPr>
          <p:cNvPr id="16" name="Номер слайда 15"/>
          <p:cNvSpPr>
            <a:spLocks noGrp="1"/>
          </p:cNvSpPr>
          <p:nvPr>
            <p:ph type="sldNum" sz="quarter" idx="12"/>
          </p:nvPr>
        </p:nvSpPr>
        <p:spPr>
          <a:xfrm>
            <a:off x="8229600" y="6473952"/>
            <a:ext cx="758952" cy="246888"/>
          </a:xfrm>
        </p:spPr>
        <p:txBody>
          <a:bodyPr/>
          <a:lstStyle/>
          <a:p>
            <a:fld id="{42B6B63D-3C0F-4F24-AEDE-C6EC724554C2}" type="slidenum">
              <a:rPr lang="uk-UA" smtClean="0"/>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D13FDFFB-A2D9-42C8-98E7-2C74C57C1E61}" type="datetimeFigureOut">
              <a:rPr lang="uk-UA" smtClean="0"/>
              <a:t>03.04.2015</a:t>
            </a:fld>
            <a:endParaRPr lang="uk-UA"/>
          </a:p>
        </p:txBody>
      </p:sp>
      <p:sp>
        <p:nvSpPr>
          <p:cNvPr id="11" name="Нижний колонтитул 10"/>
          <p:cNvSpPr>
            <a:spLocks noGrp="1"/>
          </p:cNvSpPr>
          <p:nvPr>
            <p:ph type="ftr" sz="quarter" idx="11"/>
          </p:nvPr>
        </p:nvSpPr>
        <p:spPr/>
        <p:txBody>
          <a:bodyPr/>
          <a:lstStyle/>
          <a:p>
            <a:endParaRPr lang="uk-UA"/>
          </a:p>
        </p:txBody>
      </p:sp>
      <p:sp>
        <p:nvSpPr>
          <p:cNvPr id="16" name="Номер слайда 15"/>
          <p:cNvSpPr>
            <a:spLocks noGrp="1"/>
          </p:cNvSpPr>
          <p:nvPr>
            <p:ph type="sldNum" sz="quarter" idx="12"/>
          </p:nvPr>
        </p:nvSpPr>
        <p:spPr/>
        <p:txBody>
          <a:bodyPr/>
          <a:lstStyle/>
          <a:p>
            <a:fld id="{42B6B63D-3C0F-4F24-AEDE-C6EC724554C2}" type="slidenum">
              <a:rPr lang="uk-UA" smtClean="0"/>
              <a:t>‹#›</a:t>
            </a:fld>
            <a:endParaRPr lang="uk-UA"/>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D13FDFFB-A2D9-42C8-98E7-2C74C57C1E61}" type="datetimeFigureOut">
              <a:rPr lang="uk-UA" smtClean="0"/>
              <a:t>03.04.2015</a:t>
            </a:fld>
            <a:endParaRPr lang="uk-UA"/>
          </a:p>
        </p:txBody>
      </p:sp>
      <p:sp>
        <p:nvSpPr>
          <p:cNvPr id="10" name="Нижний колонтитул 9"/>
          <p:cNvSpPr>
            <a:spLocks noGrp="1"/>
          </p:cNvSpPr>
          <p:nvPr>
            <p:ph type="ftr" sz="quarter" idx="11"/>
          </p:nvPr>
        </p:nvSpPr>
        <p:spPr/>
        <p:txBody>
          <a:bodyPr/>
          <a:lstStyle/>
          <a:p>
            <a:endParaRPr lang="uk-UA"/>
          </a:p>
        </p:txBody>
      </p:sp>
      <p:sp>
        <p:nvSpPr>
          <p:cNvPr id="31" name="Номер слайда 30"/>
          <p:cNvSpPr>
            <a:spLocks noGrp="1"/>
          </p:cNvSpPr>
          <p:nvPr>
            <p:ph type="sldNum" sz="quarter" idx="12"/>
          </p:nvPr>
        </p:nvSpPr>
        <p:spPr/>
        <p:txBody>
          <a:bodyPr/>
          <a:lstStyle/>
          <a:p>
            <a:fld id="{42B6B63D-3C0F-4F24-AEDE-C6EC724554C2}" type="slidenum">
              <a:rPr lang="uk-UA" smtClean="0"/>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D13FDFFB-A2D9-42C8-98E7-2C74C57C1E61}" type="datetimeFigureOut">
              <a:rPr lang="uk-UA" smtClean="0"/>
              <a:t>03.04.2015</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a:xfrm>
            <a:off x="8229600" y="6477000"/>
            <a:ext cx="762000" cy="246888"/>
          </a:xfrm>
        </p:spPr>
        <p:txBody>
          <a:bodyPr/>
          <a:lstStyle/>
          <a:p>
            <a:fld id="{42B6B63D-3C0F-4F24-AEDE-C6EC724554C2}" type="slidenum">
              <a:rPr lang="uk-UA" smtClean="0"/>
              <a:t>‹#›</a:t>
            </a:fld>
            <a:endParaRPr lang="uk-UA"/>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D13FDFFB-A2D9-42C8-98E7-2C74C57C1E61}" type="datetimeFigureOut">
              <a:rPr lang="uk-UA" smtClean="0"/>
              <a:t>03.04.2015</a:t>
            </a:fld>
            <a:endParaRPr lang="uk-UA"/>
          </a:p>
        </p:txBody>
      </p:sp>
      <p:sp>
        <p:nvSpPr>
          <p:cNvPr id="21" name="Нижний колонтитул 20"/>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2B6B63D-3C0F-4F24-AEDE-C6EC724554C2}" type="slidenum">
              <a:rPr lang="uk-UA" smtClean="0"/>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D13FDFFB-A2D9-42C8-98E7-2C74C57C1E61}" type="datetimeFigureOut">
              <a:rPr lang="uk-UA" smtClean="0"/>
              <a:t>03.04.2015</a:t>
            </a:fld>
            <a:endParaRPr lang="uk-UA"/>
          </a:p>
        </p:txBody>
      </p:sp>
      <p:sp>
        <p:nvSpPr>
          <p:cNvPr id="24" name="Нижний колонтитул 23"/>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42B6B63D-3C0F-4F24-AEDE-C6EC724554C2}" type="slidenum">
              <a:rPr lang="uk-UA" smtClean="0"/>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D13FDFFB-A2D9-42C8-98E7-2C74C57C1E61}" type="datetimeFigureOut">
              <a:rPr lang="uk-UA" smtClean="0"/>
              <a:t>03.04.2015</a:t>
            </a:fld>
            <a:endParaRPr lang="uk-UA"/>
          </a:p>
        </p:txBody>
      </p:sp>
      <p:sp>
        <p:nvSpPr>
          <p:cNvPr id="29" name="Нижний колонтитул 28"/>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42B6B63D-3C0F-4F24-AEDE-C6EC724554C2}" type="slidenum">
              <a:rPr lang="uk-UA" smtClean="0"/>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D13FDFFB-A2D9-42C8-98E7-2C74C57C1E61}" type="datetimeFigureOut">
              <a:rPr lang="uk-UA" smtClean="0"/>
              <a:t>03.04.2015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31" name="Номер слайда 30"/>
          <p:cNvSpPr>
            <a:spLocks noGrp="1"/>
          </p:cNvSpPr>
          <p:nvPr>
            <p:ph type="sldNum" sz="quarter" idx="12"/>
          </p:nvPr>
        </p:nvSpPr>
        <p:spPr/>
        <p:txBody>
          <a:bodyPr/>
          <a:lstStyle/>
          <a:p>
            <a:fld id="{42B6B63D-3C0F-4F24-AEDE-C6EC724554C2}" type="slidenum">
              <a:rPr lang="uk-UA" smtClean="0"/>
              <a:t>‹#›</a:t>
            </a:fld>
            <a:endParaRPr lang="uk-UA"/>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D13FDFFB-A2D9-42C8-98E7-2C74C57C1E61}" type="datetimeFigureOut">
              <a:rPr lang="uk-UA" smtClean="0"/>
              <a:t>03.04.2015</a:t>
            </a:fld>
            <a:endParaRPr lang="uk-UA"/>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uk-UA"/>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42B6B63D-3C0F-4F24-AEDE-C6EC724554C2}" type="slidenum">
              <a:rPr lang="uk-UA" smtClean="0"/>
              <a:t>‹#›</a:t>
            </a:fld>
            <a:endParaRPr lang="uk-UA"/>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4365104"/>
            <a:ext cx="8458200" cy="1222375"/>
          </a:xfrm>
        </p:spPr>
        <p:txBody>
          <a:bodyPr>
            <a:normAutofit fontScale="90000"/>
          </a:bodyPr>
          <a:lstStyle/>
          <a:p>
            <a:pPr algn="ctr"/>
            <a:r>
              <a:rPr lang="de-DE" sz="4400" dirty="0" smtClean="0"/>
              <a:t>Architektur in Deutschland</a:t>
            </a:r>
            <a:r>
              <a:rPr lang="de-DE" dirty="0" smtClean="0"/>
              <a:t/>
            </a:r>
            <a:br>
              <a:rPr lang="de-DE" dirty="0" smtClean="0"/>
            </a:br>
            <a:endParaRPr lang="uk-UA" dirty="0"/>
          </a:p>
        </p:txBody>
      </p:sp>
      <p:sp>
        <p:nvSpPr>
          <p:cNvPr id="3" name="Подзаголовок 2"/>
          <p:cNvSpPr>
            <a:spLocks noGrp="1"/>
          </p:cNvSpPr>
          <p:nvPr>
            <p:ph type="subTitle" idx="1"/>
          </p:nvPr>
        </p:nvSpPr>
        <p:spPr>
          <a:xfrm>
            <a:off x="467544" y="2492896"/>
            <a:ext cx="8458200" cy="914400"/>
          </a:xfrm>
        </p:spPr>
        <p:txBody>
          <a:bodyPr/>
          <a:lstStyle/>
          <a:p>
            <a:endParaRPr lang="uk-UA" dirty="0"/>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686800" cy="838200"/>
          </a:xfrm>
        </p:spPr>
        <p:txBody>
          <a:bodyPr/>
          <a:lstStyle/>
          <a:p>
            <a:pPr algn="ctr"/>
            <a:r>
              <a:rPr lang="en-US" dirty="0" smtClean="0"/>
              <a:t>Marco-Polo-Tower in Hamburg</a:t>
            </a:r>
            <a:endParaRPr lang="uk-UA" dirty="0"/>
          </a:p>
        </p:txBody>
      </p:sp>
      <p:sp>
        <p:nvSpPr>
          <p:cNvPr id="7" name="Содержимое 6"/>
          <p:cNvSpPr>
            <a:spLocks noGrp="1"/>
          </p:cNvSpPr>
          <p:nvPr>
            <p:ph idx="1"/>
          </p:nvPr>
        </p:nvSpPr>
        <p:spPr>
          <a:xfrm>
            <a:off x="457200" y="1268760"/>
            <a:ext cx="8686800" cy="4525963"/>
          </a:xfrm>
        </p:spPr>
        <p:txBody>
          <a:bodyPr>
            <a:normAutofit/>
          </a:bodyPr>
          <a:lstStyle/>
          <a:p>
            <a:pPr>
              <a:buNone/>
            </a:pPr>
            <a:r>
              <a:rPr lang="de-DE" sz="1600" dirty="0" smtClean="0"/>
              <a:t>Der Marco-Polo-Tower in der Hamburger Hafencity soll bereits aus der Ferne durch seine </a:t>
            </a:r>
            <a:endParaRPr lang="ru-RU" sz="1600" dirty="0" smtClean="0"/>
          </a:p>
          <a:p>
            <a:pPr>
              <a:buNone/>
            </a:pPr>
            <a:r>
              <a:rPr lang="de-DE" sz="1600" dirty="0" smtClean="0"/>
              <a:t>organische </a:t>
            </a:r>
            <a:r>
              <a:rPr lang="de-DE" sz="1600" dirty="0" smtClean="0"/>
              <a:t>und dynamische Form auffallen. Die 17 Stockwerke des 58 Meter hohen Wohnturms, </a:t>
            </a:r>
            <a:endParaRPr lang="ru-RU" sz="1600" dirty="0" smtClean="0"/>
          </a:p>
          <a:p>
            <a:pPr>
              <a:buNone/>
            </a:pPr>
            <a:r>
              <a:rPr lang="de-DE" sz="1600" dirty="0" smtClean="0"/>
              <a:t>der </a:t>
            </a:r>
            <a:r>
              <a:rPr lang="de-DE" sz="1600" dirty="0" smtClean="0"/>
              <a:t>vom Stuttgarter Architektenbüro Behnisch entworfen und 2010 fertiggestellt wurde, haben </a:t>
            </a:r>
            <a:endParaRPr lang="ru-RU" sz="1600" dirty="0" smtClean="0"/>
          </a:p>
          <a:p>
            <a:pPr>
              <a:buNone/>
            </a:pPr>
            <a:r>
              <a:rPr lang="de-DE" sz="1600" dirty="0" smtClean="0"/>
              <a:t>jeweils </a:t>
            </a:r>
            <a:r>
              <a:rPr lang="de-DE" sz="1600" dirty="0" smtClean="0"/>
              <a:t>einen anderen Grundriss und wirken deshalb zueinander gedreht und ineinander </a:t>
            </a:r>
            <a:endParaRPr lang="ru-RU" sz="1600" dirty="0" smtClean="0"/>
          </a:p>
          <a:p>
            <a:pPr>
              <a:buNone/>
            </a:pPr>
            <a:r>
              <a:rPr lang="de-DE" sz="1600" dirty="0" smtClean="0"/>
              <a:t>verschränkt</a:t>
            </a:r>
            <a:r>
              <a:rPr lang="de-DE" sz="1600" dirty="0" smtClean="0"/>
              <a:t>. Auch die weit hinausragenden Terrassen sind asymmetrisch angeordnet</a:t>
            </a:r>
            <a:r>
              <a:rPr lang="de-DE" sz="1600" dirty="0" smtClean="0"/>
              <a:t>.</a:t>
            </a:r>
            <a:endParaRPr lang="ru-RU" sz="1600" dirty="0" smtClean="0"/>
          </a:p>
          <a:p>
            <a:pPr>
              <a:buNone/>
            </a:pPr>
            <a:endParaRPr lang="uk-UA" sz="1600" dirty="0"/>
          </a:p>
        </p:txBody>
      </p:sp>
      <p:pic>
        <p:nvPicPr>
          <p:cNvPr id="8" name="Рисунок 7" descr="349_01.jpg"/>
          <p:cNvPicPr>
            <a:picLocks noChangeAspect="1"/>
          </p:cNvPicPr>
          <p:nvPr/>
        </p:nvPicPr>
        <p:blipFill>
          <a:blip r:embed="rId2" cstate="print"/>
          <a:stretch>
            <a:fillRect/>
          </a:stretch>
        </p:blipFill>
        <p:spPr>
          <a:xfrm>
            <a:off x="1475656" y="2924944"/>
            <a:ext cx="5715000" cy="3628653"/>
          </a:xfrm>
          <a:prstGeom prst="rect">
            <a:avLst/>
          </a:prstGeom>
        </p:spPr>
      </p:pic>
    </p:spTree>
  </p:cSld>
  <p:clrMapOvr>
    <a:masterClrMapping/>
  </p:clrMapOvr>
  <p:transition spd="slow">
    <p:zo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p:txBody>
          <a:bodyPr/>
          <a:lstStyle/>
          <a:p>
            <a:endParaRPr lang="uk-UA"/>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p:txBody>
          <a:bodyPr>
            <a:normAutofit fontScale="85000" lnSpcReduction="20000"/>
          </a:bodyPr>
          <a:lstStyle/>
          <a:p>
            <a:pPr>
              <a:buNone/>
            </a:pPr>
            <a:r>
              <a:rPr lang="de-DE" dirty="0" smtClean="0"/>
              <a:t>    Deutschland </a:t>
            </a:r>
            <a:r>
              <a:rPr lang="de-DE" dirty="0" smtClean="0"/>
              <a:t>hat eine reiche und vielfältige Architekturgeschichte, deren Traditionslinien von der karolingischen Renaissance bis in die zeitgenössische Architektur reichen. Die deutsche Architektur ist durch ein großes Maß an regionaler Vielfalt geprägt, bedingt durch die jahrhundertelange Zersplitterung des deutschen Territoriums in Fürstentümer, Königreiche usw. Dadurch entstand ein sehr heterogenes Bild, teilweise gibt es architektonische Unterschiede von Stadt zu Stadt, von Dorf zu Dorf. Dies beschert dem heutigen Deutschland ein besonders reichhaltiges historisches </a:t>
            </a:r>
            <a:r>
              <a:rPr lang="de-DE" dirty="0" err="1" smtClean="0"/>
              <a:t>Bauerbe</a:t>
            </a:r>
            <a:r>
              <a:rPr lang="de-DE" dirty="0" smtClean="0"/>
              <a:t>.</a:t>
            </a:r>
            <a:endParaRPr lang="uk-UA" dirty="0"/>
          </a:p>
        </p:txBody>
      </p:sp>
    </p:spTree>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88640"/>
            <a:ext cx="8686800" cy="838200"/>
          </a:xfrm>
        </p:spPr>
        <p:txBody>
          <a:bodyPr/>
          <a:lstStyle/>
          <a:p>
            <a:pPr algn="ctr"/>
            <a:r>
              <a:rPr lang="en-US" dirty="0" smtClean="0"/>
              <a:t>JOH3, Düsseldorf</a:t>
            </a:r>
            <a:endParaRPr lang="uk-UA" dirty="0"/>
          </a:p>
        </p:txBody>
      </p:sp>
      <p:sp>
        <p:nvSpPr>
          <p:cNvPr id="3" name="Содержимое 2"/>
          <p:cNvSpPr>
            <a:spLocks noGrp="1"/>
          </p:cNvSpPr>
          <p:nvPr>
            <p:ph idx="1"/>
          </p:nvPr>
        </p:nvSpPr>
        <p:spPr>
          <a:xfrm>
            <a:off x="323528" y="1484784"/>
            <a:ext cx="8686800" cy="4525963"/>
          </a:xfrm>
        </p:spPr>
        <p:txBody>
          <a:bodyPr>
            <a:normAutofit/>
          </a:bodyPr>
          <a:lstStyle/>
          <a:p>
            <a:pPr>
              <a:buNone/>
            </a:pPr>
            <a:r>
              <a:rPr lang="ru-RU" sz="2000" dirty="0" smtClean="0"/>
              <a:t>                                                                    </a:t>
            </a:r>
            <a:r>
              <a:rPr lang="de-DE" sz="2000" dirty="0" smtClean="0"/>
              <a:t>Das </a:t>
            </a:r>
            <a:r>
              <a:rPr lang="de-DE" sz="2000" dirty="0" smtClean="0"/>
              <a:t>JOH3, entworfen von J. Mayer H. </a:t>
            </a:r>
            <a:r>
              <a:rPr lang="ru-RU" sz="2000" dirty="0" smtClean="0"/>
              <a:t>                        </a:t>
            </a:r>
          </a:p>
          <a:p>
            <a:pPr>
              <a:buNone/>
            </a:pPr>
            <a:r>
              <a:rPr lang="ru-RU" sz="2000" dirty="0" smtClean="0"/>
              <a:t> </a:t>
            </a:r>
            <a:r>
              <a:rPr lang="ru-RU" sz="2000" dirty="0" smtClean="0"/>
              <a:t>                                                                   </a:t>
            </a:r>
            <a:r>
              <a:rPr lang="de-DE" sz="2000" dirty="0" smtClean="0"/>
              <a:t>Architekten</a:t>
            </a:r>
            <a:r>
              <a:rPr lang="de-DE" sz="2000" dirty="0" smtClean="0"/>
              <a:t>, steht in Düsseldorf </a:t>
            </a:r>
            <a:r>
              <a:rPr lang="de-DE" sz="2000" dirty="0" smtClean="0"/>
              <a:t>und</a:t>
            </a:r>
          </a:p>
          <a:p>
            <a:pPr>
              <a:buNone/>
            </a:pPr>
            <a:r>
              <a:rPr lang="ru-RU" sz="2000" dirty="0" smtClean="0"/>
              <a:t> </a:t>
            </a:r>
            <a:r>
              <a:rPr lang="ru-RU" sz="2000" dirty="0" smtClean="0"/>
              <a:t>                                                                   </a:t>
            </a:r>
            <a:r>
              <a:rPr lang="de-DE" sz="2000" dirty="0" smtClean="0"/>
              <a:t>schließt </a:t>
            </a:r>
            <a:r>
              <a:rPr lang="de-DE" sz="2000" dirty="0" smtClean="0"/>
              <a:t>dort eine Baulücke mit </a:t>
            </a:r>
            <a:r>
              <a:rPr lang="de-DE" sz="2000" dirty="0" smtClean="0"/>
              <a:t>einem</a:t>
            </a:r>
            <a:endParaRPr lang="ru-RU" sz="2000" dirty="0" smtClean="0"/>
          </a:p>
          <a:p>
            <a:pPr>
              <a:buNone/>
            </a:pPr>
            <a:r>
              <a:rPr lang="ru-RU" sz="2000" dirty="0" smtClean="0"/>
              <a:t> </a:t>
            </a:r>
            <a:r>
              <a:rPr lang="ru-RU" sz="2000" dirty="0" smtClean="0"/>
              <a:t>                                                                   </a:t>
            </a:r>
            <a:r>
              <a:rPr lang="de-DE" sz="2000" dirty="0" smtClean="0"/>
              <a:t>Wohnkomplex </a:t>
            </a:r>
            <a:r>
              <a:rPr lang="de-DE" sz="2000" dirty="0" smtClean="0"/>
              <a:t>im Stile </a:t>
            </a:r>
            <a:r>
              <a:rPr lang="de-DE" sz="2000" dirty="0" smtClean="0"/>
              <a:t>traditioneller</a:t>
            </a:r>
          </a:p>
          <a:p>
            <a:pPr>
              <a:buNone/>
            </a:pPr>
            <a:r>
              <a:rPr lang="ru-RU" sz="2000" dirty="0" smtClean="0"/>
              <a:t>                                                                    </a:t>
            </a:r>
            <a:r>
              <a:rPr lang="de-DE" sz="2000" dirty="0" smtClean="0"/>
              <a:t>Berliner </a:t>
            </a:r>
            <a:r>
              <a:rPr lang="de-DE" sz="2000" dirty="0" smtClean="0"/>
              <a:t>Wohngebäude. Das </a:t>
            </a:r>
            <a:r>
              <a:rPr lang="de-DE" sz="2000" dirty="0" smtClean="0"/>
              <a:t>Gebäude</a:t>
            </a:r>
            <a:endParaRPr lang="ru-RU" sz="2000" dirty="0" smtClean="0"/>
          </a:p>
          <a:p>
            <a:pPr>
              <a:buNone/>
            </a:pPr>
            <a:r>
              <a:rPr lang="ru-RU" sz="2000" dirty="0" smtClean="0"/>
              <a:t> </a:t>
            </a:r>
            <a:r>
              <a:rPr lang="ru-RU" sz="2000" dirty="0" smtClean="0"/>
              <a:t>                                                                   </a:t>
            </a:r>
            <a:r>
              <a:rPr lang="de-DE" sz="2000" dirty="0" smtClean="0"/>
              <a:t>wurde </a:t>
            </a:r>
            <a:r>
              <a:rPr lang="de-DE" sz="2000" dirty="0" smtClean="0"/>
              <a:t>im Frühjahr 2012 fertig gestellt</a:t>
            </a:r>
            <a:r>
              <a:rPr lang="de-DE" sz="2000" dirty="0" smtClean="0"/>
              <a:t>.</a:t>
            </a:r>
          </a:p>
          <a:p>
            <a:pPr>
              <a:buNone/>
            </a:pPr>
            <a:endParaRPr lang="uk-UA" sz="2000" dirty="0"/>
          </a:p>
        </p:txBody>
      </p:sp>
      <p:pic>
        <p:nvPicPr>
          <p:cNvPr id="4" name="Рисунок 3" descr="joh3-1.jpeg"/>
          <p:cNvPicPr>
            <a:picLocks noChangeAspect="1"/>
          </p:cNvPicPr>
          <p:nvPr/>
        </p:nvPicPr>
        <p:blipFill>
          <a:blip r:embed="rId2" cstate="print"/>
          <a:stretch>
            <a:fillRect/>
          </a:stretch>
        </p:blipFill>
        <p:spPr>
          <a:xfrm>
            <a:off x="971600" y="1556792"/>
            <a:ext cx="3312368" cy="4372292"/>
          </a:xfrm>
          <a:prstGeom prst="rect">
            <a:avLst/>
          </a:prstGeom>
        </p:spPr>
      </p:pic>
    </p:spTree>
  </p:cSld>
  <p:clrMapOvr>
    <a:masterClrMapping/>
  </p:clrMapOvr>
  <p:transition spd="slow">
    <p:wipe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686800" cy="838200"/>
          </a:xfrm>
        </p:spPr>
        <p:txBody>
          <a:bodyPr/>
          <a:lstStyle/>
          <a:p>
            <a:pPr algn="ctr"/>
            <a:r>
              <a:rPr lang="it-IT" dirty="0" smtClean="0"/>
              <a:t>Otto Bock Science Center, Berlin</a:t>
            </a:r>
            <a:endParaRPr lang="uk-UA" dirty="0"/>
          </a:p>
        </p:txBody>
      </p:sp>
      <p:sp>
        <p:nvSpPr>
          <p:cNvPr id="3" name="Содержимое 2"/>
          <p:cNvSpPr>
            <a:spLocks noGrp="1"/>
          </p:cNvSpPr>
          <p:nvPr>
            <p:ph idx="1"/>
          </p:nvPr>
        </p:nvSpPr>
        <p:spPr>
          <a:xfrm>
            <a:off x="304800" y="1340768"/>
            <a:ext cx="8686800" cy="4739357"/>
          </a:xfrm>
        </p:spPr>
        <p:txBody>
          <a:bodyPr>
            <a:normAutofit/>
          </a:bodyPr>
          <a:lstStyle/>
          <a:p>
            <a:pPr algn="just">
              <a:buNone/>
            </a:pPr>
            <a:r>
              <a:rPr lang="de-DE" sz="2000" dirty="0" smtClean="0"/>
              <a:t>Das </a:t>
            </a:r>
            <a:r>
              <a:rPr lang="de-DE" sz="2000" dirty="0" smtClean="0"/>
              <a:t>Otto Bock Science Center in der Nähe </a:t>
            </a:r>
            <a:r>
              <a:rPr lang="de-DE" sz="2000" dirty="0" smtClean="0"/>
              <a:t>des Potsdamer Platzes soll dem</a:t>
            </a:r>
            <a:endParaRPr lang="ru-RU" sz="2000" dirty="0" smtClean="0"/>
          </a:p>
          <a:p>
            <a:pPr algn="just">
              <a:buNone/>
            </a:pPr>
            <a:r>
              <a:rPr lang="de-DE" sz="2000" dirty="0" smtClean="0"/>
              <a:t>Bauplan eines Muskels nachempfunden sein. Es handelt sich um ein</a:t>
            </a:r>
            <a:endParaRPr lang="ru-RU" sz="2000" dirty="0" smtClean="0"/>
          </a:p>
          <a:p>
            <a:pPr algn="just">
              <a:buNone/>
            </a:pPr>
            <a:r>
              <a:rPr lang="de-DE" sz="2000" dirty="0" smtClean="0"/>
              <a:t>Ausstellungsgebäude, dass bei kostenfreiem Eintritt die muskulären</a:t>
            </a:r>
            <a:endParaRPr lang="ru-RU" sz="2000" dirty="0" smtClean="0"/>
          </a:p>
          <a:p>
            <a:pPr algn="just">
              <a:buNone/>
            </a:pPr>
            <a:r>
              <a:rPr lang="de-DE" sz="2000" dirty="0" smtClean="0"/>
              <a:t>Funktionen des menschlichen Körpers visualisiert</a:t>
            </a:r>
            <a:r>
              <a:rPr lang="ru-RU" sz="2000" dirty="0" smtClean="0"/>
              <a:t>.</a:t>
            </a:r>
          </a:p>
          <a:p>
            <a:pPr algn="just">
              <a:buNone/>
            </a:pPr>
            <a:endParaRPr lang="uk-UA" sz="2000" dirty="0"/>
          </a:p>
        </p:txBody>
      </p:sp>
      <p:pic>
        <p:nvPicPr>
          <p:cNvPr id="4" name="Рисунок 3" descr="ottobock-science-center-berlin_16_9_teaser_onecolumn-3.jpg"/>
          <p:cNvPicPr>
            <a:picLocks noChangeAspect="1"/>
          </p:cNvPicPr>
          <p:nvPr/>
        </p:nvPicPr>
        <p:blipFill>
          <a:blip r:embed="rId2" cstate="print"/>
          <a:stretch>
            <a:fillRect/>
          </a:stretch>
        </p:blipFill>
        <p:spPr>
          <a:xfrm>
            <a:off x="1043608" y="2996952"/>
            <a:ext cx="6912768" cy="3384376"/>
          </a:xfrm>
          <a:prstGeom prst="rect">
            <a:avLst/>
          </a:prstGeom>
        </p:spPr>
      </p:pic>
    </p:spTree>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686800" cy="838200"/>
          </a:xfrm>
        </p:spPr>
        <p:txBody>
          <a:bodyPr>
            <a:normAutofit/>
          </a:bodyPr>
          <a:lstStyle/>
          <a:p>
            <a:pPr algn="ctr"/>
            <a:r>
              <a:rPr lang="en-US" dirty="0" err="1" smtClean="0"/>
              <a:t>Ein</a:t>
            </a:r>
            <a:r>
              <a:rPr lang="en-US" dirty="0" smtClean="0"/>
              <a:t> </a:t>
            </a:r>
            <a:r>
              <a:rPr lang="en-US" dirty="0" err="1" smtClean="0"/>
              <a:t>Haus</a:t>
            </a:r>
            <a:r>
              <a:rPr lang="en-US" dirty="0" smtClean="0"/>
              <a:t> </a:t>
            </a:r>
            <a:r>
              <a:rPr lang="en-US" dirty="0" err="1" smtClean="0"/>
              <a:t>steht</a:t>
            </a:r>
            <a:r>
              <a:rPr lang="en-US" dirty="0" smtClean="0"/>
              <a:t> </a:t>
            </a:r>
            <a:r>
              <a:rPr lang="en-US" dirty="0" err="1" smtClean="0"/>
              <a:t>kopf</a:t>
            </a:r>
            <a:endParaRPr lang="de-DE" dirty="0" smtClean="0"/>
          </a:p>
        </p:txBody>
      </p:sp>
      <p:sp>
        <p:nvSpPr>
          <p:cNvPr id="3" name="Содержимое 2"/>
          <p:cNvSpPr>
            <a:spLocks noGrp="1"/>
          </p:cNvSpPr>
          <p:nvPr>
            <p:ph idx="1"/>
          </p:nvPr>
        </p:nvSpPr>
        <p:spPr>
          <a:xfrm>
            <a:off x="251520" y="1268760"/>
            <a:ext cx="8686800" cy="4525963"/>
          </a:xfrm>
        </p:spPr>
        <p:txBody>
          <a:bodyPr>
            <a:normAutofit/>
          </a:bodyPr>
          <a:lstStyle/>
          <a:p>
            <a:pPr>
              <a:buNone/>
            </a:pPr>
            <a:r>
              <a:rPr lang="de-DE" sz="1800" dirty="0" smtClean="0"/>
              <a:t>Im Ostseebad </a:t>
            </a:r>
            <a:r>
              <a:rPr lang="de-DE" sz="1800" dirty="0" err="1" smtClean="0"/>
              <a:t>Trassenheide</a:t>
            </a:r>
            <a:r>
              <a:rPr lang="de-DE" sz="1800" dirty="0" smtClean="0"/>
              <a:t> auf der Insel </a:t>
            </a:r>
            <a:r>
              <a:rPr lang="de-DE" sz="1800" dirty="0" err="1" smtClean="0"/>
              <a:t>Usedom</a:t>
            </a:r>
            <a:r>
              <a:rPr lang="de-DE" sz="1800" dirty="0" smtClean="0"/>
              <a:t> steht ein Haus buchstäblich </a:t>
            </a:r>
            <a:r>
              <a:rPr lang="de-DE" sz="1800" dirty="0" smtClean="0"/>
              <a:t>Kopf.</a:t>
            </a:r>
            <a:endParaRPr lang="ru-RU" sz="1800" dirty="0" smtClean="0"/>
          </a:p>
          <a:p>
            <a:pPr>
              <a:buNone/>
            </a:pPr>
            <a:r>
              <a:rPr lang="de-DE" sz="1800" dirty="0" smtClean="0"/>
              <a:t>Das </a:t>
            </a:r>
            <a:r>
              <a:rPr lang="de-DE" sz="1800" dirty="0" smtClean="0"/>
              <a:t>Gebäude, das im September 2008 als erstes seiner Art in Europa eröffnete, </a:t>
            </a:r>
            <a:r>
              <a:rPr lang="de-DE" sz="1800" dirty="0" smtClean="0"/>
              <a:t>wurde</a:t>
            </a:r>
            <a:endParaRPr lang="ru-RU" sz="1800" dirty="0" smtClean="0"/>
          </a:p>
          <a:p>
            <a:pPr>
              <a:buNone/>
            </a:pPr>
            <a:r>
              <a:rPr lang="de-DE" sz="1800" dirty="0" smtClean="0"/>
              <a:t>nicht </a:t>
            </a:r>
            <a:r>
              <a:rPr lang="de-DE" sz="1800" dirty="0" smtClean="0"/>
              <a:t>nur auf dem Spitzdach stehend gebaut, sondern ist mit einem Gefälle von </a:t>
            </a:r>
            <a:r>
              <a:rPr lang="de-DE" sz="1800" dirty="0" smtClean="0"/>
              <a:t>sechs</a:t>
            </a:r>
            <a:endParaRPr lang="ru-RU" sz="1800" dirty="0" smtClean="0"/>
          </a:p>
          <a:p>
            <a:pPr>
              <a:buNone/>
            </a:pPr>
            <a:r>
              <a:rPr lang="de-DE" sz="1800" dirty="0" smtClean="0"/>
              <a:t>Prozent </a:t>
            </a:r>
            <a:r>
              <a:rPr lang="de-DE" sz="1800" dirty="0" smtClean="0"/>
              <a:t>auch leicht schief. Auch in dem vollständig eingerichteten Haus sind </a:t>
            </a:r>
            <a:r>
              <a:rPr lang="de-DE" sz="1800" dirty="0" smtClean="0"/>
              <a:t>alle</a:t>
            </a:r>
            <a:endParaRPr lang="ru-RU" sz="1800" dirty="0" smtClean="0"/>
          </a:p>
          <a:p>
            <a:pPr>
              <a:buNone/>
            </a:pPr>
            <a:r>
              <a:rPr lang="de-DE" sz="1800" dirty="0" smtClean="0"/>
              <a:t>Einrichtungsgegenstände </a:t>
            </a:r>
            <a:r>
              <a:rPr lang="de-DE" sz="1800" dirty="0" smtClean="0"/>
              <a:t>verkehrt herum montiert. Bett, Stuhl und Sofa schweben </a:t>
            </a:r>
            <a:r>
              <a:rPr lang="de-DE" sz="1800" dirty="0" smtClean="0"/>
              <a:t>über</a:t>
            </a:r>
            <a:endParaRPr lang="ru-RU" sz="1800" dirty="0" smtClean="0"/>
          </a:p>
          <a:p>
            <a:pPr>
              <a:buNone/>
            </a:pPr>
            <a:r>
              <a:rPr lang="de-DE" sz="1800" dirty="0" smtClean="0"/>
              <a:t>dem </a:t>
            </a:r>
            <a:r>
              <a:rPr lang="de-DE" sz="1800" dirty="0" smtClean="0"/>
              <a:t>Kopf, die Lampen scheinen aus dem Boden zu </a:t>
            </a:r>
            <a:r>
              <a:rPr lang="de-DE" sz="1800" dirty="0" smtClean="0"/>
              <a:t>wachsen</a:t>
            </a:r>
            <a:r>
              <a:rPr lang="de-DE" sz="1800" dirty="0" smtClean="0"/>
              <a:t>.</a:t>
            </a:r>
            <a:endParaRPr lang="uk-UA" sz="1800" dirty="0"/>
          </a:p>
        </p:txBody>
      </p:sp>
      <p:pic>
        <p:nvPicPr>
          <p:cNvPr id="6" name="Рисунок 5" descr="12630-162413-8340e469fe92523668644129524ab290.jpg"/>
          <p:cNvPicPr>
            <a:picLocks noChangeAspect="1"/>
          </p:cNvPicPr>
          <p:nvPr/>
        </p:nvPicPr>
        <p:blipFill>
          <a:blip r:embed="rId2" cstate="print"/>
          <a:stretch>
            <a:fillRect/>
          </a:stretch>
        </p:blipFill>
        <p:spPr>
          <a:xfrm>
            <a:off x="1835696" y="3429000"/>
            <a:ext cx="5472608" cy="3074742"/>
          </a:xfrm>
          <a:prstGeom prst="rect">
            <a:avLst/>
          </a:prstGeom>
        </p:spPr>
      </p:pic>
    </p:spTree>
  </p:cSld>
  <p:clrMapOvr>
    <a:masterClrMapping/>
  </p:clrMapOvr>
  <p:transition spd="slow">
    <p:wedg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88640"/>
            <a:ext cx="8686800" cy="838200"/>
          </a:xfrm>
        </p:spPr>
        <p:txBody>
          <a:bodyPr/>
          <a:lstStyle/>
          <a:p>
            <a:pPr algn="ctr"/>
            <a:r>
              <a:rPr lang="en-US" dirty="0" smtClean="0"/>
              <a:t>Living Room in </a:t>
            </a:r>
            <a:r>
              <a:rPr lang="en-US" dirty="0" err="1" smtClean="0"/>
              <a:t>Gelnhausen</a:t>
            </a:r>
            <a:endParaRPr lang="uk-UA" dirty="0"/>
          </a:p>
        </p:txBody>
      </p:sp>
      <p:sp>
        <p:nvSpPr>
          <p:cNvPr id="3" name="Содержимое 2"/>
          <p:cNvSpPr>
            <a:spLocks noGrp="1"/>
          </p:cNvSpPr>
          <p:nvPr>
            <p:ph idx="1"/>
          </p:nvPr>
        </p:nvSpPr>
        <p:spPr>
          <a:xfrm>
            <a:off x="251520" y="1268760"/>
            <a:ext cx="8686800" cy="4525963"/>
          </a:xfrm>
        </p:spPr>
        <p:txBody>
          <a:bodyPr>
            <a:normAutofit/>
          </a:bodyPr>
          <a:lstStyle/>
          <a:p>
            <a:pPr>
              <a:buNone/>
            </a:pPr>
            <a:r>
              <a:rPr lang="ru-RU" sz="2000" dirty="0" smtClean="0"/>
              <a:t>                                                                   </a:t>
            </a:r>
            <a:r>
              <a:rPr lang="de-DE" sz="2000" dirty="0" smtClean="0"/>
              <a:t>Mitten </a:t>
            </a:r>
            <a:r>
              <a:rPr lang="de-DE" sz="2000" dirty="0" smtClean="0"/>
              <a:t>in der Fachwerkumgebung des </a:t>
            </a:r>
            <a:r>
              <a:rPr lang="ru-RU" sz="2000" dirty="0" smtClean="0"/>
              <a:t> </a:t>
            </a:r>
            <a:r>
              <a:rPr lang="ru-RU" sz="2000" dirty="0" smtClean="0"/>
              <a:t>                     </a:t>
            </a:r>
          </a:p>
          <a:p>
            <a:pPr>
              <a:buNone/>
            </a:pPr>
            <a:r>
              <a:rPr lang="ru-RU" sz="2000" dirty="0" smtClean="0"/>
              <a:t> </a:t>
            </a:r>
            <a:r>
              <a:rPr lang="ru-RU" sz="2000" dirty="0" smtClean="0"/>
              <a:t>                                                                  </a:t>
            </a:r>
            <a:r>
              <a:rPr lang="de-DE" sz="2000" dirty="0" smtClean="0"/>
              <a:t>hessischen </a:t>
            </a:r>
            <a:r>
              <a:rPr lang="de-DE" sz="2000" dirty="0" smtClean="0"/>
              <a:t>Städtchens Gelnhausen </a:t>
            </a:r>
            <a:endParaRPr lang="ru-RU" sz="2000" dirty="0" smtClean="0"/>
          </a:p>
          <a:p>
            <a:pPr>
              <a:buNone/>
            </a:pPr>
            <a:r>
              <a:rPr lang="ru-RU" sz="2000" dirty="0" smtClean="0"/>
              <a:t> </a:t>
            </a:r>
            <a:r>
              <a:rPr lang="ru-RU" sz="2000" dirty="0" smtClean="0"/>
              <a:t>                                                                  </a:t>
            </a:r>
            <a:r>
              <a:rPr lang="de-DE" sz="2000" dirty="0" smtClean="0"/>
              <a:t>sticht </a:t>
            </a:r>
            <a:r>
              <a:rPr lang="de-DE" sz="2000" dirty="0" smtClean="0"/>
              <a:t>ein Haus besonders </a:t>
            </a:r>
            <a:r>
              <a:rPr lang="de-DE" sz="2000" dirty="0" err="1" smtClean="0"/>
              <a:t>hevor</a:t>
            </a:r>
            <a:r>
              <a:rPr lang="de-DE" sz="2000" dirty="0" smtClean="0"/>
              <a:t>. Der </a:t>
            </a:r>
            <a:endParaRPr lang="ru-RU" sz="2000" dirty="0" smtClean="0"/>
          </a:p>
          <a:p>
            <a:pPr>
              <a:buNone/>
            </a:pPr>
            <a:r>
              <a:rPr lang="ru-RU" sz="2000" dirty="0" smtClean="0"/>
              <a:t>                                                                   </a:t>
            </a:r>
            <a:r>
              <a:rPr lang="de-DE" sz="2000" dirty="0" smtClean="0"/>
              <a:t>"Living </a:t>
            </a:r>
            <a:r>
              <a:rPr lang="de-DE" sz="2000" dirty="0" err="1" smtClean="0"/>
              <a:t>Room</a:t>
            </a:r>
            <a:r>
              <a:rPr lang="de-DE" sz="2000" dirty="0" smtClean="0"/>
              <a:t>", das selbst entworfene </a:t>
            </a:r>
            <a:endParaRPr lang="ru-RU" sz="2000" dirty="0" smtClean="0"/>
          </a:p>
          <a:p>
            <a:pPr>
              <a:buNone/>
            </a:pPr>
            <a:r>
              <a:rPr lang="ru-RU" sz="2000" dirty="0" smtClean="0"/>
              <a:t> </a:t>
            </a:r>
            <a:r>
              <a:rPr lang="ru-RU" sz="2000" dirty="0" smtClean="0"/>
              <a:t>                                                                   </a:t>
            </a:r>
            <a:r>
              <a:rPr lang="de-DE" sz="2000" dirty="0" smtClean="0"/>
              <a:t>Heim </a:t>
            </a:r>
            <a:r>
              <a:rPr lang="de-DE" sz="2000" dirty="0" smtClean="0"/>
              <a:t>des Architekten Götz </a:t>
            </a:r>
            <a:r>
              <a:rPr lang="de-DE" sz="2000" dirty="0" err="1" smtClean="0"/>
              <a:t>Stöckmann</a:t>
            </a:r>
            <a:r>
              <a:rPr lang="de-DE" sz="2000" dirty="0" smtClean="0"/>
              <a:t>, </a:t>
            </a:r>
            <a:r>
              <a:rPr lang="ru-RU" sz="2000" dirty="0" smtClean="0"/>
              <a:t> </a:t>
            </a:r>
          </a:p>
          <a:p>
            <a:pPr>
              <a:buNone/>
            </a:pPr>
            <a:r>
              <a:rPr lang="ru-RU" sz="2000" dirty="0" smtClean="0"/>
              <a:t> </a:t>
            </a:r>
            <a:r>
              <a:rPr lang="ru-RU" sz="2000" dirty="0" smtClean="0"/>
              <a:t>                                                                   </a:t>
            </a:r>
            <a:r>
              <a:rPr lang="de-DE" sz="2000" dirty="0" smtClean="0"/>
              <a:t>trägt </a:t>
            </a:r>
            <a:r>
              <a:rPr lang="de-DE" sz="2000" dirty="0" smtClean="0"/>
              <a:t>seinen Spitznamen </a:t>
            </a:r>
            <a:endParaRPr lang="ru-RU" sz="2000" dirty="0" smtClean="0"/>
          </a:p>
          <a:p>
            <a:pPr>
              <a:buNone/>
            </a:pPr>
            <a:r>
              <a:rPr lang="ru-RU" sz="2000" dirty="0" smtClean="0"/>
              <a:t> </a:t>
            </a:r>
            <a:r>
              <a:rPr lang="ru-RU" sz="2000" dirty="0" smtClean="0"/>
              <a:t>                                                                   </a:t>
            </a:r>
            <a:r>
              <a:rPr lang="de-DE" sz="2000" dirty="0" smtClean="0"/>
              <a:t>"</a:t>
            </a:r>
            <a:r>
              <a:rPr lang="de-DE" sz="2000" dirty="0" smtClean="0"/>
              <a:t>Schubladenhaus" nicht umsonst. </a:t>
            </a:r>
            <a:endParaRPr lang="ru-RU" sz="2000" dirty="0" smtClean="0"/>
          </a:p>
          <a:p>
            <a:pPr>
              <a:buNone/>
            </a:pPr>
            <a:r>
              <a:rPr lang="ru-RU" sz="2000" dirty="0" smtClean="0"/>
              <a:t> </a:t>
            </a:r>
            <a:r>
              <a:rPr lang="ru-RU" sz="2000" dirty="0" smtClean="0"/>
              <a:t>                                                                   </a:t>
            </a:r>
            <a:r>
              <a:rPr lang="de-DE" sz="2000" dirty="0" smtClean="0"/>
              <a:t>Das 20 </a:t>
            </a:r>
            <a:r>
              <a:rPr lang="de-DE" sz="2000" dirty="0" smtClean="0"/>
              <a:t>Quadratmeter </a:t>
            </a:r>
            <a:r>
              <a:rPr lang="de-DE" sz="2000" dirty="0" smtClean="0"/>
              <a:t>große</a:t>
            </a:r>
            <a:endParaRPr lang="ru-RU" sz="2000" dirty="0" smtClean="0"/>
          </a:p>
          <a:p>
            <a:pPr>
              <a:buNone/>
            </a:pPr>
            <a:r>
              <a:rPr lang="ru-RU" sz="2000" dirty="0" smtClean="0"/>
              <a:t>                                                                    </a:t>
            </a:r>
            <a:r>
              <a:rPr lang="de-DE" sz="2000" dirty="0" smtClean="0"/>
              <a:t>Schlafzimmer </a:t>
            </a:r>
            <a:r>
              <a:rPr lang="de-DE" sz="2000" dirty="0" smtClean="0"/>
              <a:t>lässt sich bei Bedarf auf </a:t>
            </a:r>
            <a:endParaRPr lang="ru-RU" sz="2000" dirty="0" smtClean="0"/>
          </a:p>
          <a:p>
            <a:pPr>
              <a:buNone/>
            </a:pPr>
            <a:r>
              <a:rPr lang="ru-RU" sz="2000" dirty="0" smtClean="0"/>
              <a:t> </a:t>
            </a:r>
            <a:r>
              <a:rPr lang="ru-RU" sz="2000" dirty="0" smtClean="0"/>
              <a:t>                                                                   </a:t>
            </a:r>
            <a:r>
              <a:rPr lang="de-DE" sz="2000" dirty="0" smtClean="0"/>
              <a:t>Knopfdruck </a:t>
            </a:r>
            <a:r>
              <a:rPr lang="de-DE" sz="2000" dirty="0" smtClean="0"/>
              <a:t>wie eine </a:t>
            </a:r>
            <a:endParaRPr lang="ru-RU" sz="2000" dirty="0" smtClean="0"/>
          </a:p>
          <a:p>
            <a:pPr>
              <a:buNone/>
            </a:pPr>
            <a:r>
              <a:rPr lang="ru-RU" sz="2000" dirty="0" smtClean="0"/>
              <a:t> </a:t>
            </a:r>
            <a:r>
              <a:rPr lang="ru-RU" sz="2000" dirty="0" smtClean="0"/>
              <a:t>                                                                   </a:t>
            </a:r>
            <a:r>
              <a:rPr lang="de-DE" sz="2000" dirty="0" smtClean="0"/>
              <a:t>überdimensionierte </a:t>
            </a:r>
            <a:r>
              <a:rPr lang="de-DE" sz="2000" dirty="0" smtClean="0"/>
              <a:t>Schublade aus der </a:t>
            </a:r>
            <a:endParaRPr lang="ru-RU" sz="2000" dirty="0" smtClean="0"/>
          </a:p>
          <a:p>
            <a:pPr>
              <a:buNone/>
            </a:pPr>
            <a:r>
              <a:rPr lang="ru-RU" sz="2000" dirty="0" smtClean="0"/>
              <a:t> </a:t>
            </a:r>
            <a:r>
              <a:rPr lang="ru-RU" sz="2000" dirty="0" smtClean="0"/>
              <a:t>                                                                   </a:t>
            </a:r>
            <a:r>
              <a:rPr lang="de-DE" sz="2000" dirty="0" smtClean="0"/>
              <a:t>Hausfassade </a:t>
            </a:r>
            <a:r>
              <a:rPr lang="de-DE" sz="2000" dirty="0" smtClean="0"/>
              <a:t>herausfahren.</a:t>
            </a:r>
            <a:endParaRPr lang="uk-UA" sz="2000" dirty="0"/>
          </a:p>
        </p:txBody>
      </p:sp>
      <p:pic>
        <p:nvPicPr>
          <p:cNvPr id="4" name="Рисунок 3" descr="living-room-gelnhausen.jpg"/>
          <p:cNvPicPr>
            <a:picLocks noChangeAspect="1"/>
          </p:cNvPicPr>
          <p:nvPr/>
        </p:nvPicPr>
        <p:blipFill>
          <a:blip r:embed="rId2" cstate="print"/>
          <a:stretch>
            <a:fillRect/>
          </a:stretch>
        </p:blipFill>
        <p:spPr>
          <a:xfrm>
            <a:off x="611560" y="1340768"/>
            <a:ext cx="3240360" cy="4320480"/>
          </a:xfrm>
          <a:prstGeom prst="rect">
            <a:avLst/>
          </a:prstGeom>
        </p:spPr>
      </p:pic>
    </p:spTree>
  </p:cSld>
  <p:clrMapOvr>
    <a:masterClrMapping/>
  </p:clrMapOvr>
  <p:transition spd="slow">
    <p:pull dir="l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88640"/>
            <a:ext cx="8686800" cy="838200"/>
          </a:xfrm>
        </p:spPr>
        <p:txBody>
          <a:bodyPr/>
          <a:lstStyle/>
          <a:p>
            <a:pPr algn="ctr"/>
            <a:r>
              <a:rPr lang="en-US" dirty="0" smtClean="0"/>
              <a:t> </a:t>
            </a:r>
            <a:r>
              <a:rPr lang="en-US" dirty="0" err="1" smtClean="0"/>
              <a:t>Gehry-Bauten</a:t>
            </a:r>
            <a:r>
              <a:rPr lang="en-US" dirty="0" smtClean="0"/>
              <a:t> in Düsseldorf</a:t>
            </a:r>
            <a:endParaRPr lang="uk-UA" dirty="0"/>
          </a:p>
        </p:txBody>
      </p:sp>
      <p:sp>
        <p:nvSpPr>
          <p:cNvPr id="3" name="Содержимое 2"/>
          <p:cNvSpPr>
            <a:spLocks noGrp="1"/>
          </p:cNvSpPr>
          <p:nvPr>
            <p:ph idx="1"/>
          </p:nvPr>
        </p:nvSpPr>
        <p:spPr>
          <a:xfrm>
            <a:off x="323528" y="1196752"/>
            <a:ext cx="8686800" cy="4525963"/>
          </a:xfrm>
        </p:spPr>
        <p:txBody>
          <a:bodyPr>
            <a:normAutofit/>
          </a:bodyPr>
          <a:lstStyle/>
          <a:p>
            <a:pPr>
              <a:buNone/>
            </a:pPr>
            <a:r>
              <a:rPr lang="de-DE" sz="1800" dirty="0" smtClean="0"/>
              <a:t>Krumm und schief sind die Hausfassaden der drei Gebäude im </a:t>
            </a:r>
            <a:r>
              <a:rPr lang="de-DE" sz="1800" dirty="0" smtClean="0"/>
              <a:t>Düsseldorfer</a:t>
            </a:r>
            <a:endParaRPr lang="ru-RU" sz="1800" dirty="0" smtClean="0"/>
          </a:p>
          <a:p>
            <a:pPr>
              <a:buNone/>
            </a:pPr>
            <a:r>
              <a:rPr lang="de-DE" sz="1800" dirty="0" smtClean="0"/>
              <a:t>Medienhafen</a:t>
            </a:r>
            <a:r>
              <a:rPr lang="de-DE" sz="1800" dirty="0" smtClean="0"/>
              <a:t>, dazu verwinkelt und verschachtelt. Entworfen hat die Türme der </a:t>
            </a:r>
            <a:endParaRPr lang="ru-RU" sz="1800" dirty="0" smtClean="0"/>
          </a:p>
          <a:p>
            <a:pPr>
              <a:buNone/>
            </a:pPr>
            <a:r>
              <a:rPr lang="de-DE" sz="1800" dirty="0" smtClean="0"/>
              <a:t>kanadisch-amerikanische </a:t>
            </a:r>
            <a:r>
              <a:rPr lang="de-DE" sz="1800" dirty="0" smtClean="0"/>
              <a:t>Architekt Frank O. </a:t>
            </a:r>
            <a:r>
              <a:rPr lang="de-DE" sz="1800" dirty="0" err="1" smtClean="0"/>
              <a:t>Gehry</a:t>
            </a:r>
            <a:r>
              <a:rPr lang="de-DE" sz="1800" dirty="0" smtClean="0"/>
              <a:t>. Er ist bekannt für seinen </a:t>
            </a:r>
            <a:endParaRPr lang="ru-RU" sz="1800" dirty="0" smtClean="0"/>
          </a:p>
          <a:p>
            <a:pPr>
              <a:buNone/>
            </a:pPr>
            <a:r>
              <a:rPr lang="de-DE" sz="1800" dirty="0" err="1" smtClean="0"/>
              <a:t>dekonstruktivistischen</a:t>
            </a:r>
            <a:r>
              <a:rPr lang="de-DE" sz="1800" dirty="0" smtClean="0"/>
              <a:t> </a:t>
            </a:r>
            <a:r>
              <a:rPr lang="de-DE" sz="1800" dirty="0" smtClean="0"/>
              <a:t>Architekturstil, der sich durch kippende Räume, umgekehrte </a:t>
            </a:r>
            <a:endParaRPr lang="ru-RU" sz="1800" dirty="0" smtClean="0"/>
          </a:p>
          <a:p>
            <a:pPr>
              <a:buNone/>
            </a:pPr>
            <a:r>
              <a:rPr lang="de-DE" sz="1800" dirty="0" smtClean="0"/>
              <a:t>Formen</a:t>
            </a:r>
            <a:r>
              <a:rPr lang="de-DE" sz="1800" dirty="0" smtClean="0"/>
              <a:t>, abgewinkelte Ebenen und eine gebrochene Geometrie auszeichnet.</a:t>
            </a:r>
            <a:endParaRPr lang="uk-UA" sz="1800" dirty="0"/>
          </a:p>
        </p:txBody>
      </p:sp>
      <p:pic>
        <p:nvPicPr>
          <p:cNvPr id="4" name="Рисунок 3" descr="gehry_dusseldorf.jpg"/>
          <p:cNvPicPr>
            <a:picLocks noChangeAspect="1"/>
          </p:cNvPicPr>
          <p:nvPr/>
        </p:nvPicPr>
        <p:blipFill>
          <a:blip r:embed="rId2" cstate="print"/>
          <a:stretch>
            <a:fillRect/>
          </a:stretch>
        </p:blipFill>
        <p:spPr>
          <a:xfrm>
            <a:off x="1115616" y="3140968"/>
            <a:ext cx="6408712" cy="3168352"/>
          </a:xfrm>
          <a:prstGeom prst="rect">
            <a:avLst/>
          </a:prstGeom>
        </p:spPr>
      </p:pic>
    </p:spTree>
  </p:cSld>
  <p:clrMapOvr>
    <a:masterClrMapping/>
  </p:clrMapOvr>
  <p:transition spd="slow">
    <p:pull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88640"/>
            <a:ext cx="8686800" cy="838200"/>
          </a:xfrm>
        </p:spPr>
        <p:txBody>
          <a:bodyPr/>
          <a:lstStyle/>
          <a:p>
            <a:pPr algn="ctr"/>
            <a:r>
              <a:rPr lang="en-US" dirty="0" smtClean="0"/>
              <a:t>Blue Heaven in Frankfurt am Main</a:t>
            </a:r>
            <a:endParaRPr lang="uk-UA" dirty="0"/>
          </a:p>
        </p:txBody>
      </p:sp>
      <p:sp>
        <p:nvSpPr>
          <p:cNvPr id="3" name="Содержимое 2"/>
          <p:cNvSpPr>
            <a:spLocks noGrp="1"/>
          </p:cNvSpPr>
          <p:nvPr>
            <p:ph idx="1"/>
          </p:nvPr>
        </p:nvSpPr>
        <p:spPr>
          <a:xfrm>
            <a:off x="611560" y="1268760"/>
            <a:ext cx="8686800" cy="4525963"/>
          </a:xfrm>
        </p:spPr>
        <p:txBody>
          <a:bodyPr>
            <a:normAutofit/>
          </a:bodyPr>
          <a:lstStyle/>
          <a:p>
            <a:pPr>
              <a:buNone/>
            </a:pPr>
            <a:r>
              <a:rPr lang="de-DE" sz="1600" dirty="0" smtClean="0"/>
              <a:t>Dieser Bau fällt sogar in der imposanten Skyline von Frankfurt am Main auf: Das im Jahr </a:t>
            </a:r>
            <a:endParaRPr lang="ru-RU" sz="1600" dirty="0" smtClean="0"/>
          </a:p>
          <a:p>
            <a:pPr>
              <a:buNone/>
            </a:pPr>
            <a:r>
              <a:rPr lang="de-DE" sz="1600" dirty="0" smtClean="0"/>
              <a:t>2005 </a:t>
            </a:r>
            <a:r>
              <a:rPr lang="de-DE" sz="1600" dirty="0" smtClean="0"/>
              <a:t>fertiggestellte Gebäude "Blue Heaven", in dem ein Hotel untergebracht ist, besteht </a:t>
            </a:r>
            <a:endParaRPr lang="ru-RU" sz="1600" dirty="0" smtClean="0"/>
          </a:p>
          <a:p>
            <a:pPr>
              <a:buNone/>
            </a:pPr>
            <a:r>
              <a:rPr lang="de-DE" sz="1600" dirty="0" smtClean="0"/>
              <a:t>aus </a:t>
            </a:r>
            <a:r>
              <a:rPr lang="de-DE" sz="1600" dirty="0" smtClean="0"/>
              <a:t>zwei halbmondförmigen Fassadenelementen, die einen blauen Glasquader </a:t>
            </a:r>
            <a:endParaRPr lang="ru-RU" sz="1600" dirty="0" smtClean="0"/>
          </a:p>
          <a:p>
            <a:pPr>
              <a:buNone/>
            </a:pPr>
            <a:r>
              <a:rPr lang="de-DE" sz="1600" dirty="0" smtClean="0"/>
              <a:t>umschließen</a:t>
            </a:r>
            <a:r>
              <a:rPr lang="de-DE" sz="1600" dirty="0" smtClean="0"/>
              <a:t>. Dadurch sieht das Hochhaus wie eine überdimensionierte Diskusscheibe </a:t>
            </a:r>
            <a:endParaRPr lang="ru-RU" sz="1600" dirty="0" smtClean="0"/>
          </a:p>
          <a:p>
            <a:pPr>
              <a:buNone/>
            </a:pPr>
            <a:r>
              <a:rPr lang="de-DE" sz="1600" dirty="0" smtClean="0"/>
              <a:t>aus</a:t>
            </a:r>
            <a:r>
              <a:rPr lang="de-DE" sz="1600" dirty="0" smtClean="0"/>
              <a:t>. Konzipiert wurde die 96 Meter hohe kreisrunde Scheibe mit insgesamt 19 </a:t>
            </a:r>
            <a:endParaRPr lang="ru-RU" sz="1600" dirty="0" smtClean="0"/>
          </a:p>
          <a:p>
            <a:pPr>
              <a:buNone/>
            </a:pPr>
            <a:r>
              <a:rPr lang="de-DE" sz="1600" dirty="0" smtClean="0"/>
              <a:t>Stockwerken </a:t>
            </a:r>
            <a:r>
              <a:rPr lang="de-DE" sz="1600" dirty="0" smtClean="0"/>
              <a:t>vom Londoner Architekten John Seifert.</a:t>
            </a:r>
            <a:endParaRPr lang="uk-UA" sz="1600" dirty="0"/>
          </a:p>
        </p:txBody>
      </p:sp>
      <p:pic>
        <p:nvPicPr>
          <p:cNvPr id="4" name="Рисунок 3" descr="blue-heaven-frankfurt-main.jpg"/>
          <p:cNvPicPr>
            <a:picLocks noChangeAspect="1"/>
          </p:cNvPicPr>
          <p:nvPr/>
        </p:nvPicPr>
        <p:blipFill>
          <a:blip r:embed="rId2" cstate="print"/>
          <a:stretch>
            <a:fillRect/>
          </a:stretch>
        </p:blipFill>
        <p:spPr>
          <a:xfrm>
            <a:off x="1547664" y="3212976"/>
            <a:ext cx="5688632" cy="3338736"/>
          </a:xfrm>
          <a:prstGeom prst="rect">
            <a:avLst/>
          </a:prstGeom>
        </p:spPr>
      </p:pic>
    </p:spTree>
  </p:cSld>
  <p:clrMapOvr>
    <a:masterClrMapping/>
  </p:clrMapOvr>
  <p:transition spd="slow">
    <p:pull dir="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60648"/>
            <a:ext cx="8686800" cy="838200"/>
          </a:xfrm>
        </p:spPr>
        <p:txBody>
          <a:bodyPr/>
          <a:lstStyle/>
          <a:p>
            <a:pPr algn="ctr"/>
            <a:r>
              <a:rPr lang="en-US" dirty="0" err="1" smtClean="0"/>
              <a:t>Einsteinturm</a:t>
            </a:r>
            <a:r>
              <a:rPr lang="en-US" dirty="0" smtClean="0"/>
              <a:t> in Potsdam</a:t>
            </a:r>
            <a:endParaRPr lang="uk-UA" dirty="0"/>
          </a:p>
        </p:txBody>
      </p:sp>
      <p:sp>
        <p:nvSpPr>
          <p:cNvPr id="3" name="Содержимое 2"/>
          <p:cNvSpPr>
            <a:spLocks noGrp="1"/>
          </p:cNvSpPr>
          <p:nvPr>
            <p:ph idx="1"/>
          </p:nvPr>
        </p:nvSpPr>
        <p:spPr>
          <a:xfrm>
            <a:off x="395536" y="1628800"/>
            <a:ext cx="7715200" cy="4525963"/>
          </a:xfrm>
        </p:spPr>
        <p:txBody>
          <a:bodyPr>
            <a:normAutofit/>
          </a:bodyPr>
          <a:lstStyle/>
          <a:p>
            <a:pPr algn="just">
              <a:buNone/>
            </a:pPr>
            <a:r>
              <a:rPr lang="de-DE" sz="1600" dirty="0" smtClean="0"/>
              <a:t>Ein Gebäude, das </a:t>
            </a:r>
            <a:r>
              <a:rPr lang="de-DE" sz="1600" dirty="0" smtClean="0"/>
              <a:t>Wissenschaft </a:t>
            </a:r>
            <a:endParaRPr lang="ru-RU" sz="1600" dirty="0" smtClean="0"/>
          </a:p>
          <a:p>
            <a:pPr algn="just">
              <a:buNone/>
            </a:pPr>
            <a:r>
              <a:rPr lang="de-DE" sz="1600" dirty="0" smtClean="0"/>
              <a:t>und </a:t>
            </a:r>
            <a:r>
              <a:rPr lang="de-DE" sz="1600" dirty="0" smtClean="0"/>
              <a:t>Architektur </a:t>
            </a:r>
            <a:r>
              <a:rPr lang="de-DE" sz="1600" dirty="0" smtClean="0"/>
              <a:t>miteinander vereint, </a:t>
            </a:r>
            <a:endParaRPr lang="ru-RU" sz="1600" dirty="0" smtClean="0"/>
          </a:p>
          <a:p>
            <a:pPr algn="just">
              <a:buNone/>
            </a:pPr>
            <a:r>
              <a:rPr lang="de-DE" sz="1600" dirty="0" smtClean="0"/>
              <a:t>ist der Einsteinturm auf dem Potsdamer</a:t>
            </a:r>
            <a:endParaRPr lang="ru-RU" sz="1600" dirty="0" smtClean="0"/>
          </a:p>
          <a:p>
            <a:pPr algn="just">
              <a:buNone/>
            </a:pPr>
            <a:r>
              <a:rPr lang="de-DE" sz="1600" dirty="0" smtClean="0"/>
              <a:t>Telegrafenberg. Im Turm ist ein </a:t>
            </a:r>
            <a:endParaRPr lang="ru-RU" sz="1600" dirty="0" smtClean="0"/>
          </a:p>
          <a:p>
            <a:pPr algn="just">
              <a:buNone/>
            </a:pPr>
            <a:r>
              <a:rPr lang="de-DE" sz="1600" dirty="0" smtClean="0"/>
              <a:t>Sonnenobservatorium - </a:t>
            </a:r>
            <a:r>
              <a:rPr lang="de-DE" sz="1600" dirty="0" smtClean="0"/>
              <a:t>ein Teleskop </a:t>
            </a:r>
            <a:endParaRPr lang="ru-RU" sz="1600" dirty="0" smtClean="0"/>
          </a:p>
          <a:p>
            <a:pPr algn="just">
              <a:buNone/>
            </a:pPr>
            <a:r>
              <a:rPr lang="de-DE" sz="1600" dirty="0" smtClean="0"/>
              <a:t>zur Beobachtung der Sonne - untergebracht. </a:t>
            </a:r>
            <a:endParaRPr lang="ru-RU" sz="1600" dirty="0" smtClean="0"/>
          </a:p>
          <a:p>
            <a:pPr algn="just">
              <a:buNone/>
            </a:pPr>
            <a:r>
              <a:rPr lang="de-DE" sz="1600" dirty="0" smtClean="0"/>
              <a:t>Der expressionistische </a:t>
            </a:r>
            <a:r>
              <a:rPr lang="de-DE" sz="1600" dirty="0" smtClean="0"/>
              <a:t>Bau, bei dem auch </a:t>
            </a:r>
            <a:endParaRPr lang="ru-RU" sz="1600" dirty="0" smtClean="0"/>
          </a:p>
          <a:p>
            <a:pPr algn="just">
              <a:buNone/>
            </a:pPr>
            <a:r>
              <a:rPr lang="de-DE" sz="1600" dirty="0" smtClean="0"/>
              <a:t>Elemente </a:t>
            </a:r>
            <a:r>
              <a:rPr lang="de-DE" sz="1600" dirty="0" smtClean="0"/>
              <a:t>des </a:t>
            </a:r>
            <a:r>
              <a:rPr lang="de-DE" sz="1600" dirty="0" smtClean="0"/>
              <a:t>Jugendstils </a:t>
            </a:r>
            <a:r>
              <a:rPr lang="de-DE" sz="1600" dirty="0" smtClean="0"/>
              <a:t>erkennbar sind, </a:t>
            </a:r>
            <a:endParaRPr lang="ru-RU" sz="1600" dirty="0" smtClean="0"/>
          </a:p>
          <a:p>
            <a:pPr algn="just">
              <a:buNone/>
            </a:pPr>
            <a:r>
              <a:rPr lang="de-DE" sz="1600" dirty="0" smtClean="0"/>
              <a:t>wurde </a:t>
            </a:r>
            <a:r>
              <a:rPr lang="de-DE" sz="1600" dirty="0" smtClean="0"/>
              <a:t>vom Architekten Erich </a:t>
            </a:r>
            <a:endParaRPr lang="ru-RU" sz="1600" dirty="0" smtClean="0"/>
          </a:p>
          <a:p>
            <a:pPr algn="just">
              <a:buNone/>
            </a:pPr>
            <a:r>
              <a:rPr lang="de-DE" sz="1600" dirty="0" smtClean="0"/>
              <a:t>Mendelsohn </a:t>
            </a:r>
            <a:r>
              <a:rPr lang="de-DE" sz="1600" dirty="0" smtClean="0"/>
              <a:t>in Zusammenarbeit mit </a:t>
            </a:r>
            <a:endParaRPr lang="ru-RU" sz="1600" dirty="0" smtClean="0"/>
          </a:p>
          <a:p>
            <a:pPr algn="just">
              <a:buNone/>
            </a:pPr>
            <a:r>
              <a:rPr lang="de-DE" sz="1600" dirty="0" smtClean="0"/>
              <a:t>dem Physik-Nobelpreisträger </a:t>
            </a:r>
            <a:r>
              <a:rPr lang="de-DE" sz="1600" dirty="0" smtClean="0"/>
              <a:t>Albert Einstein </a:t>
            </a:r>
            <a:endParaRPr lang="ru-RU" sz="1600" dirty="0" smtClean="0"/>
          </a:p>
          <a:p>
            <a:pPr algn="just">
              <a:buNone/>
            </a:pPr>
            <a:r>
              <a:rPr lang="de-DE" sz="1600" dirty="0" smtClean="0"/>
              <a:t>und </a:t>
            </a:r>
            <a:r>
              <a:rPr lang="de-DE" sz="1600" dirty="0" smtClean="0"/>
              <a:t>dem Astronomen </a:t>
            </a:r>
            <a:r>
              <a:rPr lang="de-DE" sz="1600" dirty="0" smtClean="0"/>
              <a:t>Erwin </a:t>
            </a:r>
            <a:r>
              <a:rPr lang="de-DE" sz="1600" dirty="0" smtClean="0"/>
              <a:t>Finlay Freundlich </a:t>
            </a:r>
            <a:endParaRPr lang="ru-RU" sz="1600" dirty="0" smtClean="0"/>
          </a:p>
          <a:p>
            <a:pPr algn="just">
              <a:buNone/>
            </a:pPr>
            <a:r>
              <a:rPr lang="de-DE" sz="1600" dirty="0" smtClean="0"/>
              <a:t>entworfen </a:t>
            </a:r>
            <a:r>
              <a:rPr lang="de-DE" sz="1600" dirty="0" smtClean="0"/>
              <a:t>und im Jahr 1924 </a:t>
            </a:r>
            <a:r>
              <a:rPr lang="de-DE" sz="1600" dirty="0" smtClean="0"/>
              <a:t>fertiggestellt</a:t>
            </a:r>
            <a:r>
              <a:rPr lang="de-DE" sz="1600" dirty="0" smtClean="0"/>
              <a:t>.</a:t>
            </a:r>
          </a:p>
          <a:p>
            <a:pPr>
              <a:buNone/>
            </a:pPr>
            <a:endParaRPr lang="uk-UA" dirty="0"/>
          </a:p>
        </p:txBody>
      </p:sp>
      <p:pic>
        <p:nvPicPr>
          <p:cNvPr id="4" name="Рисунок 3" descr="einsteinturm-potsdam.jpg"/>
          <p:cNvPicPr>
            <a:picLocks noChangeAspect="1"/>
          </p:cNvPicPr>
          <p:nvPr/>
        </p:nvPicPr>
        <p:blipFill>
          <a:blip r:embed="rId2" cstate="print"/>
          <a:stretch>
            <a:fillRect/>
          </a:stretch>
        </p:blipFill>
        <p:spPr>
          <a:xfrm>
            <a:off x="4788024" y="1484784"/>
            <a:ext cx="3744416" cy="4248472"/>
          </a:xfrm>
          <a:prstGeom prst="rect">
            <a:avLst/>
          </a:prstGeom>
        </p:spPr>
      </p:pic>
    </p:spTree>
  </p:cSld>
  <p:clrMapOvr>
    <a:masterClrMapping/>
  </p:clrMapOvr>
  <p:transition spd="slow">
    <p:split/>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76</TotalTime>
  <Words>609</Words>
  <Application>Microsoft Office PowerPoint</Application>
  <PresentationFormat>Экран (4:3)</PresentationFormat>
  <Paragraphs>67</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Трек</vt:lpstr>
      <vt:lpstr>Architektur in Deutschland </vt:lpstr>
      <vt:lpstr>Слайд 2</vt:lpstr>
      <vt:lpstr>JOH3, Düsseldorf</vt:lpstr>
      <vt:lpstr>Otto Bock Science Center, Berlin</vt:lpstr>
      <vt:lpstr>Ein Haus steht kopf</vt:lpstr>
      <vt:lpstr>Living Room in Gelnhausen</vt:lpstr>
      <vt:lpstr> Gehry-Bauten in Düsseldorf</vt:lpstr>
      <vt:lpstr>Blue Heaven in Frankfurt am Main</vt:lpstr>
      <vt:lpstr>Einsteinturm in Potsdam</vt:lpstr>
      <vt:lpstr>Marco-Polo-Tower in Hamburg</vt:lpstr>
      <vt:lpstr>Слайд 11</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Architektur in Deutschland</dc:title>
  <dc:creator>user</dc:creator>
  <cp:lastModifiedBy>user</cp:lastModifiedBy>
  <cp:revision>8</cp:revision>
  <dcterms:created xsi:type="dcterms:W3CDTF">2015-04-03T08:44:54Z</dcterms:created>
  <dcterms:modified xsi:type="dcterms:W3CDTF">2015-04-03T10:01:02Z</dcterms:modified>
</cp:coreProperties>
</file>