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D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5EAED-A51F-414F-B5F2-EADC985F8716}" type="datetimeFigureOut">
              <a:rPr lang="ru-RU" smtClean="0"/>
              <a:t>02.04.2014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D34507-CA8E-4FF8-9A3C-A7366C9C78F0}" type="slidenum">
              <a:rPr lang="ru-RU" smtClean="0"/>
              <a:t>‹#›</a:t>
            </a:fld>
            <a:endParaRPr lang="ru-RU"/>
          </a:p>
        </p:txBody>
      </p:sp>
    </p:spTree>
    <p:extLst>
      <p:ext uri="{BB962C8B-B14F-4D97-AF65-F5344CB8AC3E}">
        <p14:creationId xmlns:p14="http://schemas.microsoft.com/office/powerpoint/2010/main" val="2672337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1</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10</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2</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3</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4</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5</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6</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7</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8</a:t>
            </a:fld>
            <a:endParaRPr lang="ru-RU"/>
          </a:p>
        </p:txBody>
      </p:sp>
    </p:spTree>
    <p:extLst>
      <p:ext uri="{BB962C8B-B14F-4D97-AF65-F5344CB8AC3E}">
        <p14:creationId xmlns:p14="http://schemas.microsoft.com/office/powerpoint/2010/main" val="59754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5D34507-CA8E-4FF8-9A3C-A7366C9C78F0}" type="slidenum">
              <a:rPr lang="ru-RU" smtClean="0"/>
              <a:t>9</a:t>
            </a:fld>
            <a:endParaRPr lang="ru-RU"/>
          </a:p>
        </p:txBody>
      </p:sp>
    </p:spTree>
    <p:extLst>
      <p:ext uri="{BB962C8B-B14F-4D97-AF65-F5344CB8AC3E}">
        <p14:creationId xmlns:p14="http://schemas.microsoft.com/office/powerpoint/2010/main" val="597549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0D81EBF-E606-478B-B6DE-49126AB1781F}"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3034278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D81EBF-E606-478B-B6DE-49126AB1781F}"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186578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D81EBF-E606-478B-B6DE-49126AB1781F}"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253358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0D81EBF-E606-478B-B6DE-49126AB1781F}"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288464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0D81EBF-E606-478B-B6DE-49126AB1781F}" type="datetimeFigureOut">
              <a:rPr lang="ru-RU" smtClean="0"/>
              <a:t>02.04.2014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24044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0D81EBF-E606-478B-B6DE-49126AB1781F}" type="datetimeFigureOut">
              <a:rPr lang="ru-RU" smtClean="0"/>
              <a:t>02.04.2014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1534154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0D81EBF-E606-478B-B6DE-49126AB1781F}" type="datetimeFigureOut">
              <a:rPr lang="ru-RU" smtClean="0"/>
              <a:t>02.04.2014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301925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0D81EBF-E606-478B-B6DE-49126AB1781F}" type="datetimeFigureOut">
              <a:rPr lang="ru-RU" smtClean="0"/>
              <a:t>02.04.2014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3232080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0D81EBF-E606-478B-B6DE-49126AB1781F}" type="datetimeFigureOut">
              <a:rPr lang="ru-RU" smtClean="0"/>
              <a:t>02.04.2014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3832805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D81EBF-E606-478B-B6DE-49126AB1781F}" type="datetimeFigureOut">
              <a:rPr lang="ru-RU" smtClean="0"/>
              <a:t>02.04.2014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3380071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0D81EBF-E606-478B-B6DE-49126AB1781F}" type="datetimeFigureOut">
              <a:rPr lang="ru-RU" smtClean="0"/>
              <a:t>02.04.2014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A559C41-1DA5-404F-8296-FD720AC3182C}" type="slidenum">
              <a:rPr lang="ru-RU" smtClean="0"/>
              <a:t>‹#›</a:t>
            </a:fld>
            <a:endParaRPr lang="ru-RU"/>
          </a:p>
        </p:txBody>
      </p:sp>
    </p:spTree>
    <p:extLst>
      <p:ext uri="{BB962C8B-B14F-4D97-AF65-F5344CB8AC3E}">
        <p14:creationId xmlns:p14="http://schemas.microsoft.com/office/powerpoint/2010/main" val="3372004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D81EBF-E606-478B-B6DE-49126AB1781F}" type="datetimeFigureOut">
              <a:rPr lang="ru-RU" smtClean="0"/>
              <a:t>02.04.2014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559C41-1DA5-404F-8296-FD720AC3182C}" type="slidenum">
              <a:rPr lang="ru-RU" smtClean="0"/>
              <a:t>‹#›</a:t>
            </a:fld>
            <a:endParaRPr lang="ru-RU"/>
          </a:p>
        </p:txBody>
      </p:sp>
    </p:spTree>
    <p:extLst>
      <p:ext uri="{BB962C8B-B14F-4D97-AF65-F5344CB8AC3E}">
        <p14:creationId xmlns:p14="http://schemas.microsoft.com/office/powerpoint/2010/main" val="2789121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836712"/>
            <a:ext cx="8640960" cy="3024335"/>
          </a:xfrm>
          <a:solidFill>
            <a:srgbClr val="F3D171">
              <a:alpha val="70000"/>
            </a:srgbClr>
          </a:solidFill>
          <a:ln w="57150">
            <a:solidFill>
              <a:schemeClr val="accent6">
                <a:lumMod val="60000"/>
                <a:lumOff val="40000"/>
              </a:schemeClr>
            </a:solidFill>
          </a:ln>
        </p:spPr>
        <p:txBody>
          <a:bodyPr>
            <a:normAutofit fontScale="90000"/>
          </a:bodyPr>
          <a:lstStyle/>
          <a:p>
            <a:r>
              <a:rPr lang="uk-UA" dirty="0" smtClean="0"/>
              <a:t/>
            </a:r>
            <a:br>
              <a:rPr lang="uk-UA" dirty="0" smtClean="0"/>
            </a:br>
            <a:r>
              <a:rPr lang="uk-UA" b="1" dirty="0" smtClean="0"/>
              <a:t>Питання №1</a:t>
            </a:r>
            <a:r>
              <a:rPr lang="uk-UA" dirty="0" smtClean="0"/>
              <a:t/>
            </a:r>
            <a:br>
              <a:rPr lang="uk-UA" dirty="0" smtClean="0"/>
            </a:br>
            <a:r>
              <a:rPr lang="uk-UA" sz="3600" b="1" dirty="0" smtClean="0"/>
              <a:t>Європейські стандарти журналістики: якими вони є, як ви їх розумієте?</a:t>
            </a:r>
            <a:br>
              <a:rPr lang="uk-UA" sz="3600" b="1" dirty="0" smtClean="0"/>
            </a:br>
            <a:r>
              <a:rPr lang="uk-UA" sz="3600" b="1" dirty="0" smtClean="0"/>
              <a:t>Наведіть приклади дотримання та недотримання стандартів у місцевих ЗМІ.</a:t>
            </a:r>
            <a:r>
              <a:rPr lang="ru-RU" dirty="0"/>
              <a:t/>
            </a:r>
            <a:br>
              <a:rPr lang="ru-RU" dirty="0"/>
            </a:br>
            <a:endParaRPr lang="ru-RU" dirty="0"/>
          </a:p>
        </p:txBody>
      </p:sp>
      <p:sp>
        <p:nvSpPr>
          <p:cNvPr id="5" name="Заголовок 1"/>
          <p:cNvSpPr txBox="1">
            <a:spLocks/>
          </p:cNvSpPr>
          <p:nvPr/>
        </p:nvSpPr>
        <p:spPr>
          <a:xfrm>
            <a:off x="251520" y="5589240"/>
            <a:ext cx="8640960" cy="936104"/>
          </a:xfrm>
          <a:prstGeom prst="rect">
            <a:avLst/>
          </a:prstGeom>
          <a:solidFill>
            <a:srgbClr val="F3D171">
              <a:alpha val="70000"/>
            </a:srgbClr>
          </a:solidFill>
          <a:ln w="57150">
            <a:solidFill>
              <a:schemeClr val="accent6">
                <a:lumMod val="60000"/>
                <a:lumOff val="40000"/>
              </a:schemeClr>
            </a:solidFill>
          </a:ln>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dirty="0" smtClean="0"/>
              <a:t>Команда Конотопської гімназії</a:t>
            </a:r>
          </a:p>
          <a:p>
            <a:r>
              <a:rPr lang="uk-UA" dirty="0" smtClean="0"/>
              <a:t>«Ерудит»</a:t>
            </a:r>
            <a:endParaRPr lang="ru-RU" dirty="0"/>
          </a:p>
        </p:txBody>
      </p:sp>
    </p:spTree>
    <p:extLst>
      <p:ext uri="{BB962C8B-B14F-4D97-AF65-F5344CB8AC3E}">
        <p14:creationId xmlns:p14="http://schemas.microsoft.com/office/powerpoint/2010/main" val="429080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3645024"/>
            <a:ext cx="8640960" cy="3024336"/>
          </a:xfrm>
          <a:solidFill>
            <a:srgbClr val="F3D171">
              <a:alpha val="70000"/>
            </a:srgbClr>
          </a:solidFill>
          <a:ln w="57150">
            <a:solidFill>
              <a:schemeClr val="accent6">
                <a:lumMod val="60000"/>
                <a:lumOff val="40000"/>
              </a:schemeClr>
            </a:solidFill>
          </a:ln>
        </p:spPr>
        <p:txBody>
          <a:bodyPr>
            <a:normAutofit/>
          </a:bodyPr>
          <a:lstStyle/>
          <a:p>
            <a:r>
              <a:rPr lang="uk-UA" sz="8000" dirty="0" smtClean="0"/>
              <a:t>ДЯКУЄМО ЗА УВАГУ!!!</a:t>
            </a:r>
            <a:endParaRPr lang="ru-RU" dirty="0"/>
          </a:p>
        </p:txBody>
      </p:sp>
      <p:grpSp>
        <p:nvGrpSpPr>
          <p:cNvPr id="4" name="Группа 3"/>
          <p:cNvGrpSpPr/>
          <p:nvPr/>
        </p:nvGrpSpPr>
        <p:grpSpPr>
          <a:xfrm>
            <a:off x="227970" y="332656"/>
            <a:ext cx="8688059" cy="3024336"/>
            <a:chOff x="202546" y="4365104"/>
            <a:chExt cx="8688059" cy="2304256"/>
          </a:xfrm>
        </p:grpSpPr>
        <p:pic>
          <p:nvPicPr>
            <p:cNvPr id="5" name="Picture 2" descr="http://blogoreader.org.ua/wp-content/uploads/2013/11/Journal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46" y="4365104"/>
              <a:ext cx="177529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edu.jobsmarket.ru/images/for_news/press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4394983"/>
              <a:ext cx="3011016" cy="22682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y.delfi.ua/norm/22040/588740_xF3txR.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394983"/>
              <a:ext cx="1870333" cy="22682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mak.ua/store/public/Novosti_statii/pppp.jpg"/>
            <p:cNvPicPr>
              <a:picLocks noChangeAspect="1" noChangeArrowheads="1"/>
            </p:cNvPicPr>
            <p:nvPr/>
          </p:nvPicPr>
          <p:blipFill rotWithShape="1">
            <a:blip r:embed="rId7">
              <a:extLst>
                <a:ext uri="{28A0092B-C50C-407E-A947-70E740481C1C}">
                  <a14:useLocalDpi xmlns:a14="http://schemas.microsoft.com/office/drawing/2010/main" val="0"/>
                </a:ext>
              </a:extLst>
            </a:blip>
            <a:srcRect r="35607"/>
            <a:stretch/>
          </p:blipFill>
          <p:spPr bwMode="auto">
            <a:xfrm>
              <a:off x="5241776" y="4394983"/>
              <a:ext cx="1601101" cy="22682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1175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836713"/>
            <a:ext cx="8640960" cy="2232247"/>
          </a:xfrm>
          <a:solidFill>
            <a:srgbClr val="F3D171">
              <a:alpha val="70000"/>
            </a:srgbClr>
          </a:solidFill>
          <a:ln w="57150">
            <a:solidFill>
              <a:schemeClr val="accent6">
                <a:lumMod val="60000"/>
                <a:lumOff val="40000"/>
              </a:schemeClr>
            </a:solidFill>
          </a:ln>
        </p:spPr>
        <p:txBody>
          <a:bodyPr>
            <a:normAutofit/>
          </a:bodyPr>
          <a:lstStyle/>
          <a:p>
            <a:r>
              <a:rPr lang="ru-RU" b="1" dirty="0" smtClean="0"/>
              <a:t>Стандарт</a:t>
            </a:r>
            <a:r>
              <a:rPr lang="uk-UA" b="1" dirty="0" smtClean="0"/>
              <a:t> </a:t>
            </a:r>
            <a:r>
              <a:rPr lang="uk-UA" b="1" dirty="0"/>
              <a:t>– приклад, еталон, модель, загальноприйнятий набір правил. </a:t>
            </a:r>
            <a:endParaRPr lang="ru-RU" b="1" dirty="0"/>
          </a:p>
        </p:txBody>
      </p:sp>
      <p:pic>
        <p:nvPicPr>
          <p:cNvPr id="7170" name="Picture 2" descr="http://www.co1858.ru/uploads/posts/2011-12/1323356532_0_45a6c_771199ba_x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645024"/>
            <a:ext cx="4536504" cy="283531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img.advertology.ru/aimages/2012/04/12/9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056" y="3645024"/>
            <a:ext cx="3816424" cy="283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14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836712"/>
            <a:ext cx="6120680" cy="5472608"/>
          </a:xfrm>
          <a:solidFill>
            <a:srgbClr val="F3D171">
              <a:alpha val="70000"/>
            </a:srgbClr>
          </a:solidFill>
          <a:ln w="57150">
            <a:solidFill>
              <a:schemeClr val="accent6">
                <a:lumMod val="60000"/>
                <a:lumOff val="40000"/>
              </a:schemeClr>
            </a:solidFill>
          </a:ln>
        </p:spPr>
        <p:txBody>
          <a:bodyPr>
            <a:normAutofit fontScale="90000"/>
          </a:bodyPr>
          <a:lstStyle/>
          <a:p>
            <a:r>
              <a:rPr lang="uk-UA" dirty="0" smtClean="0"/>
              <a:t/>
            </a:r>
            <a:br>
              <a:rPr lang="uk-UA" dirty="0" smtClean="0"/>
            </a:br>
            <a:r>
              <a:rPr lang="uk-UA" b="1" dirty="0" smtClean="0"/>
              <a:t>М. Поліщук: </a:t>
            </a:r>
            <a:br>
              <a:rPr lang="uk-UA" b="1" dirty="0" smtClean="0"/>
            </a:br>
            <a:r>
              <a:rPr lang="uk-UA" b="1" i="1" dirty="0" smtClean="0"/>
              <a:t>«</a:t>
            </a:r>
            <a:r>
              <a:rPr lang="uk-UA" b="1" i="1" dirty="0"/>
              <a:t>західні стандарти» є такими ж ефемерними, як і, приміром, комуністичне суспільство чи лінія </a:t>
            </a:r>
            <a:r>
              <a:rPr lang="uk-UA" b="1" i="1" dirty="0" smtClean="0"/>
              <a:t>обрію</a:t>
            </a:r>
            <a:r>
              <a:rPr lang="ru-RU" b="1" dirty="0" smtClean="0"/>
              <a:t>…</a:t>
            </a:r>
            <a:r>
              <a:rPr lang="uk-UA" b="1" i="1" dirty="0" smtClean="0"/>
              <a:t>»</a:t>
            </a:r>
            <a:r>
              <a:rPr lang="ru-RU" dirty="0"/>
              <a:t/>
            </a:r>
            <a:br>
              <a:rPr lang="ru-RU" dirty="0"/>
            </a:br>
            <a:endParaRPr lang="ru-RU" dirty="0"/>
          </a:p>
        </p:txBody>
      </p:sp>
      <p:pic>
        <p:nvPicPr>
          <p:cNvPr id="6146" name="Picture 2" descr="http://platfor.ma/images/doc/f/7/f7c01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364" y="806018"/>
            <a:ext cx="2478964" cy="262298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bilozerska.info/wp-content/uploads/2011/06/IMG_2711.jpg"/>
          <p:cNvPicPr>
            <a:picLocks noChangeAspect="1" noChangeArrowheads="1"/>
          </p:cNvPicPr>
          <p:nvPr/>
        </p:nvPicPr>
        <p:blipFill rotWithShape="1">
          <a:blip r:embed="rId5">
            <a:extLst>
              <a:ext uri="{28A0092B-C50C-407E-A947-70E740481C1C}">
                <a14:useLocalDpi xmlns:a14="http://schemas.microsoft.com/office/drawing/2010/main" val="0"/>
              </a:ext>
            </a:extLst>
          </a:blip>
          <a:srcRect l="18485" r="19293"/>
          <a:stretch/>
        </p:blipFill>
        <p:spPr bwMode="auto">
          <a:xfrm>
            <a:off x="6569364" y="3645024"/>
            <a:ext cx="2500312" cy="2678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14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287524" y="260648"/>
            <a:ext cx="8568952" cy="4248472"/>
          </a:xfrm>
          <a:prstGeom prst="rect">
            <a:avLst/>
          </a:prstGeom>
          <a:solidFill>
            <a:srgbClr val="F3D171">
              <a:alpha val="70000"/>
            </a:srgbClr>
          </a:solidFill>
          <a:ln w="57150">
            <a:solidFill>
              <a:schemeClr val="accent6">
                <a:lumMod val="60000"/>
                <a:lumOff val="40000"/>
              </a:schemeClr>
            </a:solidFill>
          </a:ln>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b="1" dirty="0" smtClean="0"/>
              <a:t>«</a:t>
            </a:r>
            <a:r>
              <a:rPr lang="uk-UA" b="1" dirty="0"/>
              <a:t>Засади редакційної політики інформаційних редакцій громадського мовлення</a:t>
            </a:r>
            <a:r>
              <a:rPr lang="uk-UA" b="1" dirty="0" smtClean="0"/>
              <a:t>»:</a:t>
            </a:r>
          </a:p>
          <a:p>
            <a:r>
              <a:rPr lang="uk-UA" dirty="0" smtClean="0"/>
              <a:t> </a:t>
            </a:r>
            <a:r>
              <a:rPr lang="uk-UA" dirty="0"/>
              <a:t>європейські стандарти включають у себе стандарти інформаційної журналістики (оперативність, точність, достовірність, збалансованість, повнота, простота подачі інформації, відокремлення фактів від новин), головні етичні принципи, засади взаємодії та співпраці творчих і виробничих стандартів громадського </a:t>
            </a:r>
            <a:r>
              <a:rPr lang="uk-UA" dirty="0" smtClean="0"/>
              <a:t>мовлення;</a:t>
            </a:r>
          </a:p>
          <a:p>
            <a:r>
              <a:rPr lang="uk-UA" dirty="0" smtClean="0"/>
              <a:t> </a:t>
            </a:r>
            <a:r>
              <a:rPr lang="uk-UA" b="1" dirty="0" smtClean="0"/>
              <a:t>навчальний посібник </a:t>
            </a:r>
            <a:r>
              <a:rPr lang="uk-UA" b="1" dirty="0"/>
              <a:t>«Засоби масової інформації: професійні стандарти, етика та законодавчі норми» </a:t>
            </a:r>
            <a:r>
              <a:rPr lang="uk-UA" dirty="0"/>
              <a:t>«європейські стандарти» називають просто «професійними </a:t>
            </a:r>
            <a:r>
              <a:rPr lang="uk-UA" dirty="0" smtClean="0"/>
              <a:t>стандартами»;</a:t>
            </a:r>
          </a:p>
          <a:p>
            <a:r>
              <a:rPr lang="uk-UA" b="1" dirty="0" smtClean="0"/>
              <a:t>Британська</a:t>
            </a:r>
            <a:r>
              <a:rPr lang="uk-UA" dirty="0" smtClean="0"/>
              <a:t> </a:t>
            </a:r>
            <a:r>
              <a:rPr lang="uk-UA" b="1" dirty="0" smtClean="0"/>
              <a:t>Радіомовна корпорація </a:t>
            </a:r>
            <a:r>
              <a:rPr lang="uk-UA" b="1" dirty="0"/>
              <a:t>(</a:t>
            </a:r>
            <a:r>
              <a:rPr lang="en-US" b="1" dirty="0"/>
              <a:t>BBC</a:t>
            </a:r>
            <a:r>
              <a:rPr lang="uk-UA" b="1" dirty="0" smtClean="0"/>
              <a:t>)</a:t>
            </a:r>
            <a:r>
              <a:rPr lang="uk-UA" dirty="0" smtClean="0"/>
              <a:t>, </a:t>
            </a:r>
            <a:r>
              <a:rPr lang="uk-UA" dirty="0"/>
              <a:t>яка перша почала працювати на засадах публічного мовлення та чітко визначила стандарти професійної діяльності журналіста. </a:t>
            </a:r>
            <a:endParaRPr lang="ru-RU" dirty="0"/>
          </a:p>
        </p:txBody>
      </p:sp>
      <p:pic>
        <p:nvPicPr>
          <p:cNvPr id="5122" name="Picture 2" descr="http://2.bp.blogspot.com/_g_-zE34e51Q/TC314WaV-_I/AAAAAAAAAG0/lYY5D9LNKnQ/s1600/periodism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7524" y="4815154"/>
            <a:ext cx="2700300" cy="186320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radiovesti.ru/idb/240x180/4e/01198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5846" y="4815153"/>
            <a:ext cx="2772308" cy="18632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at8.blog.ru/lr/0b022bcbbb907b4bb390c604a61882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8184" y="4815152"/>
            <a:ext cx="2628292" cy="186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14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332656"/>
            <a:ext cx="8640960" cy="6192688"/>
          </a:xfrm>
          <a:solidFill>
            <a:srgbClr val="F3D171">
              <a:alpha val="70000"/>
            </a:srgbClr>
          </a:solidFill>
          <a:ln w="57150">
            <a:solidFill>
              <a:schemeClr val="accent6">
                <a:lumMod val="60000"/>
                <a:lumOff val="40000"/>
              </a:schemeClr>
            </a:solidFill>
          </a:ln>
        </p:spPr>
        <p:txBody>
          <a:bodyPr>
            <a:normAutofit/>
          </a:bodyPr>
          <a:lstStyle/>
          <a:p>
            <a:r>
              <a:rPr lang="uk-UA" sz="3600" dirty="0"/>
              <a:t>Наша команда розуміє «європейські стандарти журналістики» як ряд правил, яких журналістам слід дотримуватися для того, щоб слугувати своїй єдиній цілі: журналісти мають піклуватися не лише про швидкість подання інформації, а про її якість, а тобто достовірність, об′єктивність, чесність, неупередженість і т.п</a:t>
            </a:r>
            <a:r>
              <a:rPr lang="uk-UA" dirty="0"/>
              <a:t>.</a:t>
            </a:r>
            <a:endParaRPr lang="ru-RU" dirty="0"/>
          </a:p>
        </p:txBody>
      </p:sp>
    </p:spTree>
    <p:extLst>
      <p:ext uri="{BB962C8B-B14F-4D97-AF65-F5344CB8AC3E}">
        <p14:creationId xmlns:p14="http://schemas.microsoft.com/office/powerpoint/2010/main" val="18036146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79512" y="116632"/>
            <a:ext cx="8856984" cy="6624736"/>
          </a:xfrm>
          <a:solidFill>
            <a:srgbClr val="F3D171">
              <a:alpha val="70000"/>
            </a:srgbClr>
          </a:solidFill>
          <a:ln w="57150">
            <a:solidFill>
              <a:schemeClr val="accent6">
                <a:lumMod val="60000"/>
                <a:lumOff val="40000"/>
              </a:schemeClr>
            </a:solidFill>
          </a:ln>
        </p:spPr>
        <p:txBody>
          <a:bodyPr>
            <a:noAutofit/>
          </a:bodyPr>
          <a:lstStyle/>
          <a:p>
            <a:pPr lvl="0"/>
            <a:r>
              <a:rPr lang="uk-UA" sz="2800" b="1" dirty="0" smtClean="0"/>
              <a:t>1.Оперативність</a:t>
            </a:r>
            <a:r>
              <a:rPr lang="uk-UA" sz="2800" dirty="0" smtClean="0"/>
              <a:t>.</a:t>
            </a:r>
            <a:br>
              <a:rPr lang="uk-UA" sz="2800" dirty="0" smtClean="0"/>
            </a:br>
            <a:r>
              <a:rPr lang="uk-UA" sz="2800" dirty="0" smtClean="0"/>
              <a:t>2. </a:t>
            </a:r>
            <a:r>
              <a:rPr lang="uk-UA" sz="2800" b="1" dirty="0"/>
              <a:t>Точність, </a:t>
            </a:r>
            <a:r>
              <a:rPr lang="uk-UA" sz="2800" b="1" dirty="0" smtClean="0"/>
              <a:t>достовірність</a:t>
            </a:r>
            <a:r>
              <a:rPr lang="uk-UA" sz="2800" dirty="0" smtClean="0"/>
              <a:t>. </a:t>
            </a:r>
            <a:r>
              <a:rPr lang="ru-RU" sz="2800" dirty="0"/>
              <a:t/>
            </a:r>
            <a:br>
              <a:rPr lang="ru-RU" sz="2800" dirty="0"/>
            </a:br>
            <a:r>
              <a:rPr lang="ru-RU" sz="2800" dirty="0" smtClean="0"/>
              <a:t>3. </a:t>
            </a:r>
            <a:r>
              <a:rPr lang="uk-UA" sz="2800" b="1" dirty="0" smtClean="0"/>
              <a:t>Багатоманітність </a:t>
            </a:r>
            <a:r>
              <a:rPr lang="uk-UA" sz="2800" b="1" dirty="0"/>
              <a:t>точок </a:t>
            </a:r>
            <a:r>
              <a:rPr lang="uk-UA" sz="2800" b="1" dirty="0" smtClean="0"/>
              <a:t>зору</a:t>
            </a:r>
            <a:r>
              <a:rPr lang="uk-UA" sz="2800" dirty="0" smtClean="0"/>
              <a:t>. </a:t>
            </a:r>
            <a:r>
              <a:rPr lang="uk-UA" sz="2800" dirty="0"/>
              <a:t>В</a:t>
            </a:r>
            <a:r>
              <a:rPr lang="uk-UA" sz="2800" dirty="0" smtClean="0"/>
              <a:t>арто </a:t>
            </a:r>
            <a:r>
              <a:rPr lang="uk-UA" sz="2800" dirty="0"/>
              <a:t>чітко розмежовувати об′єктивне та суб′єктивне.</a:t>
            </a:r>
            <a:r>
              <a:rPr lang="uk-UA" sz="2800" b="1" dirty="0"/>
              <a:t> </a:t>
            </a:r>
            <a:r>
              <a:rPr lang="ru-RU" sz="2800" dirty="0"/>
              <a:t/>
            </a:r>
            <a:br>
              <a:rPr lang="ru-RU" sz="2800" dirty="0"/>
            </a:br>
            <a:r>
              <a:rPr lang="ru-RU" sz="2800" dirty="0" smtClean="0"/>
              <a:t>4.</a:t>
            </a:r>
            <a:r>
              <a:rPr lang="uk-UA" sz="2800" b="1" dirty="0" smtClean="0"/>
              <a:t>Журналісти </a:t>
            </a:r>
            <a:r>
              <a:rPr lang="uk-UA" sz="2800" b="1" dirty="0"/>
              <a:t>не залишають «білих плям».</a:t>
            </a:r>
            <a:r>
              <a:rPr lang="uk-UA" sz="2800" dirty="0"/>
              <a:t>  </a:t>
            </a:r>
            <a:r>
              <a:rPr lang="ru-RU" sz="2800" dirty="0"/>
              <a:t/>
            </a:r>
            <a:br>
              <a:rPr lang="ru-RU" sz="2800" dirty="0"/>
            </a:br>
            <a:r>
              <a:rPr lang="ru-RU" sz="2800" dirty="0" smtClean="0"/>
              <a:t>5.</a:t>
            </a:r>
            <a:r>
              <a:rPr lang="uk-UA" sz="2800" dirty="0" smtClean="0"/>
              <a:t>Журналісти </a:t>
            </a:r>
            <a:r>
              <a:rPr lang="uk-UA" sz="2800" b="1" dirty="0"/>
              <a:t>долучають кращих, різних, незалежних </a:t>
            </a:r>
            <a:r>
              <a:rPr lang="uk-UA" sz="2800" b="1" dirty="0" smtClean="0"/>
              <a:t>експертів</a:t>
            </a:r>
            <a:r>
              <a:rPr lang="uk-UA" sz="2800" dirty="0" smtClean="0"/>
              <a:t>. </a:t>
            </a:r>
            <a:r>
              <a:rPr lang="ru-RU" sz="2800" dirty="0"/>
              <a:t/>
            </a:r>
            <a:br>
              <a:rPr lang="ru-RU" sz="2800" dirty="0"/>
            </a:br>
            <a:r>
              <a:rPr lang="ru-RU" sz="2800" dirty="0" smtClean="0"/>
              <a:t>6.</a:t>
            </a:r>
            <a:r>
              <a:rPr lang="uk-UA" sz="2800" b="1" dirty="0" smtClean="0"/>
              <a:t>Ввічлива </a:t>
            </a:r>
            <a:r>
              <a:rPr lang="uk-UA" sz="2800" b="1" dirty="0"/>
              <a:t>републікація</a:t>
            </a:r>
            <a:r>
              <a:rPr lang="uk-UA" sz="2800" dirty="0"/>
              <a:t>.  </a:t>
            </a:r>
            <a:r>
              <a:rPr lang="ru-RU" sz="2800" dirty="0"/>
              <a:t/>
            </a:r>
            <a:br>
              <a:rPr lang="ru-RU" sz="2800" dirty="0"/>
            </a:br>
            <a:r>
              <a:rPr lang="ru-RU" sz="2800" dirty="0"/>
              <a:t>7</a:t>
            </a:r>
            <a:r>
              <a:rPr lang="ru-RU" sz="2800" dirty="0" smtClean="0"/>
              <a:t>.</a:t>
            </a:r>
            <a:r>
              <a:rPr lang="uk-UA" sz="2800" b="1" dirty="0" smtClean="0"/>
              <a:t>Фокус </a:t>
            </a:r>
            <a:r>
              <a:rPr lang="uk-UA" sz="2800" b="1" dirty="0"/>
              <a:t>теми</a:t>
            </a:r>
            <a:r>
              <a:rPr lang="uk-UA" sz="2800" b="1" dirty="0" smtClean="0"/>
              <a:t>.</a:t>
            </a:r>
            <a:r>
              <a:rPr lang="ru-RU" sz="2800" dirty="0"/>
              <a:t/>
            </a:r>
            <a:br>
              <a:rPr lang="ru-RU" sz="2800" dirty="0"/>
            </a:br>
            <a:r>
              <a:rPr lang="ru-RU" sz="2800" dirty="0"/>
              <a:t>8</a:t>
            </a:r>
            <a:r>
              <a:rPr lang="ru-RU" sz="2800" dirty="0" smtClean="0"/>
              <a:t>.</a:t>
            </a:r>
            <a:r>
              <a:rPr lang="uk-UA" sz="2800" b="1" dirty="0" smtClean="0"/>
              <a:t>Дотримання </a:t>
            </a:r>
            <a:r>
              <a:rPr lang="uk-UA" sz="2800" b="1" dirty="0"/>
              <a:t>стилю. </a:t>
            </a:r>
            <a:r>
              <a:rPr lang="uk-UA" sz="2800" dirty="0" smtClean="0"/>
              <a:t> </a:t>
            </a:r>
            <a:r>
              <a:rPr lang="ru-RU" sz="2800" dirty="0"/>
              <a:t/>
            </a:r>
            <a:br>
              <a:rPr lang="ru-RU" sz="2800" dirty="0"/>
            </a:br>
            <a:r>
              <a:rPr lang="ru-RU" sz="2800" dirty="0"/>
              <a:t>9</a:t>
            </a:r>
            <a:r>
              <a:rPr lang="ru-RU" sz="2800" dirty="0" smtClean="0"/>
              <a:t>.</a:t>
            </a:r>
            <a:r>
              <a:rPr lang="uk-UA" sz="2800" b="1" dirty="0" smtClean="0"/>
              <a:t>Грамотність</a:t>
            </a:r>
            <a:r>
              <a:rPr lang="uk-UA" sz="2800" b="1" dirty="0"/>
              <a:t>. </a:t>
            </a:r>
            <a:r>
              <a:rPr lang="ru-RU" sz="2800" dirty="0"/>
              <a:t/>
            </a:r>
            <a:br>
              <a:rPr lang="ru-RU" sz="2800" dirty="0"/>
            </a:br>
            <a:r>
              <a:rPr lang="ru-RU" sz="2800" dirty="0" smtClean="0"/>
              <a:t>10.</a:t>
            </a:r>
            <a:r>
              <a:rPr lang="uk-UA" sz="2800" dirty="0" smtClean="0"/>
              <a:t>Журналісти </a:t>
            </a:r>
            <a:r>
              <a:rPr lang="uk-UA" sz="2800" dirty="0"/>
              <a:t>дбають про </a:t>
            </a:r>
            <a:r>
              <a:rPr lang="uk-UA" sz="2800" b="1" dirty="0"/>
              <a:t>моральність їх повідомлень</a:t>
            </a:r>
            <a:r>
              <a:rPr lang="uk-UA" sz="2800" dirty="0" smtClean="0"/>
              <a:t>.</a:t>
            </a:r>
            <a:r>
              <a:rPr lang="ru-RU" sz="2800" dirty="0"/>
              <a:t/>
            </a:r>
            <a:br>
              <a:rPr lang="ru-RU" sz="2800" dirty="0"/>
            </a:br>
            <a:r>
              <a:rPr lang="ru-RU" sz="2800" dirty="0" smtClean="0"/>
              <a:t>11. </a:t>
            </a:r>
            <a:r>
              <a:rPr lang="uk-UA" sz="2800" dirty="0" smtClean="0"/>
              <a:t>Журналісти </a:t>
            </a:r>
            <a:r>
              <a:rPr lang="uk-UA" sz="2800" b="1" dirty="0"/>
              <a:t>уникають завдання образ та шкоди</a:t>
            </a:r>
            <a:r>
              <a:rPr lang="uk-UA" sz="2800" dirty="0"/>
              <a:t>. </a:t>
            </a:r>
            <a:r>
              <a:rPr lang="uk-UA" sz="2800" dirty="0" smtClean="0"/>
              <a:t> </a:t>
            </a:r>
            <a:r>
              <a:rPr lang="ru-RU" sz="2800" dirty="0"/>
              <a:t/>
            </a:r>
            <a:br>
              <a:rPr lang="ru-RU" sz="2800" dirty="0"/>
            </a:br>
            <a:r>
              <a:rPr lang="ru-RU" sz="2800" dirty="0" smtClean="0"/>
              <a:t>12. </a:t>
            </a:r>
            <a:r>
              <a:rPr lang="uk-UA" sz="2800" b="1" dirty="0" smtClean="0"/>
              <a:t>Журналісти </a:t>
            </a:r>
            <a:r>
              <a:rPr lang="uk-UA" sz="2800" b="1" dirty="0"/>
              <a:t>поважають довіру своєї аудиторії та працюють у її інтересах. </a:t>
            </a:r>
            <a:r>
              <a:rPr lang="ru-RU" sz="2800" dirty="0"/>
              <a:t/>
            </a:r>
            <a:br>
              <a:rPr lang="ru-RU" sz="2800" dirty="0"/>
            </a:br>
            <a:endParaRPr lang="ru-RU" sz="2800" dirty="0"/>
          </a:p>
        </p:txBody>
      </p:sp>
    </p:spTree>
    <p:extLst>
      <p:ext uri="{BB962C8B-B14F-4D97-AF65-F5344CB8AC3E}">
        <p14:creationId xmlns:p14="http://schemas.microsoft.com/office/powerpoint/2010/main" val="1803614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188640"/>
            <a:ext cx="8640960" cy="4680520"/>
          </a:xfrm>
          <a:solidFill>
            <a:srgbClr val="F3D171">
              <a:alpha val="70000"/>
            </a:srgbClr>
          </a:solidFill>
          <a:ln w="57150">
            <a:solidFill>
              <a:schemeClr val="accent6">
                <a:lumMod val="60000"/>
                <a:lumOff val="40000"/>
              </a:schemeClr>
            </a:solidFill>
          </a:ln>
        </p:spPr>
        <p:txBody>
          <a:bodyPr>
            <a:normAutofit fontScale="90000"/>
          </a:bodyPr>
          <a:lstStyle/>
          <a:p>
            <a:r>
              <a:rPr lang="uk-UA" sz="3600" dirty="0"/>
              <a:t>ст. 59 ЗУ «Про телебачення і радіомовлення</a:t>
            </a:r>
            <a:r>
              <a:rPr lang="uk-UA" sz="3600" dirty="0" smtClean="0"/>
              <a:t>»: </a:t>
            </a:r>
            <a:r>
              <a:rPr lang="uk-UA" sz="3600" b="1" dirty="0"/>
              <a:t>баланс думок і точок </a:t>
            </a:r>
            <a:r>
              <a:rPr lang="uk-UA" sz="3600" b="1" dirty="0" smtClean="0"/>
              <a:t>зору</a:t>
            </a:r>
            <a:r>
              <a:rPr lang="uk-UA" sz="3600" dirty="0" smtClean="0"/>
              <a:t>;</a:t>
            </a:r>
            <a:br>
              <a:rPr lang="uk-UA" sz="3600" dirty="0" smtClean="0"/>
            </a:br>
            <a:r>
              <a:rPr lang="uk-UA" sz="3600" dirty="0"/>
              <a:t>п. 1 Кодексу професійної етики українського </a:t>
            </a:r>
            <a:r>
              <a:rPr lang="uk-UA" sz="3600" dirty="0" smtClean="0"/>
              <a:t>журналіста: </a:t>
            </a:r>
            <a:r>
              <a:rPr lang="uk-UA" sz="3600" b="1" dirty="0" smtClean="0"/>
              <a:t>оперативність</a:t>
            </a:r>
            <a:r>
              <a:rPr lang="uk-UA" sz="3600" dirty="0" smtClean="0"/>
              <a:t>;</a:t>
            </a:r>
            <a:br>
              <a:rPr lang="uk-UA" sz="3600" dirty="0" smtClean="0"/>
            </a:br>
            <a:r>
              <a:rPr lang="uk-UA" sz="3600" dirty="0"/>
              <a:t>ст. 5 ЗУ «Про інформацію</a:t>
            </a:r>
            <a:r>
              <a:rPr lang="uk-UA" sz="3600" dirty="0" smtClean="0"/>
              <a:t>»: </a:t>
            </a:r>
            <a:r>
              <a:rPr lang="uk-UA" sz="3600" b="1" dirty="0"/>
              <a:t>достовірність, повнота представлення фактів та інформації з проблеми та </a:t>
            </a:r>
            <a:r>
              <a:rPr lang="uk-UA" sz="3600" b="1" dirty="0" smtClean="0"/>
              <a:t>точність</a:t>
            </a:r>
            <a:r>
              <a:rPr lang="uk-UA" sz="3600" dirty="0" smtClean="0"/>
              <a:t>;</a:t>
            </a:r>
            <a:br>
              <a:rPr lang="uk-UA" sz="3600" dirty="0" smtClean="0"/>
            </a:br>
            <a:r>
              <a:rPr lang="uk-UA" sz="3600" dirty="0"/>
              <a:t>ст. 60 ЗУ «Про телебачення і радіомовлення</a:t>
            </a:r>
            <a:r>
              <a:rPr lang="uk-UA" sz="3600" dirty="0" smtClean="0"/>
              <a:t>»: </a:t>
            </a:r>
            <a:r>
              <a:rPr lang="uk-UA" sz="3600" b="1" dirty="0"/>
              <a:t>відокремлення</a:t>
            </a:r>
            <a:r>
              <a:rPr lang="uk-UA" sz="3600" dirty="0"/>
              <a:t> </a:t>
            </a:r>
            <a:r>
              <a:rPr lang="uk-UA" sz="3600" b="1" dirty="0"/>
              <a:t>фактів від </a:t>
            </a:r>
            <a:r>
              <a:rPr lang="uk-UA" sz="3600" b="1" dirty="0" smtClean="0"/>
              <a:t>коментарів.</a:t>
            </a:r>
            <a:endParaRPr lang="ru-RU" dirty="0"/>
          </a:p>
        </p:txBody>
      </p:sp>
      <p:pic>
        <p:nvPicPr>
          <p:cNvPr id="2050" name="Picture 2" descr="http://fakty.ua/photos/article/15/42/154244w200zc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658" y="5013176"/>
            <a:ext cx="2925182" cy="17281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news.flp.ua/wp-content/uploads/2013/02/ukraine_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75856" y="5061196"/>
            <a:ext cx="3045256" cy="1632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cs4579.vk.com/u9266920/149540455/y_db32ea2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216" y="4988411"/>
            <a:ext cx="2448272" cy="168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14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260648"/>
            <a:ext cx="8640960" cy="792088"/>
          </a:xfrm>
          <a:solidFill>
            <a:srgbClr val="F3D171">
              <a:alpha val="70000"/>
            </a:srgbClr>
          </a:solidFill>
          <a:ln w="57150">
            <a:solidFill>
              <a:schemeClr val="accent6">
                <a:lumMod val="60000"/>
                <a:lumOff val="40000"/>
              </a:schemeClr>
            </a:solidFill>
          </a:ln>
        </p:spPr>
        <p:txBody>
          <a:bodyPr>
            <a:normAutofit fontScale="90000"/>
          </a:bodyPr>
          <a:lstStyle/>
          <a:p>
            <a:r>
              <a:rPr lang="uk-UA" dirty="0" smtClean="0"/>
              <a:t/>
            </a:r>
            <a:br>
              <a:rPr lang="uk-UA" dirty="0" smtClean="0"/>
            </a:br>
            <a:r>
              <a:rPr lang="uk-UA" b="1" dirty="0" smtClean="0"/>
              <a:t>ПРИКЛАДИ</a:t>
            </a:r>
            <a:r>
              <a:rPr lang="ru-RU" dirty="0"/>
              <a:t/>
            </a:r>
            <a:br>
              <a:rPr lang="ru-RU" dirty="0"/>
            </a:br>
            <a:endParaRPr lang="ru-RU" dirty="0"/>
          </a:p>
        </p:txBody>
      </p:sp>
      <p:sp>
        <p:nvSpPr>
          <p:cNvPr id="6" name="Заголовок 1"/>
          <p:cNvSpPr txBox="1">
            <a:spLocks/>
          </p:cNvSpPr>
          <p:nvPr/>
        </p:nvSpPr>
        <p:spPr>
          <a:xfrm>
            <a:off x="4572000" y="1543027"/>
            <a:ext cx="4104456" cy="3816424"/>
          </a:xfrm>
          <a:prstGeom prst="rect">
            <a:avLst/>
          </a:prstGeom>
          <a:solidFill>
            <a:schemeClr val="accent2">
              <a:alpha val="59000"/>
            </a:schemeClr>
          </a:solidFill>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b="1" dirty="0" smtClean="0"/>
              <a:t>«Поетичне двокнижжя Алли Миколаєнко»</a:t>
            </a:r>
          </a:p>
          <a:p>
            <a:r>
              <a:rPr lang="uk-UA" b="1" dirty="0" smtClean="0"/>
              <a:t>Газета </a:t>
            </a:r>
          </a:p>
          <a:p>
            <a:endParaRPr lang="uk-UA" b="1" dirty="0"/>
          </a:p>
          <a:p>
            <a:r>
              <a:rPr lang="uk-UA" b="1" dirty="0" smtClean="0"/>
              <a:t>«Конотопський край»</a:t>
            </a:r>
            <a:endParaRPr lang="ru-RU" dirty="0"/>
          </a:p>
        </p:txBody>
      </p:sp>
      <p:sp>
        <p:nvSpPr>
          <p:cNvPr id="7" name="Заголовок 1"/>
          <p:cNvSpPr txBox="1">
            <a:spLocks/>
          </p:cNvSpPr>
          <p:nvPr/>
        </p:nvSpPr>
        <p:spPr>
          <a:xfrm>
            <a:off x="251520" y="1543027"/>
            <a:ext cx="4104456" cy="3816424"/>
          </a:xfrm>
          <a:prstGeom prst="rect">
            <a:avLst/>
          </a:prstGeom>
          <a:solidFill>
            <a:schemeClr val="accent3">
              <a:alpha val="58000"/>
            </a:schemeClr>
          </a:solidFill>
          <a:ln/>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k-UA" b="1" dirty="0" smtClean="0"/>
              <a:t>«Світло в кінці демографічного тунелю»</a:t>
            </a:r>
          </a:p>
          <a:p>
            <a:endParaRPr lang="uk-UA" dirty="0" smtClean="0"/>
          </a:p>
          <a:p>
            <a:endParaRPr lang="uk-UA" b="1" dirty="0"/>
          </a:p>
          <a:p>
            <a:r>
              <a:rPr lang="uk-UA" b="1" dirty="0" smtClean="0"/>
              <a:t>Газета «Сумщина»</a:t>
            </a:r>
            <a:endParaRPr lang="ru-RU" b="1" dirty="0"/>
          </a:p>
        </p:txBody>
      </p:sp>
    </p:spTree>
    <p:extLst>
      <p:ext uri="{BB962C8B-B14F-4D97-AF65-F5344CB8AC3E}">
        <p14:creationId xmlns:p14="http://schemas.microsoft.com/office/powerpoint/2010/main" val="861175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iter.com/uploads/20111227/starie+gazeti+gazeta+staraya+gazeta+oboi+gazeta+begraund+gazeti+tekstura+gazeti+4301605133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251520" y="260648"/>
            <a:ext cx="8640960" cy="3960440"/>
          </a:xfrm>
          <a:solidFill>
            <a:srgbClr val="F3D171">
              <a:alpha val="70000"/>
            </a:srgbClr>
          </a:solidFill>
          <a:ln w="57150">
            <a:solidFill>
              <a:schemeClr val="accent6">
                <a:lumMod val="60000"/>
                <a:lumOff val="40000"/>
              </a:schemeClr>
            </a:solidFill>
          </a:ln>
        </p:spPr>
        <p:txBody>
          <a:bodyPr>
            <a:noAutofit/>
          </a:bodyPr>
          <a:lstStyle/>
          <a:p>
            <a:r>
              <a:rPr lang="uk-UA" sz="2800" b="1" dirty="0" smtClean="0"/>
              <a:t>Від </a:t>
            </a:r>
            <a:r>
              <a:rPr lang="uk-UA" sz="2800" b="1" dirty="0"/>
              <a:t>вміння дотримуватися базових стандартів журналістами залежить в кінцевому результаті формування в багатомільйонної аудиторії правдивого й об’єктивного чи потворного й хибного уявлення про події в Україні та </a:t>
            </a:r>
            <a:r>
              <a:rPr lang="uk-UA" sz="2800" b="1" dirty="0" smtClean="0"/>
              <a:t>світі, </a:t>
            </a:r>
            <a:r>
              <a:rPr lang="uk-UA" sz="2800" b="1" dirty="0"/>
              <a:t>про їхні результати чи наслідки для розвитку </a:t>
            </a:r>
            <a:r>
              <a:rPr lang="uk-UA" sz="2800" b="1" dirty="0" smtClean="0"/>
              <a:t>суспільства; </a:t>
            </a:r>
            <a:r>
              <a:rPr lang="uk-UA" sz="2800" b="1" dirty="0"/>
              <a:t>вони формують і громадську думку загалом, визначають загальну атмосферу і тенденції суспільного розвитку чи занепаду</a:t>
            </a:r>
            <a:r>
              <a:rPr lang="uk-UA" sz="2800" b="1" dirty="0" smtClean="0"/>
              <a:t>.</a:t>
            </a:r>
            <a:endParaRPr lang="ru-RU" sz="2800" b="1" dirty="0"/>
          </a:p>
        </p:txBody>
      </p:sp>
      <p:grpSp>
        <p:nvGrpSpPr>
          <p:cNvPr id="3" name="Группа 2"/>
          <p:cNvGrpSpPr/>
          <p:nvPr/>
        </p:nvGrpSpPr>
        <p:grpSpPr>
          <a:xfrm>
            <a:off x="202546" y="4365104"/>
            <a:ext cx="8688059" cy="2304256"/>
            <a:chOff x="202546" y="4365104"/>
            <a:chExt cx="8688059" cy="2304256"/>
          </a:xfrm>
        </p:grpSpPr>
        <p:pic>
          <p:nvPicPr>
            <p:cNvPr id="9218" name="Picture 2" descr="http://blogoreader.org.ua/wp-content/uploads/2013/11/Journalis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546" y="4365104"/>
              <a:ext cx="177529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edu.jobsmarket.ru/images/for_news/press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4394983"/>
              <a:ext cx="3011016" cy="226825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y.delfi.ua/norm/22040/588740_xF3txR.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394983"/>
              <a:ext cx="1870333" cy="226825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mak.ua/store/public/Novosti_statii/pppp.jpg"/>
            <p:cNvPicPr>
              <a:picLocks noChangeAspect="1" noChangeArrowheads="1"/>
            </p:cNvPicPr>
            <p:nvPr/>
          </p:nvPicPr>
          <p:blipFill rotWithShape="1">
            <a:blip r:embed="rId7">
              <a:extLst>
                <a:ext uri="{28A0092B-C50C-407E-A947-70E740481C1C}">
                  <a14:useLocalDpi xmlns:a14="http://schemas.microsoft.com/office/drawing/2010/main" val="0"/>
                </a:ext>
              </a:extLst>
            </a:blip>
            <a:srcRect r="35607"/>
            <a:stretch/>
          </p:blipFill>
          <p:spPr bwMode="auto">
            <a:xfrm>
              <a:off x="5241776" y="4394983"/>
              <a:ext cx="1601101" cy="22682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1175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280</Words>
  <Application>Microsoft Office PowerPoint</Application>
  <PresentationFormat>Экран (4:3)</PresentationFormat>
  <Paragraphs>33</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 Питання №1 Європейські стандарти журналістики: якими вони є, як ви їх розумієте? Наведіть приклади дотримання та недотримання стандартів у місцевих ЗМІ. </vt:lpstr>
      <vt:lpstr>Стандарт – приклад, еталон, модель, загальноприйнятий набір правил. </vt:lpstr>
      <vt:lpstr> М. Поліщук:  «західні стандарти» є такими ж ефемерними, як і, приміром, комуністичне суспільство чи лінія обрію…» </vt:lpstr>
      <vt:lpstr>Презентация PowerPoint</vt:lpstr>
      <vt:lpstr>Наша команда розуміє «європейські стандарти журналістики» як ряд правил, яких журналістам слід дотримуватися для того, щоб слугувати своїй єдиній цілі: журналісти мають піклуватися не лише про швидкість подання інформації, а про її якість, а тобто достовірність, об′єктивність, чесність, неупередженість і т.п.</vt:lpstr>
      <vt:lpstr>1.Оперативність. 2. Точність, достовірність.  3. Багатоманітність точок зору. Варто чітко розмежовувати об′єктивне та суб′єктивне.  4.Журналісти не залишають «білих плям».   5.Журналісти долучають кращих, різних, незалежних експертів.  6.Ввічлива републікація.   7.Фокус теми. 8.Дотримання стилю.   9.Грамотність.  10.Журналісти дбають про моральність їх повідомлень. 11. Журналісти уникають завдання образ та шкоди.   12. Журналісти поважають довіру своєї аудиторії та працюють у її інтересах.  </vt:lpstr>
      <vt:lpstr>ст. 59 ЗУ «Про телебачення і радіомовлення»: баланс думок і точок зору; п. 1 Кодексу професійної етики українського журналіста: оперативність; ст. 5 ЗУ «Про інформацію»: достовірність, повнота представлення фактів та інформації з проблеми та точність; ст. 60 ЗУ «Про телебачення і радіомовлення»: відокремлення фактів від коментарів.</vt:lpstr>
      <vt:lpstr> ПРИКЛАДИ </vt:lpstr>
      <vt:lpstr>Від вміння дотримуватися базових стандартів журналістами залежить в кінцевому результаті формування в багатомільйонної аудиторії правдивого й об’єктивного чи потворного й хибного уявлення про події в Україні та світі, про їхні результати чи наслідки для розвитку суспільства; вони формують і громадську думку загалом, визначають загальну атмосферу і тенденції суспільного розвитку чи занепаду.</vt:lpstr>
      <vt:lpstr>ДЯКУЄМО ЗА УВАГУ!!!</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Питання №1 Європейські стандарти журналістики: якими вони є, як ви їх розумієте? Наведіть приклади дотримання та недотримання стандартів у місцевих ЗМІ.</dc:title>
  <dc:creator>qwerty</dc:creator>
  <cp:lastModifiedBy>qwerty</cp:lastModifiedBy>
  <cp:revision>7</cp:revision>
  <dcterms:created xsi:type="dcterms:W3CDTF">2014-04-02T18:37:07Z</dcterms:created>
  <dcterms:modified xsi:type="dcterms:W3CDTF">2014-04-02T20:30:56Z</dcterms:modified>
</cp:coreProperties>
</file>