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DE0374-B995-4F81-8BB4-83D5D508DC7B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6477000" cy="18288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Радіохвилі</a:t>
            </a:r>
            <a:endParaRPr lang="ru-RU" sz="80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053064" cy="20882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Радіохвилі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–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це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електромагнітні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коливання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що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розповсюджуються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в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просторі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із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швидкістю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світла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(300 000 км/сек). 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Радіохвилі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переносять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простір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енергію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що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випромінюється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генератором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електромагнітних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коливань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А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утворюються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вони при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зміні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електричного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поля,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наприклад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коли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провідник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проходить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змінний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електричний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струм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або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коли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простір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проскакують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іскри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тобто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ряд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швидко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наступних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один за одним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імпульсів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струму.</a:t>
            </a:r>
            <a:b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ru-RU" sz="2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00200" y="332656"/>
            <a:ext cx="7315200" cy="5688632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Випромінювання і прийом радіохвиль</a:t>
            </a:r>
            <a:endParaRPr lang="en-US" sz="1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Випромінювання </a:t>
            </a:r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радіохвиль — процес збудження електромагнітних хвиль радіодіапазону, що біжать, в просторі, що оточує джерело коливань струму або заряду. При цьому енергія джерела перетвориться в енергію електромагнітних хвиль, що поширюються в просторі. Прийом радіохвиль є процесом, зворотним процесу випромінювання. Він полягає в перетворенні енергії електромагнітних хвиль в енергію змінного струму. І. і п. р. здійснюються за допомогою передавальних і </a:t>
            </a:r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приймальних антен.</a:t>
            </a:r>
          </a:p>
          <a:p>
            <a:pPr algn="just"/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випромінюються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через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антену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простір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розповсюджуються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вигляді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енергії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електромагнітного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поля. І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хоча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природа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радіохвиль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однакова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здібність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розповсюдження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сильно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залежить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довжини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хвилі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6" descr="1284159795fWHw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1475656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12178632251467184782johnpwarren_Antenna_and_radio_waves.svg.m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14756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928662" y="260648"/>
            <a:ext cx="7315200" cy="6597352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прийомі радіохвиль також </a:t>
            </a:r>
            <a:r>
              <a:rPr lang="uk-UA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можуть </a:t>
            </a:r>
            <a:r>
              <a:rPr lang="uk-UA" sz="18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використовуватися переваги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направленого випромінювання. Наприклад, багато хто знайомий з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параболічними супутниковими антенами, що фокусують випромінювання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супутникового передавача в крапку, де встановлений приймальний датчик.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 направлених приймалень антен в радіоастрономії дозволило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зробити безліч фундаментальних наукових відкриттів. Можливість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фокусування високочастотних радіохвиль забезпечила їх широке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 в радіолокації, радіорелейному зв'язку, супутниковому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віщанні, бездротовому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джерела: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Радіовипромінювання Сонця.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Галактичні радіоджерела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 космічних радіоджерел буває двох типів: теплове і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нетеплове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 водню</a:t>
            </a:r>
            <a:endParaRPr lang="ru-RU" sz="1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25360"/>
            <a:ext cx="807249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Шуми антени. Приймальна антена завжди знаходиться в таких умовах, коли на неї, окрім корисного сигналу, впливають шуми. Повітря і поверхня Землі поблизу антени, поглинаючи енергію, відповідно до Релея — </a:t>
            </a:r>
            <a:r>
              <a:rPr lang="uk-UA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Джінса</a:t>
            </a:r>
            <a:r>
              <a:rPr lang="uk-U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законом випромінювання створюють електромагнітне випромінювання. Шуми виникають і за рахунок втрат джоулів в провідниках і діелектриках пристроїв, що підводять.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Земля для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радіохвиль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представляє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провідник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електрики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хоч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хороший).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Проходячи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над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поверхнею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радіохвилі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поступово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слабшають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пов'язано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електромагнітні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порушують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поверхні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землі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електрострум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витрачається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частина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енергії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Тобто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енергія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поглинається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землею,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причому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більше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коротше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довжина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вище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частота).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Крім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того,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слабшає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тому,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розповсюджується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боки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простори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отже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далі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передавача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знаходиться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приймач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менша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кількість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енергії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доводиться на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одиницю</a:t>
            </a:r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менше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неї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потрапляє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антену</a:t>
            </a:r>
            <a:r>
              <a:rPr lang="ru-RU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6705600" cy="3522861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Властивості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Головні властивості радіохвиль полягають в тому, що вони здатні переносити через простір енергію, що випромінюється генератором електромагнітних коливань. Коливання ж виникають при зміні електричного поля. Властивості радіохвиль дозволяють їм вільно проходити крізь повітря або вакуум. Але якщо на шляху хвилі зустрічається металевий дріт, антена або будь-яке інше провідне тіло, то вони віддають йому свою енергію, викликаючи тим самим у цьому провіднику змінний електричний струм. Але не вся енергія хвилі поглинається провідником, частина її відображається від поверхні. На цій властивості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грунтується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застосування електромагнітних хвиль в радіолокації.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7713712" cy="40324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Властивості радіохвиль огинати тіла на своєму шляху реалізуються у випадку, коли розміри даного тіла мають менший показник, ніж довжина радіохвилі, або порівнянні з нею. Якщо тіло більше, ніж довжина хвилі, воно може відобразити її. Швидкість поширення у вільному просторі однакова для всіх типів електромагнітних хвиль від гамма-променів до хвиль низькочастотного діапазону. Але число коливань в одиницю часу змінюється в дуже широких межах: від декількох коливань у секунду для електромагнітних хвиль низькочастотного діапазону до 1020 коливань в секунду в разі рентгенівського і гамма-випромінювань</a:t>
            </a:r>
            <a:endParaRPr lang="en-US" sz="1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Електромагнітні хвилі істотно відрізняються від хвиль на воді і від звуку тим, що їх можна передати від джерела до приймача через вакуум або міжзоряний простір. Наприклад, рентгенівські промені, що виникають у вакуумній трубці, впливають на фотоплівку, розташовану далеко від неї, тоді як звук дзвоника, що знаходиться під ковпаком, почути неможливо, якщо відкачати повітря з-під ковпака. Око сприймає йдуть від Сонця промені видимого світла, а розташована на Землі антена - радіосигнали віддаленого на мільйони кілометрів космічного апарату. Таким чином, ніякої матеріальної середовища, на зразок води чи повітря, для поширення електромагнітних хвиль не потрібно.</a:t>
            </a: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91680" y="836712"/>
            <a:ext cx="7315200" cy="144705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 smtClean="0">
                <a:latin typeface="Arial" charset="0"/>
                <a:cs typeface="Arial" charset="0"/>
              </a:rPr>
              <a:t>Електромагнітне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випромінювання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характеризується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частотою,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довжиною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хвилі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потужністю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переносної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енергії</a:t>
            </a:r>
            <a:r>
              <a:rPr lang="ru-RU" sz="1800" dirty="0" smtClean="0">
                <a:latin typeface="Arial" charset="0"/>
                <a:cs typeface="Arial" charset="0"/>
              </a:rPr>
              <a:t>. Частота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електромагнітних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хвиль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показує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скільки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разів</a:t>
            </a:r>
            <a:r>
              <a:rPr lang="ru-RU" sz="1800" dirty="0" smtClean="0">
                <a:latin typeface="Arial" charset="0"/>
                <a:cs typeface="Arial" charset="0"/>
              </a:rPr>
              <a:t> в секунду </a:t>
            </a:r>
            <a:r>
              <a:rPr lang="ru-RU" sz="1800" dirty="0" err="1" smtClean="0">
                <a:latin typeface="Arial" charset="0"/>
                <a:cs typeface="Arial" charset="0"/>
              </a:rPr>
              <a:t>змінюється</a:t>
            </a:r>
            <a:r>
              <a:rPr lang="ru-RU" sz="1800" dirty="0" smtClean="0">
                <a:latin typeface="Arial" charset="0"/>
                <a:cs typeface="Arial" charset="0"/>
              </a:rPr>
              <a:t> у </a:t>
            </a:r>
            <a:r>
              <a:rPr lang="ru-RU" sz="1800" dirty="0" err="1" smtClean="0">
                <a:latin typeface="Arial" charset="0"/>
                <a:cs typeface="Arial" charset="0"/>
              </a:rPr>
              <a:t>випромінювачі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напрям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електричного</a:t>
            </a:r>
            <a:r>
              <a:rPr lang="ru-RU" sz="1800" dirty="0" smtClean="0">
                <a:latin typeface="Arial" charset="0"/>
                <a:cs typeface="Arial" charset="0"/>
              </a:rPr>
              <a:t> струму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отже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скільки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разів</a:t>
            </a:r>
            <a:r>
              <a:rPr lang="ru-RU" sz="1800" dirty="0" smtClean="0">
                <a:latin typeface="Arial" charset="0"/>
                <a:cs typeface="Arial" charset="0"/>
              </a:rPr>
              <a:t> в секунду </a:t>
            </a:r>
            <a:r>
              <a:rPr lang="ru-RU" sz="1800" dirty="0" err="1" smtClean="0">
                <a:latin typeface="Arial" charset="0"/>
                <a:cs typeface="Arial" charset="0"/>
              </a:rPr>
              <a:t>змінюється</a:t>
            </a:r>
            <a:r>
              <a:rPr lang="ru-RU" sz="1800" dirty="0" smtClean="0">
                <a:latin typeface="Arial" charset="0"/>
                <a:cs typeface="Arial" charset="0"/>
              </a:rPr>
              <a:t> в </a:t>
            </a:r>
            <a:r>
              <a:rPr lang="ru-RU" sz="1800" dirty="0" err="1" smtClean="0">
                <a:latin typeface="Arial" charset="0"/>
                <a:cs typeface="Arial" charset="0"/>
              </a:rPr>
              <a:t>кожній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точці</a:t>
            </a:r>
            <a:r>
              <a:rPr lang="ru-RU" sz="1800" dirty="0" smtClean="0">
                <a:latin typeface="Arial" charset="0"/>
                <a:cs typeface="Arial" charset="0"/>
              </a:rPr>
              <a:t> простору величина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електричного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магнітного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полів</a:t>
            </a:r>
            <a:r>
              <a:rPr lang="ru-RU" sz="1800" dirty="0" smtClean="0">
                <a:latin typeface="Arial" charset="0"/>
                <a:cs typeface="Arial" charset="0"/>
              </a:rPr>
              <a:t>.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endParaRPr lang="en-US" sz="1800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420888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>
                <a:latin typeface="Arial" charset="0"/>
                <a:cs typeface="Arial" charset="0"/>
              </a:rPr>
              <a:t>Вимірюється</a:t>
            </a:r>
            <a:r>
              <a:rPr lang="ru-RU" dirty="0">
                <a:latin typeface="Arial" charset="0"/>
                <a:cs typeface="Arial" charset="0"/>
              </a:rPr>
              <a:t> частота в герцах (Гц) 1 Гц – </a:t>
            </a:r>
            <a:r>
              <a:rPr lang="ru-RU" dirty="0" err="1">
                <a:latin typeface="Arial" charset="0"/>
                <a:cs typeface="Arial" charset="0"/>
              </a:rPr>
              <a:t>це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одне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коливання</a:t>
            </a:r>
            <a:r>
              <a:rPr lang="ru-RU" dirty="0">
                <a:latin typeface="Arial" charset="0"/>
                <a:cs typeface="Arial" charset="0"/>
              </a:rPr>
              <a:t> в секунду, 1 мегагерц (</a:t>
            </a:r>
            <a:r>
              <a:rPr lang="ru-RU" dirty="0" err="1">
                <a:latin typeface="Arial" charset="0"/>
                <a:cs typeface="Arial" charset="0"/>
              </a:rPr>
              <a:t>Мгц</a:t>
            </a:r>
            <a:r>
              <a:rPr lang="ru-RU" dirty="0">
                <a:latin typeface="Arial" charset="0"/>
                <a:cs typeface="Arial" charset="0"/>
              </a:rPr>
              <a:t>) – </a:t>
            </a:r>
            <a:r>
              <a:rPr lang="ru-RU" dirty="0" err="1">
                <a:latin typeface="Arial" charset="0"/>
                <a:cs typeface="Arial" charset="0"/>
              </a:rPr>
              <a:t>мільйон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коливань</a:t>
            </a:r>
            <a:r>
              <a:rPr lang="ru-RU" dirty="0">
                <a:latin typeface="Arial" charset="0"/>
                <a:cs typeface="Arial" charset="0"/>
              </a:rPr>
              <a:t> в секунду. </a:t>
            </a:r>
            <a:r>
              <a:rPr lang="ru-RU" dirty="0" err="1">
                <a:latin typeface="Arial" charset="0"/>
                <a:cs typeface="Arial" charset="0"/>
              </a:rPr>
              <a:t>Знаючи</a:t>
            </a:r>
            <a:r>
              <a:rPr lang="ru-RU" dirty="0">
                <a:latin typeface="Arial" charset="0"/>
                <a:cs typeface="Arial" charset="0"/>
              </a:rPr>
              <a:t>, </a:t>
            </a:r>
            <a:r>
              <a:rPr lang="ru-RU" dirty="0" err="1">
                <a:latin typeface="Arial" charset="0"/>
                <a:cs typeface="Arial" charset="0"/>
              </a:rPr>
              <a:t>що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швидкість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руху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електромагнітних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хвиль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рівна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швидкості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світла</a:t>
            </a:r>
            <a:r>
              <a:rPr lang="ru-RU" dirty="0">
                <a:latin typeface="Arial" charset="0"/>
                <a:cs typeface="Arial" charset="0"/>
              </a:rPr>
              <a:t>, </a:t>
            </a:r>
            <a:r>
              <a:rPr lang="ru-RU" dirty="0" err="1">
                <a:latin typeface="Arial" charset="0"/>
                <a:cs typeface="Arial" charset="0"/>
              </a:rPr>
              <a:t>можна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визначити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відстань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між</a:t>
            </a:r>
            <a:r>
              <a:rPr lang="ru-RU" dirty="0">
                <a:latin typeface="Arial" charset="0"/>
                <a:cs typeface="Arial" charset="0"/>
              </a:rPr>
              <a:t> точками простору, де </a:t>
            </a:r>
            <a:r>
              <a:rPr lang="ru-RU" dirty="0" err="1">
                <a:latin typeface="Arial" charset="0"/>
                <a:cs typeface="Arial" charset="0"/>
              </a:rPr>
              <a:t>електричне</a:t>
            </a:r>
            <a:r>
              <a:rPr lang="ru-RU" dirty="0">
                <a:latin typeface="Arial" charset="0"/>
                <a:cs typeface="Arial" charset="0"/>
              </a:rPr>
              <a:t> (</a:t>
            </a:r>
            <a:r>
              <a:rPr lang="ru-RU" dirty="0" err="1">
                <a:latin typeface="Arial" charset="0"/>
                <a:cs typeface="Arial" charset="0"/>
              </a:rPr>
              <a:t>або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магнітне</a:t>
            </a:r>
            <a:r>
              <a:rPr lang="ru-RU" dirty="0">
                <a:latin typeface="Arial" charset="0"/>
                <a:cs typeface="Arial" charset="0"/>
              </a:rPr>
              <a:t>) поле </a:t>
            </a:r>
            <a:r>
              <a:rPr lang="ru-RU" dirty="0" err="1">
                <a:latin typeface="Arial" charset="0"/>
                <a:cs typeface="Arial" charset="0"/>
              </a:rPr>
              <a:t>знаходиться</a:t>
            </a:r>
            <a:r>
              <a:rPr lang="ru-RU" dirty="0">
                <a:latin typeface="Arial" charset="0"/>
                <a:cs typeface="Arial" charset="0"/>
              </a:rPr>
              <a:t> в </a:t>
            </a:r>
            <a:r>
              <a:rPr lang="ru-RU" dirty="0" err="1">
                <a:latin typeface="Arial" charset="0"/>
                <a:cs typeface="Arial" charset="0"/>
              </a:rPr>
              <a:t>однаковій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фазі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ru-RU" dirty="0" err="1">
                <a:latin typeface="Arial" charset="0"/>
                <a:cs typeface="Arial" charset="0"/>
              </a:rPr>
              <a:t>Ця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відстань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називається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довжиною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хвилі</a:t>
            </a:r>
            <a:r>
              <a:rPr lang="ru-RU" dirty="0">
                <a:latin typeface="Arial" charset="0"/>
                <a:cs typeface="Arial" charset="0"/>
              </a:rPr>
              <a:t>. Частота </a:t>
            </a:r>
            <a:r>
              <a:rPr lang="ru-RU" dirty="0" err="1">
                <a:latin typeface="Arial" charset="0"/>
                <a:cs typeface="Arial" charset="0"/>
              </a:rPr>
              <a:t>електромагнітного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випромінювання</a:t>
            </a:r>
            <a:r>
              <a:rPr lang="ru-RU" dirty="0">
                <a:latin typeface="Arial" charset="0"/>
                <a:cs typeface="Arial" charset="0"/>
              </a:rPr>
              <a:t> в </a:t>
            </a:r>
            <a:r>
              <a:rPr lang="ru-RU" dirty="0" err="1">
                <a:latin typeface="Arial" charset="0"/>
                <a:cs typeface="Arial" charset="0"/>
              </a:rPr>
              <a:t>Мгц</a:t>
            </a:r>
            <a:r>
              <a:rPr lang="ru-RU" dirty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47664" y="116632"/>
            <a:ext cx="7315200" cy="685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Рад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охвиль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rate1.com.ua/uploads/RTEmagicC_d8fc4f65a5.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2160240" cy="1434567"/>
          </a:xfrm>
          <a:prstGeom prst="rect">
            <a:avLst/>
          </a:prstGeom>
          <a:noFill/>
        </p:spPr>
      </p:pic>
      <p:pic>
        <p:nvPicPr>
          <p:cNvPr id="1028" name="Picture 4" descr="http://svit24.net/images/stories/articles/Tecnology/10-2011/tcufra_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374270"/>
            <a:ext cx="2051720" cy="1483730"/>
          </a:xfrm>
          <a:prstGeom prst="rect">
            <a:avLst/>
          </a:prstGeom>
          <a:noFill/>
        </p:spPr>
      </p:pic>
      <p:pic>
        <p:nvPicPr>
          <p:cNvPr id="1030" name="Picture 6" descr="http://i4.rozetka.ua/goods/18652/record_18652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445224"/>
            <a:ext cx="2149126" cy="1412776"/>
          </a:xfrm>
          <a:prstGeom prst="rect">
            <a:avLst/>
          </a:prstGeom>
          <a:noFill/>
        </p:spPr>
      </p:pic>
      <p:pic>
        <p:nvPicPr>
          <p:cNvPr id="1032" name="Picture 8" descr="http://148.251.8.11/firms/about-images/1/860518_493581_13523873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420888"/>
            <a:ext cx="2276475" cy="2212851"/>
          </a:xfrm>
          <a:prstGeom prst="rect">
            <a:avLst/>
          </a:prstGeom>
          <a:noFill/>
        </p:spPr>
      </p:pic>
      <p:pic>
        <p:nvPicPr>
          <p:cNvPr id="1034" name="Picture 10" descr="http://www.ark.gov.ua/images/radiolokat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908720"/>
            <a:ext cx="2286000" cy="1524001"/>
          </a:xfrm>
          <a:prstGeom prst="rect">
            <a:avLst/>
          </a:prstGeom>
          <a:noFill/>
        </p:spPr>
      </p:pic>
      <p:pic>
        <p:nvPicPr>
          <p:cNvPr id="1036" name="Picture 12" descr="http://pridbay.com.ua/local/prodimg/Fisher_F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7691" y="2420888"/>
            <a:ext cx="3166309" cy="2232248"/>
          </a:xfrm>
          <a:prstGeom prst="rect">
            <a:avLst/>
          </a:prstGeom>
          <a:noFill/>
        </p:spPr>
      </p:pic>
      <p:pic>
        <p:nvPicPr>
          <p:cNvPr id="1038" name="Picture 14" descr="http://china-electronics.com.ua/275-2315-large/ultrasonic-range-distance-finder-laser-point-measur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2492896"/>
            <a:ext cx="2065412" cy="2065412"/>
          </a:xfrm>
          <a:prstGeom prst="rect">
            <a:avLst/>
          </a:prstGeom>
          <a:noFill/>
        </p:spPr>
      </p:pic>
      <p:pic>
        <p:nvPicPr>
          <p:cNvPr id="1040" name="Picture 16" descr="http://radar-detector.inkiev.net/wp-content/uploads/2009/01/radar_radi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492896"/>
            <a:ext cx="172099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</TotalTime>
  <Words>664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Радіохвилі</vt:lpstr>
      <vt:lpstr>Радіохвилі – це електромагнітні коливання, що розповсюджуються в просторі із швидкістю світла (300 000 км/сек).   Радіохвилі переносять через простір енергію, що випромінюється генератором електромагнітних коливань.   А утворюються вони при зміні електричного поля, наприклад, коли через провідник проходить змінний електричний струм або коли через простір проскакують іскри, тобто ряд швидко наступних один за одним імпульсів струму.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Радіохвилі</dc:title>
  <dc:creator>RePack by SPecialiST</dc:creator>
  <cp:lastModifiedBy>Пользователь Windows</cp:lastModifiedBy>
  <cp:revision>8</cp:revision>
  <dcterms:created xsi:type="dcterms:W3CDTF">2014-01-22T18:09:19Z</dcterms:created>
  <dcterms:modified xsi:type="dcterms:W3CDTF">2014-12-03T09:38:01Z</dcterms:modified>
</cp:coreProperties>
</file>