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Розвиток освіти.</a:t>
            </a:r>
            <a:br>
              <a:rPr lang="uk-UA" dirty="0" smtClean="0"/>
            </a:br>
            <a:r>
              <a:rPr lang="uk-UA" dirty="0" smtClean="0"/>
              <a:t>Києво-Могилянська академія.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05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54006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77" y="47667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/>
              <a:t>Києво-Могилянська академія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104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безстановим</a:t>
            </a:r>
            <a:r>
              <a:rPr lang="ru-RU" dirty="0"/>
              <a:t> </a:t>
            </a:r>
            <a:r>
              <a:rPr lang="ru-RU" dirty="0" err="1"/>
              <a:t>навчальним</a:t>
            </a:r>
            <a:r>
              <a:rPr lang="ru-RU" dirty="0"/>
              <a:t> закладом, тут </a:t>
            </a:r>
            <a:r>
              <a:rPr lang="ru-RU" dirty="0" err="1"/>
              <a:t>навчалися</a:t>
            </a:r>
            <a:r>
              <a:rPr lang="ru-RU" dirty="0"/>
              <a:t> юнаки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слов'янських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В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8 </a:t>
            </a:r>
            <a:r>
              <a:rPr lang="ru-RU" dirty="0" err="1"/>
              <a:t>класів</a:t>
            </a:r>
            <a:r>
              <a:rPr lang="ru-RU" dirty="0"/>
              <a:t>, строк </a:t>
            </a:r>
            <a:r>
              <a:rPr lang="ru-RU" dirty="0" err="1"/>
              <a:t>навчання</a:t>
            </a:r>
            <a:r>
              <a:rPr lang="ru-RU" dirty="0"/>
              <a:t> не </a:t>
            </a:r>
            <a:r>
              <a:rPr lang="ru-RU" dirty="0" err="1"/>
              <a:t>регламентувався</a:t>
            </a:r>
            <a:r>
              <a:rPr lang="ru-RU" dirty="0"/>
              <a:t>, </a:t>
            </a:r>
            <a:r>
              <a:rPr lang="ru-RU" dirty="0" err="1"/>
              <a:t>учні</a:t>
            </a:r>
            <a:r>
              <a:rPr lang="ru-RU" dirty="0"/>
              <a:t> могли </a:t>
            </a:r>
            <a:r>
              <a:rPr lang="ru-RU" dirty="0" err="1"/>
              <a:t>залишатися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в одному </a:t>
            </a:r>
            <a:r>
              <a:rPr lang="ru-RU" dirty="0" err="1"/>
              <a:t>класі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старших </a:t>
            </a:r>
            <a:r>
              <a:rPr lang="ru-RU" dirty="0" err="1"/>
              <a:t>класів</a:t>
            </a:r>
            <a:r>
              <a:rPr lang="ru-RU" dirty="0"/>
              <a:t> </a:t>
            </a:r>
            <a:r>
              <a:rPr lang="ru-RU" dirty="0" err="1"/>
              <a:t>переходити</a:t>
            </a:r>
            <a:r>
              <a:rPr lang="ru-RU" dirty="0"/>
              <a:t> в </a:t>
            </a:r>
            <a:r>
              <a:rPr lang="ru-RU" dirty="0" err="1"/>
              <a:t>молодші</a:t>
            </a:r>
            <a:r>
              <a:rPr lang="ru-RU" dirty="0"/>
              <a:t> для </a:t>
            </a:r>
            <a:r>
              <a:rPr lang="ru-RU" dirty="0" err="1"/>
              <a:t>закріплення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 в 1700 р. </a:t>
            </a:r>
            <a:r>
              <a:rPr lang="ru-RU" dirty="0" err="1"/>
              <a:t>сягала</a:t>
            </a:r>
            <a:r>
              <a:rPr lang="ru-RU" dirty="0"/>
              <a:t> 2 тис,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коливалася</a:t>
            </a:r>
            <a:r>
              <a:rPr lang="ru-RU" dirty="0"/>
              <a:t> в межах 500—1200.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складали</a:t>
            </a:r>
            <a:r>
              <a:rPr lang="ru-RU" dirty="0"/>
              <a:t> сини </a:t>
            </a:r>
            <a:r>
              <a:rPr lang="ru-RU" dirty="0" err="1"/>
              <a:t>міщан</a:t>
            </a:r>
            <a:r>
              <a:rPr lang="ru-RU" dirty="0"/>
              <a:t>, </a:t>
            </a:r>
            <a:r>
              <a:rPr lang="ru-RU" dirty="0" err="1"/>
              <a:t>козаків</a:t>
            </a:r>
            <a:r>
              <a:rPr lang="ru-RU" dirty="0"/>
              <a:t>, селян. З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академія</a:t>
            </a:r>
            <a:r>
              <a:rPr lang="ru-RU" dirty="0"/>
              <a:t> </a:t>
            </a:r>
            <a:r>
              <a:rPr lang="ru-RU" dirty="0" err="1"/>
              <a:t>втрачає</a:t>
            </a:r>
            <a:r>
              <a:rPr lang="ru-RU" dirty="0"/>
              <a:t> роль </a:t>
            </a:r>
            <a:r>
              <a:rPr lang="ru-RU" dirty="0" err="1"/>
              <a:t>провідного</a:t>
            </a:r>
            <a:r>
              <a:rPr lang="ru-RU" dirty="0"/>
              <a:t> культурно-</a:t>
            </a:r>
            <a:r>
              <a:rPr lang="ru-RU" dirty="0" err="1"/>
              <a:t>освітнього</a:t>
            </a:r>
            <a:r>
              <a:rPr lang="ru-RU" dirty="0"/>
              <a:t> центру. У 1817 р. вона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закрита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перебрала </a:t>
            </a:r>
            <a:r>
              <a:rPr lang="ru-RU" dirty="0" err="1"/>
              <a:t>Київська</a:t>
            </a:r>
            <a:r>
              <a:rPr lang="ru-RU" dirty="0"/>
              <a:t> духовна </a:t>
            </a:r>
            <a:r>
              <a:rPr lang="ru-RU" dirty="0" err="1"/>
              <a:t>академія</a:t>
            </a:r>
            <a:r>
              <a:rPr lang="ru-RU" dirty="0"/>
              <a:t> (1819 р.) та </a:t>
            </a:r>
            <a:r>
              <a:rPr lang="ru-RU" dirty="0" err="1"/>
              <a:t>Київський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 (1834 </a:t>
            </a:r>
            <a:r>
              <a:rPr lang="en-US" dirty="0"/>
              <a:t>p.).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9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колегії</a:t>
            </a:r>
            <a:r>
              <a:rPr lang="ru-RU" dirty="0"/>
              <a:t> (</a:t>
            </a:r>
            <a:r>
              <a:rPr lang="ru-RU" dirty="0" err="1"/>
              <a:t>академії</a:t>
            </a:r>
            <a:r>
              <a:rPr lang="ru-RU" dirty="0"/>
              <a:t>) </a:t>
            </a:r>
            <a:r>
              <a:rPr lang="ru-RU" dirty="0" err="1"/>
              <a:t>зберігались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, але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здійснювалось</a:t>
            </a:r>
            <a:r>
              <a:rPr lang="ru-RU" dirty="0"/>
              <a:t> </a:t>
            </a:r>
            <a:r>
              <a:rPr lang="ru-RU" dirty="0" err="1"/>
              <a:t>латинською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,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вважали</a:t>
            </a:r>
            <a:r>
              <a:rPr lang="ru-RU" dirty="0"/>
              <a:t> за </a:t>
            </a:r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освіченості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того, </a:t>
            </a:r>
            <a:r>
              <a:rPr lang="ru-RU" dirty="0" err="1"/>
              <a:t>вивчалися</a:t>
            </a:r>
            <a:r>
              <a:rPr lang="ru-RU" dirty="0"/>
              <a:t> </a:t>
            </a:r>
            <a:r>
              <a:rPr lang="ru-RU" dirty="0" err="1"/>
              <a:t>грецька</a:t>
            </a:r>
            <a:r>
              <a:rPr lang="ru-RU" dirty="0"/>
              <a:t>, </a:t>
            </a:r>
            <a:r>
              <a:rPr lang="ru-RU" dirty="0" err="1"/>
              <a:t>церковнослов'янська</a:t>
            </a:r>
            <a:r>
              <a:rPr lang="ru-RU" dirty="0"/>
              <a:t> і </a:t>
            </a:r>
            <a:r>
              <a:rPr lang="ru-RU" dirty="0" err="1"/>
              <a:t>польська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передбачала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так </a:t>
            </a:r>
            <a:r>
              <a:rPr lang="ru-RU" dirty="0" err="1"/>
              <a:t>званих</a:t>
            </a:r>
            <a:r>
              <a:rPr lang="ru-RU" dirty="0"/>
              <a:t> </a:t>
            </a:r>
            <a:r>
              <a:rPr lang="ru-RU" dirty="0" err="1"/>
              <a:t>сімох</a:t>
            </a:r>
            <a:r>
              <a:rPr lang="ru-RU" dirty="0"/>
              <a:t> </a:t>
            </a:r>
            <a:r>
              <a:rPr lang="ru-RU" dirty="0" err="1"/>
              <a:t>вільних</a:t>
            </a:r>
            <a:r>
              <a:rPr lang="ru-RU" dirty="0"/>
              <a:t> наук: </a:t>
            </a:r>
            <a:r>
              <a:rPr lang="ru-RU" dirty="0" err="1"/>
              <a:t>граматики</a:t>
            </a:r>
            <a:r>
              <a:rPr lang="ru-RU" dirty="0"/>
              <a:t>, риторики, </a:t>
            </a:r>
            <a:r>
              <a:rPr lang="ru-RU" dirty="0" err="1"/>
              <a:t>поетики</a:t>
            </a:r>
            <a:r>
              <a:rPr lang="ru-RU" dirty="0"/>
              <a:t> (</a:t>
            </a:r>
            <a:r>
              <a:rPr lang="ru-RU" dirty="0" err="1"/>
              <a:t>піїтики</a:t>
            </a:r>
            <a:r>
              <a:rPr lang="ru-RU" dirty="0"/>
              <a:t>), </a:t>
            </a:r>
            <a:r>
              <a:rPr lang="ru-RU" dirty="0" err="1"/>
              <a:t>філософії</a:t>
            </a:r>
            <a:r>
              <a:rPr lang="ru-RU" dirty="0"/>
              <a:t>, математики, </a:t>
            </a:r>
            <a:r>
              <a:rPr lang="ru-RU" dirty="0" err="1"/>
              <a:t>астрономії</a:t>
            </a:r>
            <a:r>
              <a:rPr lang="ru-RU" dirty="0"/>
              <a:t> та </a:t>
            </a:r>
            <a:r>
              <a:rPr lang="ru-RU" dirty="0" err="1"/>
              <a:t>фізики</a:t>
            </a:r>
            <a:r>
              <a:rPr lang="ru-RU" dirty="0"/>
              <a:t>,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єзуїтських</a:t>
            </a:r>
            <a:r>
              <a:rPr lang="ru-RU" dirty="0"/>
              <a:t> </a:t>
            </a:r>
            <a:r>
              <a:rPr lang="ru-RU" dirty="0" err="1"/>
              <a:t>колегіях</a:t>
            </a:r>
            <a:r>
              <a:rPr lang="ru-RU" dirty="0"/>
              <a:t>. Увесь курс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тривав</a:t>
            </a:r>
            <a:r>
              <a:rPr lang="ru-RU" dirty="0"/>
              <a:t> 12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церковнослов'янської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давало </a:t>
            </a:r>
            <a:r>
              <a:rPr lang="ru-RU" dirty="0" err="1"/>
              <a:t>змогу</a:t>
            </a:r>
            <a:r>
              <a:rPr lang="ru-RU" dirty="0"/>
              <a:t> не </a:t>
            </a:r>
            <a:r>
              <a:rPr lang="ru-RU" dirty="0" err="1"/>
              <a:t>переривати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писемною</a:t>
            </a:r>
            <a:r>
              <a:rPr lang="ru-RU" dirty="0"/>
              <a:t> </a:t>
            </a:r>
            <a:r>
              <a:rPr lang="ru-RU" dirty="0" err="1"/>
              <a:t>спадщиною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,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грецької</a:t>
            </a:r>
            <a:r>
              <a:rPr lang="ru-RU" dirty="0"/>
              <a:t>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вихованню</a:t>
            </a:r>
            <a:r>
              <a:rPr lang="ru-RU" dirty="0"/>
              <a:t> низки </a:t>
            </a:r>
            <a:r>
              <a:rPr lang="ru-RU" dirty="0" err="1"/>
              <a:t>відомих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елліністів</a:t>
            </a:r>
            <a:r>
              <a:rPr lang="ru-RU" dirty="0"/>
              <a:t> </a:t>
            </a:r>
            <a:r>
              <a:rPr lang="en-US" dirty="0"/>
              <a:t>XVII-XVIII </a:t>
            </a:r>
            <a:r>
              <a:rPr lang="ru-RU" dirty="0"/>
              <a:t>ст., У </a:t>
            </a:r>
            <a:r>
              <a:rPr lang="ru-RU" dirty="0" err="1"/>
              <a:t>стінах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народилося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кантів</a:t>
            </a:r>
            <a:r>
              <a:rPr lang="ru-RU" dirty="0"/>
              <a:t>, </a:t>
            </a:r>
            <a:r>
              <a:rPr lang="ru-RU" dirty="0" err="1"/>
              <a:t>псалмів</a:t>
            </a:r>
            <a:r>
              <a:rPr lang="ru-RU" dirty="0"/>
              <a:t>, дум народною </a:t>
            </a:r>
            <a:r>
              <a:rPr lang="ru-RU" dirty="0" err="1"/>
              <a:t>мовою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</a:t>
            </a:r>
            <a:r>
              <a:rPr lang="ru-RU" dirty="0" err="1"/>
              <a:t>розвивалася</a:t>
            </a:r>
            <a:r>
              <a:rPr lang="ru-RU" dirty="0"/>
              <a:t> і </a:t>
            </a:r>
            <a:r>
              <a:rPr lang="ru-RU" dirty="0" err="1"/>
              <a:t>популяризувалася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5340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00323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Твори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польською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на </a:t>
            </a:r>
            <a:r>
              <a:rPr lang="ru-RU" dirty="0" err="1"/>
              <a:t>українську</a:t>
            </a:r>
            <a:r>
              <a:rPr lang="ru-RU" dirty="0"/>
              <a:t> тематику </a:t>
            </a:r>
            <a:r>
              <a:rPr lang="ru-RU" dirty="0" err="1"/>
              <a:t>сприяли</a:t>
            </a:r>
            <a:r>
              <a:rPr lang="ru-RU" dirty="0"/>
              <a:t>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поширенню</a:t>
            </a:r>
            <a:r>
              <a:rPr lang="ru-RU" dirty="0"/>
              <a:t> поза межами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приділялося</a:t>
            </a:r>
            <a:r>
              <a:rPr lang="ru-RU" dirty="0"/>
              <a:t> </a:t>
            </a:r>
            <a:r>
              <a:rPr lang="ru-RU" dirty="0" err="1"/>
              <a:t>вивченню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 та </a:t>
            </a:r>
            <a:r>
              <a:rPr lang="ru-RU" dirty="0" err="1"/>
              <a:t>малярства</a:t>
            </a:r>
            <a:r>
              <a:rPr lang="ru-RU" dirty="0"/>
              <a:t>,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у </a:t>
            </a:r>
            <a:r>
              <a:rPr lang="ru-RU" dirty="0" err="1"/>
              <a:t>Києві</a:t>
            </a:r>
            <a:r>
              <a:rPr lang="ru-RU" dirty="0"/>
              <a:t> народилась </a:t>
            </a:r>
            <a:r>
              <a:rPr lang="ru-RU" dirty="0" err="1"/>
              <a:t>ціла</a:t>
            </a:r>
            <a:r>
              <a:rPr lang="ru-RU" dirty="0"/>
              <a:t> </a:t>
            </a:r>
            <a:r>
              <a:rPr lang="ru-RU" dirty="0" err="1"/>
              <a:t>мистецька</a:t>
            </a:r>
            <a:r>
              <a:rPr lang="ru-RU" dirty="0"/>
              <a:t> школа. Велика роль </a:t>
            </a:r>
            <a:r>
              <a:rPr lang="ru-RU" dirty="0" err="1"/>
              <a:t>академії</a:t>
            </a:r>
            <a:r>
              <a:rPr lang="ru-RU" dirty="0"/>
              <a:t> у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філософської</a:t>
            </a:r>
            <a:r>
              <a:rPr lang="ru-RU" dirty="0"/>
              <a:t> думки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</a:t>
            </a:r>
            <a:r>
              <a:rPr lang="ru-RU" dirty="0" err="1" smtClean="0"/>
              <a:t>пов’язаний</a:t>
            </a:r>
            <a:r>
              <a:rPr lang="ru-RU" dirty="0" smtClean="0"/>
              <a:t> з </a:t>
            </a:r>
            <a:r>
              <a:rPr lang="ru-RU" dirty="0" err="1" smtClean="0"/>
              <a:t>діяльністю</a:t>
            </a:r>
            <a:r>
              <a:rPr lang="ru-RU" dirty="0" smtClean="0"/>
              <a:t> </a:t>
            </a:r>
            <a:r>
              <a:rPr lang="ru-RU" dirty="0" err="1" smtClean="0"/>
              <a:t>Рафаїла</a:t>
            </a:r>
            <a:r>
              <a:rPr lang="ru-RU" dirty="0" smtClean="0"/>
              <a:t> </a:t>
            </a:r>
            <a:r>
              <a:rPr lang="ru-RU" dirty="0" err="1" smtClean="0"/>
              <a:t>Заборовського-архієпископа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1731 р.,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митрополита.За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ініціативою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розширено</a:t>
            </a:r>
            <a:r>
              <a:rPr lang="ru-RU" dirty="0" smtClean="0"/>
              <a:t> </a:t>
            </a:r>
            <a:r>
              <a:rPr lang="ru-RU" dirty="0" err="1" smtClean="0"/>
              <a:t>навчальну</a:t>
            </a:r>
            <a:r>
              <a:rPr lang="ru-RU" dirty="0" smtClean="0"/>
              <a:t> </a:t>
            </a:r>
            <a:r>
              <a:rPr lang="ru-RU" dirty="0" err="1" smtClean="0"/>
              <a:t>програму,відкрито</a:t>
            </a:r>
            <a:r>
              <a:rPr lang="ru-RU" dirty="0" smtClean="0"/>
              <a:t> </a:t>
            </a:r>
            <a:r>
              <a:rPr lang="ru-RU" dirty="0" err="1" smtClean="0"/>
              <a:t>класи</a:t>
            </a:r>
            <a:r>
              <a:rPr lang="ru-RU" dirty="0" smtClean="0"/>
              <a:t> </a:t>
            </a:r>
            <a:r>
              <a:rPr lang="ru-RU" dirty="0" err="1" smtClean="0"/>
              <a:t>грецької,німецької</a:t>
            </a:r>
            <a:r>
              <a:rPr lang="ru-RU" dirty="0" smtClean="0"/>
              <a:t> та </a:t>
            </a:r>
            <a:r>
              <a:rPr lang="ru-RU" dirty="0" err="1" smtClean="0"/>
              <a:t>єврейської</a:t>
            </a:r>
            <a:r>
              <a:rPr lang="ru-RU" dirty="0" smtClean="0"/>
              <a:t> </a:t>
            </a:r>
            <a:r>
              <a:rPr lang="ru-RU" dirty="0" err="1" smtClean="0"/>
              <a:t>мов,збільлено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студентів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2129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64"/>
            <a:ext cx="312802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5229200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Рафаїл</a:t>
            </a:r>
            <a:r>
              <a:rPr lang="ru-RU" sz="2800" dirty="0" smtClean="0"/>
              <a:t> </a:t>
            </a:r>
            <a:r>
              <a:rPr lang="ru-RU" sz="2800" dirty="0" err="1" smtClean="0"/>
              <a:t>Заборовський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4136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03244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Як </a:t>
            </a: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науковий</a:t>
            </a:r>
            <a:r>
              <a:rPr lang="ru-RU" dirty="0"/>
              <a:t> центр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Києво-Могилянська</a:t>
            </a:r>
            <a:r>
              <a:rPr lang="ru-RU" dirty="0"/>
              <a:t> </a:t>
            </a:r>
            <a:r>
              <a:rPr lang="ru-RU" dirty="0" err="1"/>
              <a:t>академія</a:t>
            </a:r>
            <a:r>
              <a:rPr lang="ru-RU" dirty="0"/>
              <a:t> мала </a:t>
            </a:r>
            <a:r>
              <a:rPr lang="ru-RU" dirty="0" err="1"/>
              <a:t>виняткове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науки,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утвердження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самобутності</a:t>
            </a:r>
            <a:r>
              <a:rPr lang="ru-RU" dirty="0"/>
              <a:t>.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стін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</a:t>
            </a:r>
            <a:r>
              <a:rPr lang="ru-RU" dirty="0" err="1"/>
              <a:t>видатні</a:t>
            </a:r>
            <a:r>
              <a:rPr lang="ru-RU" dirty="0"/>
              <a:t>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діячі</a:t>
            </a:r>
            <a:r>
              <a:rPr lang="ru-RU" dirty="0"/>
              <a:t>, </a:t>
            </a:r>
            <a:r>
              <a:rPr lang="ru-RU" dirty="0" err="1"/>
              <a:t>вчені</a:t>
            </a:r>
            <a:r>
              <a:rPr lang="ru-RU" dirty="0"/>
              <a:t>, </a:t>
            </a:r>
            <a:r>
              <a:rPr lang="ru-RU" dirty="0" err="1"/>
              <a:t>письменники</a:t>
            </a:r>
            <a:r>
              <a:rPr lang="ru-RU" dirty="0"/>
              <a:t>, </a:t>
            </a:r>
            <a:r>
              <a:rPr lang="ru-RU" dirty="0" err="1"/>
              <a:t>композитори</a:t>
            </a:r>
            <a:r>
              <a:rPr lang="ru-RU" dirty="0"/>
              <a:t>, художники (Є. </a:t>
            </a:r>
            <a:r>
              <a:rPr lang="ru-RU" dirty="0" err="1"/>
              <a:t>Славинецький</a:t>
            </a:r>
            <a:r>
              <a:rPr lang="ru-RU" dirty="0"/>
              <a:t>, С </a:t>
            </a:r>
            <a:r>
              <a:rPr lang="ru-RU" dirty="0" err="1"/>
              <a:t>Полоцький</a:t>
            </a:r>
            <a:r>
              <a:rPr lang="ru-RU" dirty="0"/>
              <a:t>, Г. Сковорода, Я. </a:t>
            </a:r>
            <a:r>
              <a:rPr lang="ru-RU" dirty="0" err="1"/>
              <a:t>Ковельський</a:t>
            </a:r>
            <a:r>
              <a:rPr lang="ru-RU" dirty="0"/>
              <a:t>, </a:t>
            </a:r>
            <a:r>
              <a:rPr lang="ru-RU" dirty="0" err="1"/>
              <a:t>ге</a:t>
            </a:r>
            <a:r>
              <a:rPr lang="ru-RU" sz="2800" dirty="0" err="1"/>
              <a:t>тьм</a:t>
            </a:r>
            <a:r>
              <a:rPr lang="ru-RU" dirty="0" err="1"/>
              <a:t>ан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І. Самойлович).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1943856" cy="24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998" y="3645024"/>
            <a:ext cx="16668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016224" cy="2601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0289" y="6246603"/>
            <a:ext cx="1578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 </a:t>
            </a:r>
            <a:r>
              <a:rPr lang="ru-RU" dirty="0" err="1"/>
              <a:t>Полоцький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46977" y="6172563"/>
            <a:ext cx="1512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 Сковорода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8874" y="6272305"/>
            <a:ext cx="16946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І. </a:t>
            </a:r>
            <a:r>
              <a:rPr lang="ru-RU" dirty="0"/>
              <a:t>Самойлович</a:t>
            </a:r>
          </a:p>
        </p:txBody>
      </p:sp>
    </p:spTree>
    <p:extLst>
      <p:ext uri="{BB962C8B-B14F-4D97-AF65-F5344CB8AC3E}">
        <p14:creationId xmlns:p14="http://schemas.microsoft.com/office/powerpoint/2010/main" val="3491249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216024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Видатними</a:t>
            </a:r>
            <a:r>
              <a:rPr lang="ru-RU" dirty="0"/>
              <a:t> </a:t>
            </a:r>
            <a:r>
              <a:rPr lang="ru-RU" dirty="0" err="1"/>
              <a:t>просвітителями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професори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І. </a:t>
            </a:r>
            <a:r>
              <a:rPr lang="ru-RU" dirty="0" err="1"/>
              <a:t>Гізель</a:t>
            </a:r>
            <a:r>
              <a:rPr lang="ru-RU" dirty="0"/>
              <a:t>, Ф. Прокопович, С </a:t>
            </a:r>
            <a:r>
              <a:rPr lang="ru-RU" dirty="0" err="1"/>
              <a:t>Яворський</a:t>
            </a:r>
            <a:r>
              <a:rPr lang="ru-RU" dirty="0"/>
              <a:t>, М. </a:t>
            </a:r>
            <a:r>
              <a:rPr lang="ru-RU" dirty="0" err="1"/>
              <a:t>Козачинський</a:t>
            </a:r>
            <a:r>
              <a:rPr lang="ru-RU" dirty="0"/>
              <a:t>, Г. </a:t>
            </a:r>
            <a:r>
              <a:rPr lang="ru-RU" dirty="0" err="1"/>
              <a:t>Кониський</a:t>
            </a:r>
            <a:r>
              <a:rPr lang="ru-RU" dirty="0"/>
              <a:t>. У 1734 р. в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вчився</a:t>
            </a:r>
            <a:r>
              <a:rPr lang="ru-RU" dirty="0"/>
              <a:t> М. Ломоносов.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944216" cy="290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077924"/>
            <a:ext cx="1024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І. </a:t>
            </a:r>
            <a:r>
              <a:rPr lang="ru-RU" dirty="0" err="1"/>
              <a:t>Гізель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14312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3812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3847" y="5339956"/>
            <a:ext cx="152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 </a:t>
            </a:r>
            <a:r>
              <a:rPr lang="ru-RU" dirty="0" err="1"/>
              <a:t>Яворський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55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1"/>
            <a:ext cx="2520280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60063" y="4283804"/>
            <a:ext cx="1567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Г. </a:t>
            </a:r>
            <a:r>
              <a:rPr lang="ru-RU" dirty="0" err="1"/>
              <a:t>Кониський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76351" y="3766393"/>
            <a:ext cx="1668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М. Ломоносов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259" y="4284192"/>
            <a:ext cx="3384376" cy="174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267" y="569818"/>
            <a:ext cx="2242368" cy="294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71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5904656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мала великий </a:t>
            </a:r>
            <a:r>
              <a:rPr lang="ru-RU" dirty="0" err="1"/>
              <a:t>вплив</a:t>
            </a:r>
            <a:r>
              <a:rPr lang="ru-RU" dirty="0"/>
              <a:t> і на </a:t>
            </a:r>
            <a:r>
              <a:rPr lang="ru-RU" dirty="0" err="1"/>
              <a:t>сусідні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особливо на </a:t>
            </a:r>
            <a:r>
              <a:rPr lang="ru-RU" dirty="0" err="1"/>
              <a:t>Московщину</a:t>
            </a:r>
            <a:r>
              <a:rPr lang="ru-RU" dirty="0"/>
              <a:t>, де </a:t>
            </a:r>
            <a:r>
              <a:rPr lang="ru-RU" dirty="0" err="1"/>
              <a:t>подібного</a:t>
            </a:r>
            <a:r>
              <a:rPr lang="ru-RU" dirty="0"/>
              <a:t> </a:t>
            </a:r>
            <a:r>
              <a:rPr lang="ru-RU" dirty="0" err="1"/>
              <a:t>наукового</a:t>
            </a:r>
            <a:r>
              <a:rPr lang="ru-RU" dirty="0"/>
              <a:t> центру не </a:t>
            </a:r>
            <a:r>
              <a:rPr lang="ru-RU" dirty="0" err="1"/>
              <a:t>було</a:t>
            </a:r>
            <a:r>
              <a:rPr lang="ru-RU" dirty="0"/>
              <a:t>. </a:t>
            </a:r>
            <a:r>
              <a:rPr lang="ru-RU" dirty="0" err="1"/>
              <a:t>Московщина</a:t>
            </a:r>
            <a:r>
              <a:rPr lang="ru-RU" dirty="0"/>
              <a:t> </a:t>
            </a:r>
            <a:r>
              <a:rPr lang="ru-RU" dirty="0" err="1"/>
              <a:t>впродовж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200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вдало</a:t>
            </a:r>
            <a:r>
              <a:rPr lang="ru-RU" dirty="0"/>
              <a:t> </a:t>
            </a:r>
            <a:r>
              <a:rPr lang="ru-RU" dirty="0" err="1"/>
              <a:t>експлуатувала</a:t>
            </a:r>
            <a:r>
              <a:rPr lang="ru-RU" dirty="0"/>
              <a:t> </a:t>
            </a:r>
            <a:r>
              <a:rPr lang="ru-RU" dirty="0" err="1"/>
              <a:t>українську</a:t>
            </a:r>
            <a:r>
              <a:rPr lang="ru-RU" dirty="0"/>
              <a:t> культуру, </a:t>
            </a:r>
            <a:r>
              <a:rPr lang="ru-RU" dirty="0" err="1"/>
              <a:t>черпаючи</a:t>
            </a:r>
            <a:r>
              <a:rPr lang="ru-RU" dirty="0"/>
              <a:t> з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високоосвічені</a:t>
            </a:r>
            <a:r>
              <a:rPr lang="ru-RU" dirty="0"/>
              <a:t> кадри,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Стефан </a:t>
            </a:r>
            <a:r>
              <a:rPr lang="ru-RU" dirty="0" err="1"/>
              <a:t>Яворський</a:t>
            </a:r>
            <a:r>
              <a:rPr lang="ru-RU" dirty="0"/>
              <a:t>, Данило </a:t>
            </a:r>
            <a:r>
              <a:rPr lang="ru-RU" dirty="0" err="1"/>
              <a:t>Туптало</a:t>
            </a:r>
            <a:r>
              <a:rPr lang="ru-RU" dirty="0"/>
              <a:t> (</a:t>
            </a:r>
            <a:r>
              <a:rPr lang="ru-RU" dirty="0" err="1"/>
              <a:t>Димитрій</a:t>
            </a:r>
            <a:r>
              <a:rPr lang="ru-RU" dirty="0"/>
              <a:t> </a:t>
            </a:r>
            <a:r>
              <a:rPr lang="ru-RU" dirty="0" err="1"/>
              <a:t>Ростовський</a:t>
            </a:r>
            <a:r>
              <a:rPr lang="ru-RU" dirty="0"/>
              <a:t>), Феофан Прокопович.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українці</a:t>
            </a:r>
            <a:r>
              <a:rPr lang="ru-RU" dirty="0"/>
              <a:t> заклали 1649 р. в </a:t>
            </a:r>
            <a:r>
              <a:rPr lang="ru-RU" dirty="0" err="1"/>
              <a:t>Москві</a:t>
            </a:r>
            <a:r>
              <a:rPr lang="ru-RU" dirty="0"/>
              <a:t> першу школу. </a:t>
            </a:r>
            <a:r>
              <a:rPr lang="ru-RU" dirty="0" err="1"/>
              <a:t>Могутній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на </a:t>
            </a:r>
            <a:r>
              <a:rPr lang="ru-RU" dirty="0" err="1"/>
              <a:t>піднесення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у </a:t>
            </a:r>
            <a:r>
              <a:rPr lang="ru-RU" dirty="0" err="1"/>
              <a:t>Московщині</a:t>
            </a:r>
            <a:r>
              <a:rPr lang="ru-RU" dirty="0"/>
              <a:t> й </a:t>
            </a:r>
            <a:r>
              <a:rPr lang="ru-RU" dirty="0" err="1"/>
              <a:t>українські</a:t>
            </a:r>
            <a:r>
              <a:rPr lang="ru-RU" dirty="0"/>
              <a:t> книжки. </a:t>
            </a:r>
            <a:r>
              <a:rPr lang="ru-RU" dirty="0" err="1"/>
              <a:t>Вихованці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зробили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внесок</a:t>
            </a:r>
            <a:r>
              <a:rPr lang="ru-RU" dirty="0"/>
              <a:t> у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Білорусії</a:t>
            </a:r>
            <a:r>
              <a:rPr lang="ru-RU" dirty="0"/>
              <a:t>, </a:t>
            </a:r>
            <a:r>
              <a:rPr lang="ru-RU" dirty="0" err="1"/>
              <a:t>Молдови</a:t>
            </a:r>
            <a:r>
              <a:rPr lang="ru-RU" dirty="0"/>
              <a:t>, </a:t>
            </a:r>
            <a:r>
              <a:rPr lang="ru-RU" dirty="0" err="1"/>
              <a:t>південних</a:t>
            </a:r>
            <a:r>
              <a:rPr lang="ru-RU" dirty="0"/>
              <a:t> </a:t>
            </a:r>
            <a:r>
              <a:rPr lang="ru-RU" dirty="0" err="1"/>
              <a:t>слов'ян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1826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3861048"/>
            <a:ext cx="9108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8000" dirty="0" smtClean="0"/>
              <a:t>Дякую за увагу!</a:t>
            </a:r>
            <a:endParaRPr lang="ru-RU" sz="8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04067"/>
            <a:ext cx="75785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Ключові</a:t>
            </a:r>
            <a:r>
              <a:rPr lang="ru-RU" sz="2800" dirty="0"/>
              <a:t> </a:t>
            </a:r>
            <a:r>
              <a:rPr lang="ru-RU" sz="2800" dirty="0" err="1"/>
              <a:t>дати</a:t>
            </a:r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1632 р. - </a:t>
            </a:r>
            <a:r>
              <a:rPr lang="ru-RU" sz="2800" dirty="0" err="1"/>
              <a:t>створення</a:t>
            </a:r>
            <a:r>
              <a:rPr lang="ru-RU" sz="2800" dirty="0"/>
              <a:t> </a:t>
            </a:r>
            <a:r>
              <a:rPr lang="ru-RU" sz="2800" dirty="0" err="1"/>
              <a:t>Києво-Могилянського</a:t>
            </a:r>
            <a:r>
              <a:rPr lang="ru-RU" sz="2800" dirty="0"/>
              <a:t> </a:t>
            </a:r>
            <a:r>
              <a:rPr lang="ru-RU" sz="2800" dirty="0" err="1"/>
              <a:t>колегіума</a:t>
            </a:r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355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uk-UA" sz="4000" dirty="0"/>
              <a:t> </a:t>
            </a:r>
            <a:r>
              <a:rPr lang="uk-UA" sz="4000" dirty="0" smtClean="0"/>
              <a:t>                        План</a:t>
            </a:r>
            <a:br>
              <a:rPr lang="uk-UA" sz="4000" dirty="0" smtClean="0"/>
            </a:br>
            <a:r>
              <a:rPr lang="ru-RU" dirty="0"/>
              <a:t>1.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17-18 ст.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2. </a:t>
            </a:r>
            <a:r>
              <a:rPr lang="ru-RU" dirty="0" err="1"/>
              <a:t>Києво-Могилянський</a:t>
            </a:r>
            <a:r>
              <a:rPr lang="ru-RU" dirty="0"/>
              <a:t> </a:t>
            </a:r>
            <a:r>
              <a:rPr lang="ru-RU" dirty="0" err="1"/>
              <a:t>колегіум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err="1"/>
              <a:t>Внесок</a:t>
            </a:r>
            <a:r>
              <a:rPr lang="ru-RU" dirty="0"/>
              <a:t> КМА в </a:t>
            </a:r>
            <a:r>
              <a:rPr lang="ru-RU" dirty="0" err="1"/>
              <a:t>скарбницю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та культур </a:t>
            </a:r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517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1.</a:t>
            </a:r>
            <a:r>
              <a:rPr lang="ru-RU" dirty="0"/>
              <a:t> .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17-18 ст.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Попри несприятливі соціально-політичні умови розвитку освіта в </a:t>
            </a:r>
            <a:r>
              <a:rPr lang="uk-UA" dirty="0" err="1" smtClean="0"/>
              <a:t>укранських</a:t>
            </a:r>
            <a:r>
              <a:rPr lang="uk-UA" dirty="0" smtClean="0"/>
              <a:t> землях в другій половині 17-першій половині 18 ст. залишалася на доволі високому рівні.</a:t>
            </a:r>
            <a:r>
              <a:rPr lang="ru-RU" dirty="0"/>
              <a:t> Про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</a:t>
            </a:r>
            <a:r>
              <a:rPr lang="ru-RU" dirty="0" err="1"/>
              <a:t>іноземні</a:t>
            </a:r>
            <a:r>
              <a:rPr lang="ru-RU" dirty="0"/>
              <a:t> </a:t>
            </a:r>
            <a:r>
              <a:rPr lang="ru-RU" dirty="0" err="1"/>
              <a:t>автори</a:t>
            </a:r>
            <a:r>
              <a:rPr lang="ru-RU" dirty="0"/>
              <a:t>. Так, </a:t>
            </a:r>
            <a:r>
              <a:rPr lang="ru-RU" dirty="0" err="1"/>
              <a:t>арабський</a:t>
            </a:r>
            <a:r>
              <a:rPr lang="ru-RU" dirty="0"/>
              <a:t> </a:t>
            </a:r>
            <a:r>
              <a:rPr lang="ru-RU" dirty="0" err="1"/>
              <a:t>мандрівник</a:t>
            </a:r>
            <a:r>
              <a:rPr lang="ru-RU" dirty="0"/>
              <a:t> 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Алепський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побував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в 1653—1656 </a:t>
            </a:r>
            <a:r>
              <a:rPr lang="ru-RU" dirty="0" err="1"/>
              <a:t>рр</a:t>
            </a:r>
            <a:r>
              <a:rPr lang="ru-RU" dirty="0"/>
              <a:t>., писав: "У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козаків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вміють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сироти". </a:t>
            </a:r>
            <a:br>
              <a:rPr lang="ru-RU" dirty="0"/>
            </a:br>
            <a:r>
              <a:rPr lang="ru-RU" dirty="0"/>
              <a:t>За </a:t>
            </a:r>
            <a:r>
              <a:rPr lang="ru-RU" dirty="0" err="1"/>
              <a:t>неповними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в </a:t>
            </a:r>
            <a:r>
              <a:rPr lang="ru-RU" dirty="0" err="1"/>
              <a:t>Слобідській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в 1732р. </a:t>
            </a:r>
            <a:r>
              <a:rPr lang="ru-RU" dirty="0" err="1"/>
              <a:t>було</a:t>
            </a:r>
            <a:r>
              <a:rPr lang="ru-RU" dirty="0"/>
              <a:t> 129 </a:t>
            </a:r>
            <a:r>
              <a:rPr lang="ru-RU" dirty="0" err="1"/>
              <a:t>шкіл</a:t>
            </a:r>
            <a:r>
              <a:rPr lang="ru-RU" dirty="0"/>
              <a:t>, в 1740—1748 </a:t>
            </a:r>
            <a:r>
              <a:rPr lang="ru-RU" dirty="0" err="1"/>
              <a:t>рр</a:t>
            </a:r>
            <a:r>
              <a:rPr lang="ru-RU" dirty="0"/>
              <a:t>. у 7 з 10 </a:t>
            </a:r>
            <a:r>
              <a:rPr lang="ru-RU" dirty="0" err="1"/>
              <a:t>полків</a:t>
            </a:r>
            <a:r>
              <a:rPr lang="ru-RU" dirty="0"/>
              <a:t> </a:t>
            </a:r>
            <a:r>
              <a:rPr lang="ru-RU" dirty="0" err="1"/>
              <a:t>Гетьманщи¬ни</a:t>
            </a:r>
            <a:r>
              <a:rPr lang="ru-RU" dirty="0"/>
              <a:t> </a:t>
            </a:r>
            <a:r>
              <a:rPr lang="ru-RU" dirty="0" err="1"/>
              <a:t>діяло</a:t>
            </a:r>
            <a:r>
              <a:rPr lang="ru-RU" dirty="0"/>
              <a:t> 866 </a:t>
            </a:r>
            <a:r>
              <a:rPr lang="ru-RU" dirty="0" err="1"/>
              <a:t>шкіл</a:t>
            </a:r>
            <a:r>
              <a:rPr lang="ru-RU" dirty="0"/>
              <a:t>. На землях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Запорозького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Січі</a:t>
            </a:r>
            <a:r>
              <a:rPr lang="ru-RU" dirty="0"/>
              <a:t> мала добру славу </a:t>
            </a:r>
            <a:r>
              <a:rPr lang="ru-RU" dirty="0" err="1"/>
              <a:t>січова</a:t>
            </a:r>
            <a:r>
              <a:rPr lang="ru-RU" dirty="0"/>
              <a:t> школа, де </a:t>
            </a:r>
            <a:r>
              <a:rPr lang="ru-RU" dirty="0" err="1"/>
              <a:t>навчалися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зібрані</a:t>
            </a:r>
            <a:r>
              <a:rPr lang="ru-RU" dirty="0"/>
              <a:t> з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. </a:t>
            </a:r>
            <a:r>
              <a:rPr lang="ru-RU" dirty="0" err="1"/>
              <a:t>Сільські</a:t>
            </a:r>
            <a:r>
              <a:rPr lang="ru-RU" dirty="0"/>
              <a:t> і </a:t>
            </a:r>
            <a:r>
              <a:rPr lang="ru-RU" dirty="0" err="1"/>
              <a:t>міські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 smtClean="0"/>
              <a:t>утримувалися</a:t>
            </a:r>
            <a:r>
              <a:rPr lang="ru-RU" dirty="0" smtClean="0"/>
              <a:t> </a:t>
            </a:r>
            <a:r>
              <a:rPr lang="ru-RU" dirty="0"/>
              <a:t>громадою. </a:t>
            </a:r>
          </a:p>
        </p:txBody>
      </p:sp>
    </p:spTree>
    <p:extLst>
      <p:ext uri="{BB962C8B-B14F-4D97-AF65-F5344CB8AC3E}">
        <p14:creationId xmlns:p14="http://schemas.microsoft.com/office/powerpoint/2010/main" val="1958784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 smtClean="0"/>
              <a:t>найчастіше</a:t>
            </a:r>
            <a:r>
              <a:rPr lang="ru-RU" dirty="0" smtClean="0"/>
              <a:t>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опікою</a:t>
            </a:r>
            <a:r>
              <a:rPr lang="ru-RU" dirty="0"/>
              <a:t> братств.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вчили</a:t>
            </a:r>
            <a:r>
              <a:rPr lang="ru-RU" dirty="0"/>
              <a:t> з Букваря, </a:t>
            </a:r>
            <a:r>
              <a:rPr lang="ru-RU" dirty="0" err="1"/>
              <a:t>Псалтиря</a:t>
            </a:r>
            <a:r>
              <a:rPr lang="ru-RU" dirty="0"/>
              <a:t> і Часослова, </a:t>
            </a:r>
            <a:r>
              <a:rPr lang="ru-RU" dirty="0" err="1"/>
              <a:t>поширеним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хорового </a:t>
            </a:r>
            <a:r>
              <a:rPr lang="ru-RU" dirty="0" err="1"/>
              <a:t>співу</a:t>
            </a:r>
            <a:r>
              <a:rPr lang="ru-RU" dirty="0"/>
              <a:t> і </a:t>
            </a:r>
            <a:r>
              <a:rPr lang="ru-RU" dirty="0" err="1"/>
              <a:t>нотної</a:t>
            </a:r>
            <a:r>
              <a:rPr lang="ru-RU" dirty="0"/>
              <a:t> </a:t>
            </a:r>
            <a:r>
              <a:rPr lang="ru-RU" dirty="0" err="1"/>
              <a:t>грамоти</a:t>
            </a:r>
            <a:r>
              <a:rPr lang="ru-RU" dirty="0"/>
              <a:t>. Для </a:t>
            </a:r>
            <a:r>
              <a:rPr lang="ru-RU" dirty="0" err="1" smtClean="0"/>
              <a:t>читання</a:t>
            </a:r>
            <a:r>
              <a:rPr lang="ru-RU" dirty="0" smtClean="0"/>
              <a:t> </a:t>
            </a:r>
            <a:r>
              <a:rPr lang="ru-RU" dirty="0" err="1"/>
              <a:t>вибирали</a:t>
            </a:r>
            <a:r>
              <a:rPr lang="ru-RU" dirty="0"/>
              <a:t> </a:t>
            </a:r>
            <a:r>
              <a:rPr lang="ru-RU" dirty="0" err="1"/>
              <a:t>традиційні</a:t>
            </a:r>
            <a:r>
              <a:rPr lang="ru-RU" dirty="0"/>
              <a:t> </a:t>
            </a:r>
            <a:r>
              <a:rPr lang="ru-RU" dirty="0" err="1"/>
              <a:t>церковнослов'янські</a:t>
            </a:r>
            <a:r>
              <a:rPr lang="ru-RU" dirty="0"/>
              <a:t> </a:t>
            </a:r>
            <a:r>
              <a:rPr lang="ru-RU" dirty="0" err="1"/>
              <a:t>тексти</a:t>
            </a:r>
            <a:r>
              <a:rPr lang="ru-RU" dirty="0"/>
              <a:t>, але </a:t>
            </a:r>
            <a:r>
              <a:rPr lang="ru-RU" dirty="0" err="1"/>
              <a:t>вимовлялися</a:t>
            </a:r>
            <a:r>
              <a:rPr lang="ru-RU" dirty="0"/>
              <a:t> вони на </a:t>
            </a:r>
            <a:r>
              <a:rPr lang="ru-RU" dirty="0" err="1"/>
              <a:t>український</a:t>
            </a:r>
            <a:r>
              <a:rPr lang="ru-RU" dirty="0"/>
              <a:t> лад.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0"/>
            <a:ext cx="3638681" cy="239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1905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98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спроби</a:t>
            </a:r>
            <a:r>
              <a:rPr lang="ru-RU" dirty="0"/>
              <a:t> </a:t>
            </a:r>
            <a:r>
              <a:rPr lang="ru-RU" dirty="0" err="1"/>
              <a:t>запровадити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обов'язкову</a:t>
            </a:r>
            <a:r>
              <a:rPr lang="ru-RU" dirty="0"/>
              <a:t> </a:t>
            </a:r>
            <a:r>
              <a:rPr lang="ru-RU" dirty="0" err="1" smtClean="0"/>
              <a:t>початкову</a:t>
            </a:r>
            <a:r>
              <a:rPr lang="ru-RU" dirty="0" smtClean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здійснені</a:t>
            </a:r>
            <a:r>
              <a:rPr lang="ru-RU" dirty="0"/>
              <a:t> в </a:t>
            </a:r>
            <a:r>
              <a:rPr lang="ru-RU" dirty="0" err="1"/>
              <a:t>Гетьманщині</a:t>
            </a:r>
            <a:r>
              <a:rPr lang="ru-RU" dirty="0"/>
              <a:t>. У 1760—1762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Лубенський</a:t>
            </a:r>
            <a:r>
              <a:rPr lang="ru-RU" dirty="0"/>
              <a:t> полковник І. </a:t>
            </a:r>
            <a:r>
              <a:rPr lang="ru-RU" dirty="0" err="1"/>
              <a:t>Кулябко</a:t>
            </a:r>
            <a:r>
              <a:rPr lang="ru-RU" dirty="0"/>
              <a:t> наказав </a:t>
            </a:r>
            <a:r>
              <a:rPr lang="ru-RU" dirty="0" err="1"/>
              <a:t>сотенним</a:t>
            </a:r>
            <a:r>
              <a:rPr lang="ru-RU" dirty="0"/>
              <a:t> </a:t>
            </a:r>
            <a:r>
              <a:rPr lang="ru-RU" dirty="0" err="1" smtClean="0"/>
              <a:t>правлінням</a:t>
            </a:r>
            <a:r>
              <a:rPr lang="ru-RU" dirty="0"/>
              <a:t>: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козацьких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здібних</a:t>
            </a:r>
            <a:r>
              <a:rPr lang="ru-RU" dirty="0"/>
              <a:t> до науки, </a:t>
            </a:r>
            <a:r>
              <a:rPr lang="ru-RU" dirty="0" err="1"/>
              <a:t>посилати</a:t>
            </a:r>
            <a:r>
              <a:rPr lang="ru-RU" dirty="0"/>
              <a:t> до </a:t>
            </a:r>
            <a:r>
              <a:rPr lang="ru-RU" dirty="0" err="1"/>
              <a:t>парафіяльних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, а </a:t>
            </a:r>
            <a:r>
              <a:rPr lang="ru-RU" dirty="0" err="1"/>
              <a:t>нездібних</a:t>
            </a:r>
            <a:r>
              <a:rPr lang="ru-RU" dirty="0"/>
              <a:t> </a:t>
            </a:r>
            <a:r>
              <a:rPr lang="ru-RU" dirty="0" err="1"/>
              <a:t>навчати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справ.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ініціативу</a:t>
            </a:r>
            <a:r>
              <a:rPr lang="ru-RU" dirty="0"/>
              <a:t> </a:t>
            </a:r>
            <a:r>
              <a:rPr lang="ru-RU" dirty="0" err="1"/>
              <a:t>схвалив</a:t>
            </a:r>
            <a:r>
              <a:rPr lang="ru-RU" dirty="0"/>
              <a:t> </a:t>
            </a:r>
            <a:r>
              <a:rPr lang="ru-RU" dirty="0" err="1"/>
              <a:t>гетьман</a:t>
            </a:r>
            <a:r>
              <a:rPr lang="ru-RU" dirty="0"/>
              <a:t> і в 1765р. </a:t>
            </a:r>
            <a:r>
              <a:rPr lang="ru-RU" dirty="0" err="1"/>
              <a:t>Генеральна</a:t>
            </a:r>
            <a:r>
              <a:rPr lang="ru-RU" dirty="0"/>
              <a:t> </a:t>
            </a:r>
            <a:r>
              <a:rPr lang="ru-RU" dirty="0" err="1"/>
              <a:t>військова</a:t>
            </a:r>
            <a:r>
              <a:rPr lang="ru-RU" dirty="0"/>
              <a:t> </a:t>
            </a:r>
            <a:r>
              <a:rPr lang="ru-RU" dirty="0" err="1"/>
              <a:t>канцелярія</a:t>
            </a:r>
            <a:r>
              <a:rPr lang="ru-RU" dirty="0"/>
              <a:t> </a:t>
            </a:r>
            <a:r>
              <a:rPr lang="ru-RU" dirty="0" err="1"/>
              <a:t>розіслала</a:t>
            </a:r>
            <a:r>
              <a:rPr lang="ru-RU" dirty="0"/>
              <a:t>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розпорядження</a:t>
            </a:r>
            <a:r>
              <a:rPr lang="ru-RU" dirty="0"/>
              <a:t> до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полків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початкові</a:t>
            </a:r>
            <a:r>
              <a:rPr lang="ru-RU" dirty="0"/>
              <a:t> кроки,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З </a:t>
            </a:r>
            <a:r>
              <a:rPr lang="ru-RU" dirty="0" err="1"/>
              <a:t>кінця</a:t>
            </a:r>
            <a:r>
              <a:rPr lang="ru-RU" dirty="0"/>
              <a:t>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сільські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занепадають</a:t>
            </a:r>
            <a:r>
              <a:rPr lang="ru-RU" dirty="0"/>
              <a:t>: </a:t>
            </a:r>
            <a:r>
              <a:rPr lang="ru-RU" dirty="0" err="1" smtClean="0"/>
              <a:t>далося</a:t>
            </a:r>
            <a:r>
              <a:rPr lang="ru-RU" dirty="0" smtClean="0"/>
              <a:t> </a:t>
            </a:r>
            <a:r>
              <a:rPr lang="ru-RU" dirty="0" err="1"/>
              <a:t>взнаки</a:t>
            </a:r>
            <a:r>
              <a:rPr lang="ru-RU" dirty="0"/>
              <a:t> </a:t>
            </a:r>
            <a:r>
              <a:rPr lang="ru-RU" dirty="0" err="1"/>
              <a:t>закріпачення</a:t>
            </a:r>
            <a:r>
              <a:rPr lang="ru-RU" dirty="0"/>
              <a:t> селян, </a:t>
            </a:r>
            <a:r>
              <a:rPr lang="ru-RU" dirty="0" err="1"/>
              <a:t>вороже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до </a:t>
            </a:r>
            <a:r>
              <a:rPr lang="ru-RU" dirty="0" err="1"/>
              <a:t>заснованих</a:t>
            </a:r>
            <a:r>
              <a:rPr lang="ru-RU" dirty="0"/>
              <a:t> не нею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05393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Ще</a:t>
            </a:r>
            <a:r>
              <a:rPr lang="ru-RU" dirty="0"/>
              <a:t> одним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відносної</a:t>
            </a:r>
            <a:r>
              <a:rPr lang="ru-RU" dirty="0"/>
              <a:t> </a:t>
            </a:r>
            <a:r>
              <a:rPr lang="ru-RU" dirty="0" err="1"/>
              <a:t>масовості</a:t>
            </a:r>
            <a:r>
              <a:rPr lang="ru-RU" dirty="0"/>
              <a:t>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тиражі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посібників</a:t>
            </a:r>
            <a:r>
              <a:rPr lang="ru-RU" dirty="0"/>
              <a:t>; так, </a:t>
            </a:r>
            <a:r>
              <a:rPr lang="ru-RU" dirty="0" err="1"/>
              <a:t>букварі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вироблялися</a:t>
            </a:r>
            <a:r>
              <a:rPr lang="ru-RU" dirty="0"/>
              <a:t> </a:t>
            </a:r>
            <a:r>
              <a:rPr lang="ru-RU" dirty="0" err="1"/>
              <a:t>друкарнею</a:t>
            </a:r>
            <a:r>
              <a:rPr lang="ru-RU" dirty="0"/>
              <a:t> </a:t>
            </a:r>
            <a:r>
              <a:rPr lang="ru-RU" dirty="0" err="1"/>
              <a:t>Львівського</a:t>
            </a:r>
            <a:r>
              <a:rPr lang="ru-RU" dirty="0"/>
              <a:t> братства, </a:t>
            </a:r>
            <a:r>
              <a:rPr lang="ru-RU" dirty="0" err="1"/>
              <a:t>виходили</a:t>
            </a:r>
            <a:r>
              <a:rPr lang="ru-RU" dirty="0"/>
              <a:t> в </a:t>
            </a:r>
            <a:r>
              <a:rPr lang="en-US" dirty="0" smtClean="0"/>
              <a:t>XVII </a:t>
            </a:r>
            <a:r>
              <a:rPr lang="ru-RU" dirty="0"/>
              <a:t>ст. тиражами </a:t>
            </a:r>
            <a:r>
              <a:rPr lang="ru-RU" dirty="0" err="1"/>
              <a:t>від</a:t>
            </a:r>
            <a:r>
              <a:rPr lang="ru-RU" dirty="0"/>
              <a:t> 600 до 2 тис. </a:t>
            </a:r>
            <a:r>
              <a:rPr lang="ru-RU" dirty="0" err="1"/>
              <a:t>примірників</a:t>
            </a:r>
            <a:r>
              <a:rPr lang="ru-RU" dirty="0"/>
              <a:t>, а на </a:t>
            </a:r>
            <a:r>
              <a:rPr lang="ru-RU" dirty="0" smtClean="0"/>
              <a:t>початку </a:t>
            </a:r>
            <a:r>
              <a:rPr lang="en-US" dirty="0"/>
              <a:t>XVIII </a:t>
            </a:r>
            <a:r>
              <a:rPr lang="ru-RU" dirty="0"/>
              <a:t>ст. — по 6—7 тис. </a:t>
            </a:r>
            <a:r>
              <a:rPr lang="ru-RU" dirty="0" err="1"/>
              <a:t>примірників</a:t>
            </a:r>
            <a:r>
              <a:rPr lang="ru-RU" dirty="0"/>
              <a:t>. З </a:t>
            </a:r>
            <a:r>
              <a:rPr lang="ru-RU" dirty="0" err="1"/>
              <a:t>середини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XVIII </a:t>
            </a:r>
            <a:r>
              <a:rPr lang="ru-RU" dirty="0"/>
              <a:t>ст. </a:t>
            </a:r>
            <a:r>
              <a:rPr lang="ru-RU" dirty="0" err="1"/>
              <a:t>українська</a:t>
            </a:r>
            <a:r>
              <a:rPr lang="ru-RU" dirty="0"/>
              <a:t> молодь все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виїжджає</a:t>
            </a:r>
            <a:r>
              <a:rPr lang="ru-RU" dirty="0"/>
              <a:t> за </a:t>
            </a:r>
            <a:r>
              <a:rPr lang="ru-RU" dirty="0" smtClean="0"/>
              <a:t>кордон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навчалось</a:t>
            </a:r>
            <a:r>
              <a:rPr lang="ru-RU" dirty="0"/>
              <a:t> у </a:t>
            </a:r>
            <a:r>
              <a:rPr lang="ru-RU" dirty="0" err="1"/>
              <a:t>Лейпцігу</a:t>
            </a:r>
            <a:r>
              <a:rPr lang="ru-RU" dirty="0"/>
              <a:t>, </a:t>
            </a:r>
            <a:r>
              <a:rPr lang="ru-RU" dirty="0" err="1"/>
              <a:t>Кенігсберзі</a:t>
            </a:r>
            <a:r>
              <a:rPr lang="ru-RU" dirty="0"/>
              <a:t>, </a:t>
            </a:r>
            <a:r>
              <a:rPr lang="ru-RU" dirty="0" err="1"/>
              <a:t>Страсбурзі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містах</a:t>
            </a:r>
            <a:r>
              <a:rPr lang="ru-RU" dirty="0"/>
              <a:t>. Через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вихованців</a:t>
            </a:r>
            <a:r>
              <a:rPr lang="ru-RU" dirty="0"/>
              <a:t>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приходили в </a:t>
            </a:r>
            <a:r>
              <a:rPr lang="ru-RU" dirty="0" err="1"/>
              <a:t>Україну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віяння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Зацікавлення</a:t>
            </a:r>
            <a:r>
              <a:rPr lang="ru-RU" dirty="0"/>
              <a:t> наукою </a:t>
            </a:r>
            <a:r>
              <a:rPr lang="ru-RU" dirty="0" err="1"/>
              <a:t>виявилося</a:t>
            </a:r>
            <a:r>
              <a:rPr lang="ru-RU" dirty="0"/>
              <a:t> у </a:t>
            </a:r>
            <a:r>
              <a:rPr lang="ru-RU" dirty="0" err="1"/>
              <a:t>шанобливому</a:t>
            </a:r>
            <a:r>
              <a:rPr lang="ru-RU" dirty="0"/>
              <a:t> </a:t>
            </a:r>
            <a:r>
              <a:rPr lang="ru-RU" dirty="0" err="1" smtClean="0"/>
              <a:t>ставленні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книжок</a:t>
            </a:r>
            <a:r>
              <a:rPr lang="ru-RU" dirty="0"/>
              <a:t>.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виникали</a:t>
            </a:r>
            <a:r>
              <a:rPr lang="ru-RU" dirty="0"/>
              <a:t> при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/>
              <a:t>закладах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en-US" dirty="0"/>
              <a:t>XVI </a:t>
            </a:r>
            <a:r>
              <a:rPr lang="ru-RU" dirty="0"/>
              <a:t>ст., особливого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у </a:t>
            </a:r>
            <a:r>
              <a:rPr lang="en-US" dirty="0"/>
              <a:t>XVII—XVIII </a:t>
            </a:r>
            <a:r>
              <a:rPr lang="ru-RU" dirty="0"/>
              <a:t>ст. </a:t>
            </a:r>
          </a:p>
        </p:txBody>
      </p:sp>
    </p:spTree>
    <p:extLst>
      <p:ext uri="{BB962C8B-B14F-4D97-AF65-F5344CB8AC3E}">
        <p14:creationId xmlns:p14="http://schemas.microsoft.com/office/powerpoint/2010/main" val="279737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6635080" cy="63367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Так, у </a:t>
            </a:r>
            <a:r>
              <a:rPr lang="en-US" dirty="0"/>
              <a:t>XVII </a:t>
            </a:r>
            <a:r>
              <a:rPr lang="ru-RU" dirty="0"/>
              <a:t>ст.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 smtClean="0"/>
              <a:t>впорядковано</a:t>
            </a:r>
            <a:r>
              <a:rPr lang="ru-RU" dirty="0" smtClean="0"/>
              <a:t> </a:t>
            </a:r>
            <a:r>
              <a:rPr lang="ru-RU" dirty="0" err="1"/>
              <a:t>бібліотеку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академії</a:t>
            </a:r>
            <a:r>
              <a:rPr lang="ru-RU" dirty="0"/>
              <a:t>. У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бібліотеки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багаті</a:t>
            </a:r>
            <a:r>
              <a:rPr lang="ru-RU" dirty="0"/>
              <a:t> </a:t>
            </a:r>
            <a:r>
              <a:rPr lang="ru-RU" dirty="0" err="1"/>
              <a:t>шляхетські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, </a:t>
            </a:r>
            <a:r>
              <a:rPr lang="ru-RU" dirty="0" err="1"/>
              <a:t>козацька</a:t>
            </a:r>
            <a:r>
              <a:rPr lang="ru-RU" dirty="0"/>
              <a:t> </a:t>
            </a:r>
            <a:r>
              <a:rPr lang="ru-RU" dirty="0" smtClean="0"/>
              <a:t>старшина</a:t>
            </a:r>
            <a:r>
              <a:rPr lang="ru-RU" dirty="0"/>
              <a:t>, </a:t>
            </a:r>
            <a:r>
              <a:rPr lang="ru-RU" dirty="0" err="1"/>
              <a:t>єпископи</a:t>
            </a:r>
            <a:r>
              <a:rPr lang="ru-RU" dirty="0"/>
              <a:t>, </a:t>
            </a:r>
            <a:r>
              <a:rPr lang="ru-RU" dirty="0" err="1"/>
              <a:t>монастирі</a:t>
            </a:r>
            <a:r>
              <a:rPr lang="ru-RU" dirty="0"/>
              <a:t>, </a:t>
            </a:r>
            <a:r>
              <a:rPr lang="ru-RU" dirty="0" err="1"/>
              <a:t>братські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. </a:t>
            </a:r>
            <a:r>
              <a:rPr lang="ru-RU" dirty="0" err="1"/>
              <a:t>Зацікавленість</a:t>
            </a:r>
            <a:r>
              <a:rPr lang="ru-RU" dirty="0"/>
              <a:t> до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проявлялася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збирали</a:t>
            </a:r>
            <a:r>
              <a:rPr lang="ru-RU" dirty="0"/>
              <a:t> книги з </a:t>
            </a:r>
            <a:r>
              <a:rPr lang="ru-RU" dirty="0" err="1" smtClean="0"/>
              <a:t>астрономії</a:t>
            </a:r>
            <a:r>
              <a:rPr lang="ru-RU" dirty="0"/>
              <a:t>, математики, </a:t>
            </a:r>
            <a:r>
              <a:rPr lang="ru-RU" dirty="0" err="1"/>
              <a:t>медицини</a:t>
            </a:r>
            <a:r>
              <a:rPr lang="ru-RU" dirty="0"/>
              <a:t>, </a:t>
            </a:r>
            <a:r>
              <a:rPr lang="ru-RU" dirty="0" err="1"/>
              <a:t>географії</a:t>
            </a:r>
            <a:r>
              <a:rPr lang="ru-RU" dirty="0"/>
              <a:t>, </a:t>
            </a:r>
            <a:r>
              <a:rPr lang="ru-RU" dirty="0" err="1"/>
              <a:t>історії</a:t>
            </a:r>
            <a:r>
              <a:rPr lang="ru-RU" dirty="0"/>
              <a:t>, права. </a:t>
            </a:r>
          </a:p>
          <a:p>
            <a:pPr marL="0" indent="0">
              <a:buNone/>
            </a:pPr>
            <a:r>
              <a:rPr lang="ru-RU" dirty="0" err="1"/>
              <a:t>Найбільший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 </a:t>
            </a:r>
            <a:r>
              <a:rPr lang="ru-RU" dirty="0" err="1"/>
              <a:t>зустрічало</a:t>
            </a:r>
            <a:r>
              <a:rPr lang="ru-RU" dirty="0"/>
              <a:t> </a:t>
            </a:r>
            <a:r>
              <a:rPr lang="ru-RU" dirty="0" err="1"/>
              <a:t>природознавство</a:t>
            </a:r>
            <a:r>
              <a:rPr lang="ru-RU" dirty="0"/>
              <a:t>. У </a:t>
            </a:r>
            <a:r>
              <a:rPr lang="ru-RU" dirty="0" err="1" smtClean="0"/>
              <a:t>Київській</a:t>
            </a:r>
            <a:r>
              <a:rPr lang="ru-RU" dirty="0" smtClean="0"/>
              <a:t> </a:t>
            </a:r>
            <a:r>
              <a:rPr lang="ru-RU" dirty="0" err="1"/>
              <a:t>академії</a:t>
            </a:r>
            <a:r>
              <a:rPr lang="ru-RU" dirty="0"/>
              <a:t> </a:t>
            </a:r>
            <a:r>
              <a:rPr lang="ru-RU" dirty="0" err="1"/>
              <a:t>вивчали</a:t>
            </a:r>
            <a:r>
              <a:rPr lang="ru-RU" dirty="0"/>
              <a:t> </a:t>
            </a:r>
            <a:r>
              <a:rPr lang="ru-RU" dirty="0" err="1"/>
              <a:t>зоологію</a:t>
            </a:r>
            <a:r>
              <a:rPr lang="ru-RU" dirty="0"/>
              <a:t>, </a:t>
            </a:r>
            <a:r>
              <a:rPr lang="ru-RU" dirty="0" err="1"/>
              <a:t>фізіологію</a:t>
            </a:r>
            <a:r>
              <a:rPr lang="ru-RU" dirty="0"/>
              <a:t>, </a:t>
            </a:r>
            <a:r>
              <a:rPr lang="ru-RU" dirty="0" err="1"/>
              <a:t>метеорологію</a:t>
            </a:r>
            <a:r>
              <a:rPr lang="ru-RU" dirty="0"/>
              <a:t>,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спільною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"</a:t>
            </a:r>
            <a:r>
              <a:rPr lang="ru-RU" dirty="0" err="1"/>
              <a:t>фізика</a:t>
            </a:r>
            <a:r>
              <a:rPr lang="ru-RU" dirty="0"/>
              <a:t>". </a:t>
            </a:r>
            <a:r>
              <a:rPr lang="ru-RU" dirty="0" err="1"/>
              <a:t>Найбільшим</a:t>
            </a:r>
            <a:r>
              <a:rPr lang="ru-RU" dirty="0"/>
              <a:t> </a:t>
            </a:r>
            <a:r>
              <a:rPr lang="ru-RU" dirty="0" smtClean="0"/>
              <a:t>авторитетом </a:t>
            </a:r>
            <a:r>
              <a:rPr lang="ru-RU" dirty="0" err="1"/>
              <a:t>був</a:t>
            </a:r>
            <a:r>
              <a:rPr lang="ru-RU" dirty="0"/>
              <a:t> тут Феофан Прокопович, </a:t>
            </a:r>
            <a:r>
              <a:rPr lang="ru-RU" dirty="0" err="1"/>
              <a:t>який</a:t>
            </a:r>
            <a:r>
              <a:rPr lang="ru-RU" dirty="0"/>
              <a:t> написав </a:t>
            </a:r>
            <a:r>
              <a:rPr lang="ru-RU" dirty="0" err="1" smtClean="0"/>
              <a:t>наукову</a:t>
            </a:r>
            <a:r>
              <a:rPr lang="ru-RU" dirty="0" smtClean="0"/>
              <a:t> </a:t>
            </a:r>
            <a:r>
              <a:rPr lang="ru-RU" dirty="0" err="1"/>
              <a:t>працю</a:t>
            </a:r>
            <a:r>
              <a:rPr lang="ru-RU" dirty="0"/>
              <a:t> з "</a:t>
            </a:r>
            <a:r>
              <a:rPr lang="ru-RU" dirty="0" err="1"/>
              <a:t>фізіології</a:t>
            </a:r>
            <a:r>
              <a:rPr lang="ru-RU" dirty="0"/>
              <a:t>" про причину </a:t>
            </a:r>
            <a:r>
              <a:rPr lang="ru-RU" dirty="0" err="1"/>
              <a:t>нетлінності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</a:t>
            </a:r>
            <a:r>
              <a:rPr lang="ru-RU" dirty="0" err="1"/>
              <a:t>печерських</a:t>
            </a:r>
            <a:r>
              <a:rPr lang="ru-RU" dirty="0"/>
              <a:t> </a:t>
            </a:r>
            <a:r>
              <a:rPr lang="ru-RU" dirty="0" err="1"/>
              <a:t>святих</a:t>
            </a:r>
            <a:r>
              <a:rPr lang="ru-RU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16832"/>
            <a:ext cx="19050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900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en-US" dirty="0"/>
              <a:t>XVIII </a:t>
            </a:r>
            <a:r>
              <a:rPr lang="ru-RU" dirty="0"/>
              <a:t>ст. </a:t>
            </a:r>
            <a:r>
              <a:rPr lang="ru-RU" dirty="0" err="1"/>
              <a:t>розвинулися</a:t>
            </a:r>
            <a:r>
              <a:rPr lang="ru-RU" dirty="0"/>
              <a:t> </a:t>
            </a:r>
            <a:r>
              <a:rPr lang="ru-RU" dirty="0" err="1"/>
              <a:t>геодезія</a:t>
            </a:r>
            <a:r>
              <a:rPr lang="ru-RU" dirty="0"/>
              <a:t>, </a:t>
            </a:r>
            <a:r>
              <a:rPr lang="ru-RU" dirty="0" err="1" smtClean="0"/>
              <a:t>географія</a:t>
            </a:r>
            <a:r>
              <a:rPr lang="ru-RU" dirty="0"/>
              <a:t>. У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збірках</a:t>
            </a:r>
            <a:r>
              <a:rPr lang="ru-RU" dirty="0"/>
              <a:t> </a:t>
            </a:r>
            <a:r>
              <a:rPr lang="ru-RU" dirty="0" err="1"/>
              <a:t>козацької</a:t>
            </a:r>
            <a:r>
              <a:rPr lang="ru-RU" dirty="0"/>
              <a:t> </a:t>
            </a:r>
            <a:r>
              <a:rPr lang="ru-RU" dirty="0" err="1" smtClean="0"/>
              <a:t>старшини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/>
              <a:t>різнорідні</a:t>
            </a:r>
            <a:r>
              <a:rPr lang="ru-RU" dirty="0"/>
              <a:t> </a:t>
            </a:r>
            <a:r>
              <a:rPr lang="ru-RU" dirty="0" err="1"/>
              <a:t>атласи</a:t>
            </a:r>
            <a:r>
              <a:rPr lang="ru-RU" dirty="0"/>
              <a:t>, описи </a:t>
            </a:r>
            <a:r>
              <a:rPr lang="ru-RU" dirty="0" err="1"/>
              <a:t>подорожей</a:t>
            </a:r>
            <a:r>
              <a:rPr lang="ru-RU" dirty="0"/>
              <a:t>, </a:t>
            </a:r>
            <a:r>
              <a:rPr lang="ru-RU" dirty="0" err="1"/>
              <a:t>географічні</a:t>
            </a:r>
            <a:r>
              <a:rPr lang="ru-RU" dirty="0"/>
              <a:t> </a:t>
            </a:r>
            <a:r>
              <a:rPr lang="ru-RU" dirty="0" err="1" smtClean="0"/>
              <a:t>підручники</a:t>
            </a:r>
            <a:r>
              <a:rPr lang="ru-RU" dirty="0"/>
              <a:t>, </a:t>
            </a:r>
            <a:r>
              <a:rPr lang="ru-RU" dirty="0" err="1"/>
              <a:t>глобуси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з </a:t>
            </a:r>
            <a:r>
              <a:rPr lang="en-US" dirty="0"/>
              <a:t>XVIII </a:t>
            </a:r>
            <a:r>
              <a:rPr lang="ru-RU" dirty="0"/>
              <a:t>ст. активно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smtClean="0"/>
              <a:t>математика</a:t>
            </a:r>
            <a:r>
              <a:rPr lang="ru-RU" dirty="0"/>
              <a:t>, </a:t>
            </a:r>
            <a:r>
              <a:rPr lang="ru-RU" dirty="0" err="1"/>
              <a:t>знову</a:t>
            </a:r>
            <a:r>
              <a:rPr lang="ru-RU" dirty="0"/>
              <a:t> ж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Феофанові</a:t>
            </a:r>
            <a:r>
              <a:rPr lang="ru-RU" dirty="0"/>
              <a:t> Прокоповичу,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навчився</a:t>
            </a:r>
            <a:r>
              <a:rPr lang="ru-RU" dirty="0" smtClean="0"/>
              <a:t> </a:t>
            </a:r>
            <a:r>
              <a:rPr lang="ru-RU" dirty="0" err="1"/>
              <a:t>цінити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по </a:t>
            </a:r>
            <a:r>
              <a:rPr lang="ru-RU" dirty="0" err="1"/>
              <a:t>західних</a:t>
            </a:r>
            <a:r>
              <a:rPr lang="ru-RU" dirty="0"/>
              <a:t> </a:t>
            </a:r>
            <a:r>
              <a:rPr lang="ru-RU" dirty="0" err="1"/>
              <a:t>університетах</a:t>
            </a:r>
            <a:r>
              <a:rPr lang="ru-RU" dirty="0"/>
              <a:t>. Як учитель </a:t>
            </a:r>
            <a:r>
              <a:rPr lang="ru-RU" dirty="0" smtClean="0"/>
              <a:t>математики </a:t>
            </a:r>
            <a:r>
              <a:rPr lang="ru-RU" dirty="0" err="1"/>
              <a:t>відзначився</a:t>
            </a:r>
            <a:r>
              <a:rPr lang="ru-RU" dirty="0"/>
              <a:t> 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Фальковський</a:t>
            </a:r>
            <a:r>
              <a:rPr lang="ru-RU" dirty="0"/>
              <a:t>. </a:t>
            </a:r>
            <a:r>
              <a:rPr lang="ru-RU" dirty="0" err="1"/>
              <a:t>Одночасно</a:t>
            </a:r>
            <a:r>
              <a:rPr lang="ru-RU" dirty="0"/>
              <a:t> француз </a:t>
            </a:r>
            <a:r>
              <a:rPr lang="ru-RU" dirty="0" err="1"/>
              <a:t>Павло</a:t>
            </a:r>
            <a:r>
              <a:rPr lang="ru-RU" dirty="0"/>
              <a:t> </a:t>
            </a:r>
            <a:r>
              <a:rPr lang="ru-RU" dirty="0" err="1"/>
              <a:t>Брульйон</a:t>
            </a:r>
            <a:r>
              <a:rPr lang="ru-RU" dirty="0"/>
              <a:t> почав </a:t>
            </a:r>
            <a:r>
              <a:rPr lang="ru-RU" dirty="0" err="1"/>
              <a:t>вчити</a:t>
            </a:r>
            <a:r>
              <a:rPr lang="ru-RU" dirty="0"/>
              <a:t> </a:t>
            </a:r>
            <a:r>
              <a:rPr lang="ru-RU" dirty="0" err="1"/>
              <a:t>тригонометрії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 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801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dirty="0"/>
              <a:t>   </a:t>
            </a:r>
            <a:r>
              <a:rPr lang="uk-UA" sz="2800" dirty="0" smtClean="0"/>
              <a:t>          2. </a:t>
            </a:r>
            <a:r>
              <a:rPr lang="uk-UA" sz="2800" dirty="0" err="1"/>
              <a:t>Києво-Могилянський</a:t>
            </a:r>
            <a:r>
              <a:rPr lang="uk-UA" sz="2800" dirty="0"/>
              <a:t> колегіум.</a:t>
            </a:r>
            <a:br>
              <a:rPr lang="uk-UA" sz="2800" dirty="0"/>
            </a:br>
            <a:r>
              <a:rPr lang="uk-UA" sz="2800" dirty="0"/>
              <a:t>Києво-Могилянська академія — один з перших загальноосвітніх вищих навчальних закладів у Східній Європі. Вона бере свій початок від заснованої у 1615 р. Київської братської школи. У 1632 р. до неї була приєднана школа при Києво-Печерській лаврі, заснована 1631 р. Об'єднаний навчальний заклад дістав назву Києво-Могилянська колегія. Царськими указами 1694 і 1701 р. було визнано її статус як академії. Ще до присвоєння звання академії цей навчальний заклад не поступався своїм освітнім рівнем європейським університетам. Опікуном і меценатом академії став гетьман Мазепа, який збудував для неї новий будинок, новий Братський собор, часто відвідував академію, бував на диспутах і виставах.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04090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955</Words>
  <Application>Microsoft Office PowerPoint</Application>
  <PresentationFormat>Экран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Розвиток освіти. Києво-Могилянська академія.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освіти. Києво-Могилянська академія.</dc:title>
  <dc:creator>NataCR7</dc:creator>
  <cp:lastModifiedBy>User</cp:lastModifiedBy>
  <cp:revision>8</cp:revision>
  <dcterms:created xsi:type="dcterms:W3CDTF">2013-04-10T17:37:08Z</dcterms:created>
  <dcterms:modified xsi:type="dcterms:W3CDTF">2013-04-10T19:51:27Z</dcterms:modified>
</cp:coreProperties>
</file>