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66" r:id="rId5"/>
    <p:sldId id="267" r:id="rId6"/>
    <p:sldId id="268" r:id="rId7"/>
    <p:sldId id="269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D3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9B71E-6D93-4B2D-868B-3ED512629A31}" type="datetimeFigureOut">
              <a:rPr lang="uk-UA" smtClean="0"/>
              <a:t>03.06.2014</a:t>
            </a:fld>
            <a:endParaRPr lang="uk-UA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E3844B-F06D-4F8C-94CB-24EF17BDC8A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16198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3844B-F06D-4F8C-94CB-24EF17BDC8A0}" type="slidenum">
              <a:rPr lang="uk-UA" smtClean="0"/>
              <a:t>14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9050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Місце для дати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03D071-ECD2-450E-A2A3-6740193B0300}" type="datetimeFigureOut">
              <a:rPr lang="uk-UA" smtClean="0"/>
              <a:t>03.06.2014</a:t>
            </a:fld>
            <a:endParaRPr lang="uk-UA" dirty="0"/>
          </a:p>
        </p:txBody>
      </p:sp>
      <p:sp>
        <p:nvSpPr>
          <p:cNvPr id="17" name="Місце для нижнього колонтитула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29" name="Місце для номера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4CB32D-285F-4E5B-BE26-3E1BDDAB1573}" type="slidenum">
              <a:rPr lang="uk-UA" smtClean="0"/>
              <a:t>‹№›</a:t>
            </a:fld>
            <a:endParaRPr lang="uk-UA" dirty="0"/>
          </a:p>
        </p:txBody>
      </p:sp>
      <p:sp>
        <p:nvSpPr>
          <p:cNvPr id="32" name="Прямокут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кут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кут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кут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2" name="Прямокут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56" name="Прямокут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5" name="Прямокут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6" name="Прямокут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7" name="Прямокут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03D071-ECD2-450E-A2A3-6740193B0300}" type="datetimeFigureOut">
              <a:rPr lang="uk-UA" smtClean="0"/>
              <a:t>03.06.2014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4CB32D-285F-4E5B-BE26-3E1BDDAB1573}" type="slidenum">
              <a:rPr lang="uk-UA" smtClean="0"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03D071-ECD2-450E-A2A3-6740193B0300}" type="datetimeFigureOut">
              <a:rPr lang="uk-UA" smtClean="0"/>
              <a:t>03.06.2014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4CB32D-285F-4E5B-BE26-3E1BDDAB1573}" type="slidenum">
              <a:rPr lang="uk-UA" smtClean="0"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03D071-ECD2-450E-A2A3-6740193B0300}" type="datetimeFigureOut">
              <a:rPr lang="uk-UA" smtClean="0"/>
              <a:t>03.06.2014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4CB32D-285F-4E5B-BE26-3E1BDDAB1573}" type="slidenum">
              <a:rPr lang="uk-UA" smtClean="0"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іліні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5" name="Поліліні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3" name="Поліліні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6" name="Поліліні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7" name="Поліліні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8" name="Поліліні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9" name="Поліліні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0" name="Поліліні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1" name="Поліліні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2" name="Поліліні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3" name="Поліліні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4" name="Поліліні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5" name="Поліліні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6" name="Поліліні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7" name="Поліліні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03D071-ECD2-450E-A2A3-6740193B0300}" type="datetimeFigureOut">
              <a:rPr lang="uk-UA" smtClean="0"/>
              <a:t>03.06.2014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4CB32D-285F-4E5B-BE26-3E1BDDAB1573}" type="slidenum">
              <a:rPr lang="uk-UA" smtClean="0"/>
              <a:t>‹№›</a:t>
            </a:fld>
            <a:endParaRPr lang="uk-UA" dirty="0"/>
          </a:p>
        </p:txBody>
      </p:sp>
      <p:sp>
        <p:nvSpPr>
          <p:cNvPr id="7" name="Прямокут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8" name="Прямокут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кут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кут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кут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кут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03D071-ECD2-450E-A2A3-6740193B0300}" type="datetimeFigureOut">
              <a:rPr lang="uk-UA" smtClean="0"/>
              <a:t>03.06.2014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4CB32D-285F-4E5B-BE26-3E1BDDAB1573}" type="slidenum">
              <a:rPr lang="uk-UA" smtClean="0"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кут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03D071-ECD2-450E-A2A3-6740193B0300}" type="datetimeFigureOut">
              <a:rPr lang="uk-UA" smtClean="0"/>
              <a:t>03.06.2014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4CB32D-285F-4E5B-BE26-3E1BDDAB1573}" type="slidenum">
              <a:rPr lang="uk-UA" smtClean="0"/>
              <a:t>‹№›</a:t>
            </a:fld>
            <a:endParaRPr lang="uk-UA" dirty="0"/>
          </a:p>
        </p:txBody>
      </p:sp>
      <p:sp>
        <p:nvSpPr>
          <p:cNvPr id="16" name="Прямокут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кут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кут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кут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кут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кут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кут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кут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кут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03D071-ECD2-450E-A2A3-6740193B0300}" type="datetimeFigureOut">
              <a:rPr lang="uk-UA" smtClean="0"/>
              <a:t>03.06.2014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4CB32D-285F-4E5B-BE26-3E1BDDAB1573}" type="slidenum">
              <a:rPr lang="uk-UA" smtClean="0"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03D071-ECD2-450E-A2A3-6740193B0300}" type="datetimeFigureOut">
              <a:rPr lang="uk-UA" smtClean="0"/>
              <a:t>03.06.2014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4CB32D-285F-4E5B-BE26-3E1BDDAB1573}" type="slidenum">
              <a:rPr lang="uk-UA" smtClean="0"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03D071-ECD2-450E-A2A3-6740193B0300}" type="datetimeFigureOut">
              <a:rPr lang="uk-UA" smtClean="0"/>
              <a:t>03.06.2014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4CB32D-285F-4E5B-BE26-3E1BDDAB1573}" type="slidenum">
              <a:rPr lang="uk-UA" smtClean="0"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9" name="Пряма сполучна ліні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увати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 сполучна ліні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 сполучна ліні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 сполучна ліні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uk-UA" dirty="0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grpSp>
        <p:nvGrpSpPr>
          <p:cNvPr id="14" name="Групувати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 сполучна ліні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 сполучна ліні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 сполучна ліні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увати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 сполучна ліні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 сполучна ліні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 сполучна ліні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B803D071-ECD2-450E-A2A3-6740193B0300}" type="datetimeFigureOut">
              <a:rPr lang="uk-UA" smtClean="0"/>
              <a:t>03.06.2014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2E4CB32D-285F-4E5B-BE26-3E1BDDAB1573}" type="slidenum">
              <a:rPr lang="uk-UA" smtClean="0"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кут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кут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кут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кут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кут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кут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кут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кут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Місце для заголовка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4" name="Місце для дати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803D071-ECD2-450E-A2A3-6740193B0300}" type="datetimeFigureOut">
              <a:rPr lang="uk-UA" smtClean="0"/>
              <a:t>03.06.2014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uk-UA" dirty="0"/>
          </a:p>
        </p:txBody>
      </p:sp>
      <p:sp>
        <p:nvSpPr>
          <p:cNvPr id="23" name="Місце для номера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2E4CB32D-285F-4E5B-BE26-3E1BDDAB1573}" type="slidenum">
              <a:rPr lang="uk-UA" smtClean="0"/>
              <a:t>‹№›</a:t>
            </a:fld>
            <a:endParaRPr lang="uk-UA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61249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37628" y="188640"/>
            <a:ext cx="8568952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6000" i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Оскар Уайльд </a:t>
            </a:r>
            <a:br>
              <a:rPr lang="uk-UA" sz="6000" i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6000" i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«Портрет </a:t>
            </a:r>
            <a:r>
              <a:rPr lang="uk-UA" sz="6000" i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Доріана</a:t>
            </a:r>
            <a:r>
              <a:rPr lang="uk-UA" sz="6000" i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Грея»</a:t>
            </a:r>
            <a:endParaRPr lang="uk-UA" sz="6000" i="1" dirty="0">
              <a:solidFill>
                <a:schemeClr val="tx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753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0"/>
            <a:ext cx="5211442" cy="34742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67544" y="980728"/>
            <a:ext cx="316835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 smtClean="0">
                <a:solidFill>
                  <a:srgbClr val="C00000"/>
                </a:solidFill>
              </a:rPr>
              <a:t>3 </a:t>
            </a:r>
            <a:r>
              <a:rPr lang="uk-UA" sz="3600" dirty="0" smtClean="0">
                <a:solidFill>
                  <a:srgbClr val="C00000"/>
                </a:solidFill>
              </a:rPr>
              <a:t>-</a:t>
            </a:r>
            <a:r>
              <a:rPr lang="uk-UA" sz="2800" dirty="0" smtClean="0">
                <a:solidFill>
                  <a:srgbClr val="C00000"/>
                </a:solidFill>
              </a:rPr>
              <a:t> </a:t>
            </a:r>
            <a:r>
              <a:rPr lang="uk-UA" sz="3200" dirty="0" smtClean="0">
                <a:solidFill>
                  <a:srgbClr val="C00000"/>
                </a:solidFill>
              </a:rPr>
              <a:t>Егоїзм та безсердечність.</a:t>
            </a:r>
            <a:endParaRPr lang="uk-UA" sz="32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4180344"/>
            <a:ext cx="92890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Доріан  розлюбив  Сибілу в ту мить, коли побачив у ній звичайну людину – не Дездемону , не Джульєтту, а дівчину, яка вже не може втілювати чужі пристрасті, бо покохала сама. Але Доріанові не потрібна була людина чи чиста душа.</a:t>
            </a:r>
            <a:b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Доріан – руйнівник. Він вбиває все живе навколо себе: почуття, чистоту, саме життя.</a:t>
            </a:r>
            <a:endParaRPr lang="uk-UA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029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3" y="188640"/>
            <a:ext cx="5473366" cy="33133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532379" y="1378287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dirty="0" smtClean="0">
                <a:solidFill>
                  <a:srgbClr val="C00000"/>
                </a:solidFill>
              </a:rPr>
              <a:t>4</a:t>
            </a:r>
            <a:r>
              <a:rPr lang="uk-UA" sz="2800" dirty="0" smtClean="0">
                <a:solidFill>
                  <a:srgbClr val="C00000"/>
                </a:solidFill>
              </a:rPr>
              <a:t> </a:t>
            </a:r>
            <a:r>
              <a:rPr lang="uk-UA" sz="3600" dirty="0" smtClean="0">
                <a:solidFill>
                  <a:srgbClr val="C00000"/>
                </a:solidFill>
              </a:rPr>
              <a:t>– Розпуста</a:t>
            </a:r>
            <a:r>
              <a:rPr lang="uk-UA" sz="2800" dirty="0" smtClean="0">
                <a:solidFill>
                  <a:srgbClr val="C00000"/>
                </a:solidFill>
              </a:rPr>
              <a:t>.</a:t>
            </a:r>
            <a:endParaRPr lang="uk-UA" sz="28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4005064"/>
            <a:ext cx="83884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«…Книжка ця була найдивніша з усіх, що він будь-коли читав…Це був роман без сюжету і з одним тільки героєм…</a:t>
            </a:r>
            <a:b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Отруйна це була книжка: неначе густий аромат ладану поривав її сторінки  і туманив мозок. Самий ритм речень, субтильна монотонність їх музики, ускладнені рефрени і вмисні повтори – усе це розбурхувало в Доріановій уяві нездорові марення та мрії…»</a:t>
            </a:r>
            <a:endParaRPr lang="uk-UA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856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260648"/>
            <a:ext cx="360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dirty="0" smtClean="0">
                <a:solidFill>
                  <a:srgbClr val="C00000"/>
                </a:solidFill>
              </a:rPr>
              <a:t>5</a:t>
            </a:r>
            <a:r>
              <a:rPr lang="uk-UA" sz="3600" dirty="0" smtClean="0">
                <a:solidFill>
                  <a:srgbClr val="C00000"/>
                </a:solidFill>
              </a:rPr>
              <a:t> – Вбивство людини.</a:t>
            </a:r>
            <a:endParaRPr lang="uk-UA" sz="3600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329049"/>
            <a:ext cx="3096344" cy="44371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79512" y="2204864"/>
            <a:ext cx="55446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 Доріан вирішив показати портрет його авторові, він не мав наміру вбивати Безіла. Мотиви вбивства прояснюються  лише в одному абзаці:  ненависть до майстра була навіяна раптово самим портретом, що на той час вже зловісно змінився. В Доріані «пробудилася скаженість зацькованої тварини.</a:t>
            </a:r>
            <a:endParaRPr lang="uk-UA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430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60648"/>
            <a:ext cx="5292080" cy="28665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23528" y="1278420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dirty="0" smtClean="0">
                <a:solidFill>
                  <a:srgbClr val="C00000"/>
                </a:solidFill>
              </a:rPr>
              <a:t>6 </a:t>
            </a:r>
            <a:r>
              <a:rPr lang="uk-UA" sz="3600" dirty="0" smtClean="0">
                <a:solidFill>
                  <a:srgbClr val="C00000"/>
                </a:solidFill>
              </a:rPr>
              <a:t>– Страх</a:t>
            </a:r>
            <a:r>
              <a:rPr lang="uk-UA" dirty="0" smtClean="0">
                <a:solidFill>
                  <a:srgbClr val="C00000"/>
                </a:solidFill>
              </a:rPr>
              <a:t>.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3501008"/>
            <a:ext cx="78488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Портрет – символ моральної деградації Доріана Грея.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Портрет – це його совість, його душа.</a:t>
            </a:r>
            <a:br>
              <a:rPr lang="uk-UA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sz="32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«Я боюсь, що портрет розкриє таємницю моєї душі».</a:t>
            </a:r>
            <a:endParaRPr lang="uk-UA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448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376" y="793569"/>
            <a:ext cx="5976664" cy="32373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043608" y="24128"/>
            <a:ext cx="7416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 smtClean="0">
                <a:solidFill>
                  <a:srgbClr val="C00000"/>
                </a:solidFill>
              </a:rPr>
              <a:t>7</a:t>
            </a:r>
            <a:r>
              <a:rPr lang="uk-UA" sz="3200" dirty="0" smtClean="0">
                <a:solidFill>
                  <a:srgbClr val="C00000"/>
                </a:solidFill>
              </a:rPr>
              <a:t> – убивство власної совісті, душі.</a:t>
            </a:r>
            <a:endParaRPr lang="uk-UA" sz="32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6293" y="4180344"/>
            <a:ext cx="88929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Доріан доходить до висновку, що молитва до Бога із Старого Заповіту «Покарай нас за беззаконня наші»  краща за молитву Ісуса «Прости нам гріхи наші». </a:t>
            </a:r>
            <a:r>
              <a:rPr lang="uk-UA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 бажає бути покараним і врешті кара падає на його голову. Але він має ілюзію  щодо власного каяття, що нібито дасть змогу почати нове життя. Таке каяття не приймається Богом.</a:t>
            </a:r>
            <a:endParaRPr lang="uk-UA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696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9567" y="0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Пристрасті Доріана Грея</a:t>
            </a:r>
            <a:endParaRPr lang="uk-UA" sz="4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9447" y="908720"/>
            <a:ext cx="84249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 smtClean="0"/>
              <a:t>Насолода від власної вроди.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 smtClean="0"/>
              <a:t>Захоплення філософією краси;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 smtClean="0"/>
              <a:t>Вивчення і колекціонування ароматичних речовин;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 smtClean="0"/>
              <a:t>Захоплення католицтвом та іншими релігіями й віруваннями;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 smtClean="0"/>
              <a:t>Вивчення і колекціонування коштовного каміння;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 smtClean="0"/>
              <a:t>Інтерес до наукових концепцій;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 smtClean="0"/>
              <a:t>Колекціонування рідкісних книг, картин, музичних інструментів, гобеленів, вишиваних прикрас, культових і релігійних убрань, химерних речей, меблів;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 smtClean="0"/>
              <a:t>Розбещеність;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 smtClean="0"/>
              <a:t>Пристрасть до наркотиків (опіум);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 smtClean="0"/>
              <a:t>Зв'язки зі злодіями, вбивцями, грабіжниками;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 smtClean="0"/>
              <a:t>Найвища насолода – таємно спостерігати за змінами Портрета.</a:t>
            </a:r>
          </a:p>
        </p:txBody>
      </p:sp>
    </p:spTree>
    <p:extLst>
      <p:ext uri="{BB962C8B-B14F-4D97-AF65-F5344CB8AC3E}">
        <p14:creationId xmlns:p14="http://schemas.microsoft.com/office/powerpoint/2010/main" val="69541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4257675" cy="4762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492239" y="1088787"/>
            <a:ext cx="43204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/>
              <a:t>Портрет Доріана Грея – це символічне свідчення краху психологічного експерименту лорда Генрі Уоттона над юнаком, свідчення загибелі його душі, водночас – це й символ  розриву між красою і Мораллю.</a:t>
            </a:r>
            <a:endParaRPr lang="uk-UA" sz="2800" i="1" dirty="0"/>
          </a:p>
        </p:txBody>
      </p:sp>
    </p:spTree>
    <p:extLst>
      <p:ext uri="{BB962C8B-B14F-4D97-AF65-F5344CB8AC3E}">
        <p14:creationId xmlns:p14="http://schemas.microsoft.com/office/powerpoint/2010/main" val="206244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1700" y="2441794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solidFill>
                  <a:srgbClr val="C00000"/>
                </a:solidFill>
              </a:rPr>
              <a:t>Дякую за увагу!</a:t>
            </a:r>
            <a:endParaRPr lang="uk-UA" sz="32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71700" y="2564904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2400" i="1" u="sng" dirty="0"/>
          </a:p>
        </p:txBody>
      </p:sp>
    </p:spTree>
    <p:extLst>
      <p:ext uri="{BB962C8B-B14F-4D97-AF65-F5344CB8AC3E}">
        <p14:creationId xmlns:p14="http://schemas.microsoft.com/office/powerpoint/2010/main" val="21139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76671"/>
            <a:ext cx="856895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/>
              <a:t>Роман «Портрет Доріана Грея мав реальне підґрунтя.</a:t>
            </a: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Уайльд, зустрівши одного разу у майстерні свого друга – художника Безіла Уорда надзвичайно красивого натурщика, вигукнув: «Який жаль, що і йому не минути старості зі всією її потворністю!».</a:t>
            </a:r>
            <a:b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це Безіл відповів, що готовий малювати кожного року портрет, щоб закони природи – старіння людини відбивались на портреті, а не на зовнішності красеня-натурщика.</a:t>
            </a:r>
            <a:endParaRPr lang="uk-U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832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9712" y="-78550"/>
            <a:ext cx="6192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Написання роману</a:t>
            </a:r>
            <a:endParaRPr lang="uk-UA" sz="5400" b="1" i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36211"/>
            <a:ext cx="3024336" cy="498276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426869" y="957658"/>
            <a:ext cx="5465611" cy="51398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400" b="1" dirty="0" smtClean="0"/>
              <a:t>Роман написано за 3 тижні на замовлення американського журналу «Лліппінкотс Манслі Мегезін»;</a:t>
            </a:r>
            <a:br>
              <a:rPr lang="uk-UA" sz="2400" b="1" dirty="0" smtClean="0"/>
            </a:br>
            <a:endParaRPr lang="uk-UA" sz="2400" b="1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400" b="1" dirty="0" smtClean="0"/>
              <a:t>вперше надруковано в тому ж журналі в 1890 р.;</a:t>
            </a:r>
            <a:br>
              <a:rPr lang="uk-UA" sz="2400" b="1" dirty="0" smtClean="0"/>
            </a:br>
            <a:endParaRPr lang="uk-UA" sz="2400" b="1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400" b="1" dirty="0" smtClean="0"/>
              <a:t>для окремого видання додав 6 нових розділів і передмову (25 афоризмів)</a:t>
            </a:r>
            <a:br>
              <a:rPr lang="uk-UA" sz="2400" b="1" dirty="0" smtClean="0"/>
            </a:br>
            <a:endParaRPr lang="uk-UA" sz="2400" b="1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400" b="1" dirty="0" smtClean="0"/>
              <a:t>окреме видання у квітні 1891р.</a:t>
            </a:r>
            <a:r>
              <a:rPr lang="uk-UA" sz="1600" dirty="0" smtClean="0"/>
              <a:t/>
            </a:r>
            <a:br>
              <a:rPr lang="uk-UA" sz="1600" dirty="0" smtClean="0"/>
            </a:b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345824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55676" y="-99392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Анкета роману</a:t>
            </a:r>
            <a:endParaRPr lang="uk-UA" sz="4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755287"/>
            <a:ext cx="8280920" cy="5654419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000" b="1" i="1" dirty="0" smtClean="0">
                <a:solidFill>
                  <a:srgbClr val="C00000"/>
                </a:solidFill>
              </a:rPr>
              <a:t>Жанр</a:t>
            </a:r>
            <a:r>
              <a:rPr lang="uk-UA" sz="2000" b="1" dirty="0" smtClean="0">
                <a:solidFill>
                  <a:schemeClr val="bg1"/>
                </a:solidFill>
              </a:rPr>
              <a:t>  - інтелектуальний роман.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000" b="1" i="1" dirty="0" smtClean="0">
                <a:solidFill>
                  <a:srgbClr val="C00000"/>
                </a:solidFill>
              </a:rPr>
              <a:t>Літературний напрямок </a:t>
            </a:r>
            <a:r>
              <a:rPr lang="uk-UA" sz="2000" b="1" dirty="0" smtClean="0">
                <a:solidFill>
                  <a:schemeClr val="bg1"/>
                </a:solidFill>
              </a:rPr>
              <a:t>– синтез романтизму, реалізму, імпресіонізму, естетизму.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000" b="1" i="1" dirty="0" smtClean="0">
                <a:solidFill>
                  <a:srgbClr val="C00000"/>
                </a:solidFill>
              </a:rPr>
              <a:t>Тема</a:t>
            </a:r>
            <a:r>
              <a:rPr lang="uk-UA" sz="2000" b="1" dirty="0" smtClean="0">
                <a:solidFill>
                  <a:schemeClr val="bg1"/>
                </a:solidFill>
              </a:rPr>
              <a:t> – історія життя і смерті молодого красеня Доріана Грея.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000" b="1" i="1" dirty="0" smtClean="0">
                <a:solidFill>
                  <a:srgbClr val="C00000"/>
                </a:solidFill>
              </a:rPr>
              <a:t>Ідея </a:t>
            </a:r>
            <a:r>
              <a:rPr lang="uk-UA" sz="2000" b="1" dirty="0" smtClean="0">
                <a:solidFill>
                  <a:schemeClr val="bg1"/>
                </a:solidFill>
              </a:rPr>
              <a:t>– велич справжнього мистецтва.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000" b="1" i="1" dirty="0" smtClean="0">
                <a:solidFill>
                  <a:srgbClr val="C00000"/>
                </a:solidFill>
              </a:rPr>
              <a:t>Композиція</a:t>
            </a:r>
            <a:r>
              <a:rPr lang="uk-UA" sz="2000" b="1" dirty="0" smtClean="0">
                <a:solidFill>
                  <a:schemeClr val="bg1"/>
                </a:solidFill>
              </a:rPr>
              <a:t> – роман складається з 20 розділів та передмови з 25 афоризмів.</a:t>
            </a:r>
            <a:br>
              <a:rPr lang="uk-UA" sz="2000" b="1" dirty="0" smtClean="0">
                <a:solidFill>
                  <a:schemeClr val="bg1"/>
                </a:solidFill>
              </a:rPr>
            </a:br>
            <a:r>
              <a:rPr lang="uk-UA" sz="2000" b="1" dirty="0" smtClean="0">
                <a:solidFill>
                  <a:schemeClr val="tx1">
                    <a:lumMod val="50000"/>
                  </a:schemeClr>
                </a:solidFill>
              </a:rPr>
              <a:t>Елементи сюжету</a:t>
            </a:r>
            <a:r>
              <a:rPr lang="uk-UA" sz="2000" b="1" dirty="0" smtClean="0">
                <a:solidFill>
                  <a:schemeClr val="bg1"/>
                </a:solidFill>
              </a:rPr>
              <a:t/>
            </a:r>
            <a:br>
              <a:rPr lang="uk-UA" sz="2000" b="1" dirty="0" smtClean="0">
                <a:solidFill>
                  <a:schemeClr val="bg1"/>
                </a:solidFill>
              </a:rPr>
            </a:br>
            <a:r>
              <a:rPr lang="uk-UA" sz="2000" b="1" dirty="0" smtClean="0">
                <a:solidFill>
                  <a:srgbClr val="C00000"/>
                </a:solidFill>
              </a:rPr>
              <a:t>Експозиція</a:t>
            </a:r>
            <a:r>
              <a:rPr lang="uk-UA" sz="2000" b="1" dirty="0" smtClean="0">
                <a:solidFill>
                  <a:schemeClr val="bg1"/>
                </a:solidFill>
              </a:rPr>
              <a:t>  - в майстерні художника Безіла Голуорда – робота на портретом Доріана Грея.</a:t>
            </a:r>
            <a:br>
              <a:rPr lang="uk-UA" sz="2000" b="1" dirty="0" smtClean="0">
                <a:solidFill>
                  <a:schemeClr val="bg1"/>
                </a:solidFill>
              </a:rPr>
            </a:br>
            <a:r>
              <a:rPr lang="uk-UA" sz="2000" b="1" dirty="0" smtClean="0">
                <a:solidFill>
                  <a:srgbClr val="C00000"/>
                </a:solidFill>
              </a:rPr>
              <a:t>Зав'язка</a:t>
            </a:r>
            <a:r>
              <a:rPr lang="uk-UA" sz="2000" b="1" dirty="0" smtClean="0">
                <a:solidFill>
                  <a:schemeClr val="bg1"/>
                </a:solidFill>
              </a:rPr>
              <a:t> – фатальне бажання Доріана Грея.</a:t>
            </a:r>
            <a:br>
              <a:rPr lang="uk-UA" sz="2000" b="1" dirty="0" smtClean="0">
                <a:solidFill>
                  <a:schemeClr val="bg1"/>
                </a:solidFill>
              </a:rPr>
            </a:br>
            <a:r>
              <a:rPr lang="uk-UA" sz="2000" b="1" dirty="0" smtClean="0">
                <a:solidFill>
                  <a:schemeClr val="bg1"/>
                </a:solidFill>
              </a:rPr>
              <a:t>Розвиток подій: а) кохання і смерть Сибіли Вейн; б) портрет – дзеркало душі Грея; в) втілення ідей гедонізму лорда Генрі у власному житті Доріана Грея ; г) духовна деградація; д) вбивство Безіла; е) смерть Джеймса Вейна; є) лицемірство по відношенню до Гетті.</a:t>
            </a:r>
            <a:br>
              <a:rPr lang="uk-UA" sz="2000" b="1" dirty="0" smtClean="0">
                <a:solidFill>
                  <a:schemeClr val="bg1"/>
                </a:solidFill>
              </a:rPr>
            </a:br>
            <a:r>
              <a:rPr lang="uk-UA" sz="2000" b="1" dirty="0" smtClean="0">
                <a:solidFill>
                  <a:srgbClr val="C00000"/>
                </a:solidFill>
              </a:rPr>
              <a:t>Кульмінація</a:t>
            </a:r>
            <a:r>
              <a:rPr lang="uk-UA" sz="2000" b="1" dirty="0" smtClean="0">
                <a:solidFill>
                  <a:schemeClr val="bg1"/>
                </a:solidFill>
              </a:rPr>
              <a:t> – замах на портрет.</a:t>
            </a:r>
            <a:br>
              <a:rPr lang="uk-UA" sz="2000" b="1" dirty="0" smtClean="0">
                <a:solidFill>
                  <a:schemeClr val="bg1"/>
                </a:solidFill>
              </a:rPr>
            </a:br>
            <a:r>
              <a:rPr lang="uk-UA" sz="2000" b="1" dirty="0" smtClean="0">
                <a:solidFill>
                  <a:srgbClr val="C00000"/>
                </a:solidFill>
              </a:rPr>
              <a:t>Розв'язка</a:t>
            </a:r>
            <a:r>
              <a:rPr lang="uk-UA" sz="2000" b="1" dirty="0" smtClean="0">
                <a:solidFill>
                  <a:schemeClr val="bg1"/>
                </a:solidFill>
              </a:rPr>
              <a:t> – смерть Доріана Грея.</a:t>
            </a:r>
            <a:endParaRPr lang="uk-UA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99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4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1680" y="188640"/>
            <a:ext cx="5760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i="1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Проблеми роману</a:t>
            </a:r>
            <a:endParaRPr lang="uk-UA" sz="4400" b="1" i="1" dirty="0">
              <a:ln>
                <a:solidFill>
                  <a:srgbClr val="C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958081"/>
            <a:ext cx="84969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uk-UA" sz="2000" b="1" dirty="0">
                <a:solidFill>
                  <a:schemeClr val="bg1"/>
                </a:solidFill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</a:rPr>
              <a:t>Співвідношення краси зовнішньої і внутрішньої;</a:t>
            </a:r>
            <a:br>
              <a:rPr lang="uk-UA" sz="2800" b="1" dirty="0" smtClean="0">
                <a:solidFill>
                  <a:schemeClr val="bg1"/>
                </a:solidFill>
              </a:rPr>
            </a:br>
            <a:endParaRPr lang="uk-UA" sz="2800" b="1" dirty="0" smtClean="0">
              <a:solidFill>
                <a:schemeClr val="bg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uk-UA" sz="2800" b="1" dirty="0" smtClean="0">
                <a:solidFill>
                  <a:schemeClr val="bg1"/>
                </a:solidFill>
              </a:rPr>
              <a:t>мораль і мистецтво;</a:t>
            </a:r>
            <a:br>
              <a:rPr lang="uk-UA" sz="2800" b="1" dirty="0" smtClean="0">
                <a:solidFill>
                  <a:schemeClr val="bg1"/>
                </a:solidFill>
              </a:rPr>
            </a:br>
            <a:endParaRPr lang="uk-UA" sz="2800" b="1" dirty="0" smtClean="0">
              <a:solidFill>
                <a:schemeClr val="bg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uk-UA" sz="2800" b="1" dirty="0" smtClean="0">
                <a:solidFill>
                  <a:schemeClr val="bg1"/>
                </a:solidFill>
              </a:rPr>
              <a:t>взаємини життя і мистецтва.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1690" y="3204850"/>
            <a:ext cx="5976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i="1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Конфлікт роману</a:t>
            </a:r>
            <a:endParaRPr lang="uk-UA" sz="4400" b="1" i="1" dirty="0">
              <a:ln>
                <a:solidFill>
                  <a:srgbClr val="C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5666" y="4221088"/>
            <a:ext cx="64087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uk-UA" sz="2800" b="1" dirty="0" smtClean="0">
                <a:solidFill>
                  <a:schemeClr val="bg1"/>
                </a:solidFill>
              </a:rPr>
              <a:t>Між мистецтвом і мораллю;</a:t>
            </a:r>
            <a:br>
              <a:rPr lang="uk-UA" sz="2800" b="1" dirty="0" smtClean="0">
                <a:solidFill>
                  <a:schemeClr val="bg1"/>
                </a:solidFill>
              </a:rPr>
            </a:br>
            <a:endParaRPr lang="uk-UA" sz="2800" b="1" dirty="0" smtClean="0">
              <a:solidFill>
                <a:schemeClr val="bg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uk-UA" sz="2800" b="1" dirty="0" smtClean="0">
                <a:solidFill>
                  <a:schemeClr val="bg1"/>
                </a:solidFill>
              </a:rPr>
              <a:t>між красою і мораллю.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77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13633" y="67958"/>
            <a:ext cx="64442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Образи-символи роману</a:t>
            </a:r>
            <a:endParaRPr lang="uk-UA" sz="5400" b="1" i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0793" y="1840959"/>
            <a:ext cx="6482414" cy="3539430"/>
          </a:xfrm>
          <a:prstGeom prst="rect">
            <a:avLst/>
          </a:prstGeom>
          <a:solidFill>
            <a:srgbClr val="D8D3B2"/>
          </a:solidFill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chemeClr val="bg1"/>
                </a:solidFill>
              </a:rPr>
              <a:t>Доріан Грей</a:t>
            </a:r>
            <a:r>
              <a:rPr lang="uk-UA" sz="3200" dirty="0" smtClean="0">
                <a:solidFill>
                  <a:schemeClr val="bg1"/>
                </a:solidFill>
              </a:rPr>
              <a:t>– втілення вічної молодості.</a:t>
            </a:r>
            <a:br>
              <a:rPr lang="uk-UA" sz="3200" dirty="0" smtClean="0">
                <a:solidFill>
                  <a:schemeClr val="bg1"/>
                </a:solidFill>
              </a:rPr>
            </a:br>
            <a:r>
              <a:rPr lang="uk-UA" sz="3200" b="1" i="1" dirty="0" smtClean="0">
                <a:solidFill>
                  <a:schemeClr val="bg1"/>
                </a:solidFill>
              </a:rPr>
              <a:t>Безіл</a:t>
            </a:r>
            <a:r>
              <a:rPr lang="uk-UA" sz="3200" dirty="0" smtClean="0">
                <a:solidFill>
                  <a:schemeClr val="bg1"/>
                </a:solidFill>
              </a:rPr>
              <a:t> – символ служіння мистецтву.</a:t>
            </a:r>
            <a:br>
              <a:rPr lang="uk-UA" sz="3200" dirty="0" smtClean="0">
                <a:solidFill>
                  <a:schemeClr val="bg1"/>
                </a:solidFill>
              </a:rPr>
            </a:br>
            <a:r>
              <a:rPr lang="uk-UA" sz="3200" b="1" i="1" dirty="0" smtClean="0">
                <a:solidFill>
                  <a:schemeClr val="bg1"/>
                </a:solidFill>
              </a:rPr>
              <a:t>Лорд Генрі </a:t>
            </a:r>
            <a:r>
              <a:rPr lang="uk-UA" sz="3200" dirty="0" smtClean="0">
                <a:solidFill>
                  <a:schemeClr val="bg1"/>
                </a:solidFill>
              </a:rPr>
              <a:t>– виразник ідей гедонізму.</a:t>
            </a:r>
            <a:br>
              <a:rPr lang="uk-UA" sz="3200" dirty="0" smtClean="0">
                <a:solidFill>
                  <a:schemeClr val="bg1"/>
                </a:solidFill>
              </a:rPr>
            </a:br>
            <a:r>
              <a:rPr lang="uk-UA" sz="3200" b="1" i="1" dirty="0" smtClean="0">
                <a:solidFill>
                  <a:schemeClr val="bg1"/>
                </a:solidFill>
              </a:rPr>
              <a:t>Актриса Сибіл </a:t>
            </a:r>
            <a:r>
              <a:rPr lang="uk-UA" sz="3200" dirty="0" smtClean="0">
                <a:solidFill>
                  <a:schemeClr val="bg1"/>
                </a:solidFill>
              </a:rPr>
              <a:t>– уособлює театральність життя</a:t>
            </a:r>
            <a:r>
              <a:rPr lang="uk-UA" dirty="0" smtClean="0">
                <a:solidFill>
                  <a:schemeClr val="bg1"/>
                </a:solidFill>
              </a:rPr>
              <a:t>.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70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1" y="57367"/>
            <a:ext cx="8740771" cy="1077218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Втілення різних форм естетизму в образах роману</a:t>
            </a:r>
            <a:endParaRPr lang="uk-UA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круглений прямокутник 2"/>
          <p:cNvSpPr/>
          <p:nvPr/>
        </p:nvSpPr>
        <p:spPr>
          <a:xfrm>
            <a:off x="179512" y="1531341"/>
            <a:ext cx="2859573" cy="4612855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871" y="1488945"/>
            <a:ext cx="3053347" cy="4759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218" y="1488945"/>
            <a:ext cx="3025782" cy="473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круглений прямокутник 3"/>
          <p:cNvSpPr/>
          <p:nvPr/>
        </p:nvSpPr>
        <p:spPr>
          <a:xfrm>
            <a:off x="395536" y="3501008"/>
            <a:ext cx="2448272" cy="230425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106" y="3384722"/>
            <a:ext cx="2682875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671" y="3384723"/>
            <a:ext cx="2682875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7732" y="1931348"/>
            <a:ext cx="2476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i="1" dirty="0" smtClean="0">
                <a:solidFill>
                  <a:schemeClr val="bg1"/>
                </a:solidFill>
              </a:rPr>
              <a:t>Безіл Холлуорд</a:t>
            </a:r>
            <a:endParaRPr lang="uk-UA" sz="3600" b="1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81017" y="1931348"/>
            <a:ext cx="22250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i="1" dirty="0" smtClean="0">
                <a:solidFill>
                  <a:schemeClr val="bg1"/>
                </a:solidFill>
              </a:rPr>
              <a:t>Доріан Грей</a:t>
            </a:r>
            <a:endParaRPr lang="uk-UA" sz="3600" b="1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09095" y="1931347"/>
            <a:ext cx="20440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i="1" dirty="0" smtClean="0">
                <a:solidFill>
                  <a:schemeClr val="bg1"/>
                </a:solidFill>
              </a:rPr>
              <a:t>Лорд Генрі</a:t>
            </a:r>
            <a:endParaRPr lang="uk-UA" sz="3600" b="1" i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5556" y="3652270"/>
            <a:ext cx="2088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МИСТЕЦТВО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7524" y="5013176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МИТЕЦЬ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0" name="Стрілка вниз 9"/>
          <p:cNvSpPr/>
          <p:nvPr/>
        </p:nvSpPr>
        <p:spPr>
          <a:xfrm>
            <a:off x="1403648" y="4221088"/>
            <a:ext cx="504056" cy="69897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561" y="4221088"/>
            <a:ext cx="56038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357" y="4221088"/>
            <a:ext cx="56038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459613" y="3623822"/>
            <a:ext cx="2122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КРАСА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68685" y="4989661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chemeClr val="bg1"/>
                </a:solidFill>
              </a:rPr>
              <a:t>«КОРОЛЬ ЖИТТЯ»</a:t>
            </a:r>
            <a:endParaRPr lang="uk-UA" sz="2400" b="1" i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06672" y="3652269"/>
            <a:ext cx="1848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НАСОЛОДА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79846" y="4946575"/>
            <a:ext cx="1972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«ПРИНЦ ПАРАДОКС»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16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9074" y="-36029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Сходинки пороку Доріана Грея</a:t>
            </a:r>
            <a:endParaRPr lang="uk-UA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10302"/>
            <a:ext cx="4317107" cy="2880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39552" y="1388742"/>
            <a:ext cx="36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1</a:t>
            </a:r>
            <a:r>
              <a:rPr lang="uk-UA" sz="32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– Усвідомлення ним своєї краси.</a:t>
            </a:r>
            <a:endParaRPr lang="uk-UA" sz="32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3861048"/>
            <a:ext cx="83529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«Ледве скинувши оком на портрет, він мимохіть ступив крок назад і аж зашарівся од задоволення.  У погляді його заіскрилася радість, немовби він уперше уперше впізнав себе. Юнак стояв непорушний і зачудований, чуючи краєм вуха, що Голуорд звертається до нього, але не розуміючи слів. Свідомість своєї власної краси спала на Доріана, як одкровення. Він ніколи не помічав її раніше!»</a:t>
            </a:r>
            <a:endParaRPr lang="uk-UA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047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6428"/>
            <a:ext cx="3730624" cy="37306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923928" y="980728"/>
            <a:ext cx="4824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dirty="0" smtClean="0">
                <a:solidFill>
                  <a:srgbClr val="C00000"/>
                </a:solidFill>
              </a:rPr>
              <a:t>2</a:t>
            </a:r>
            <a:r>
              <a:rPr lang="uk-UA" sz="3600" dirty="0" smtClean="0">
                <a:solidFill>
                  <a:srgbClr val="C00000"/>
                </a:solidFill>
              </a:rPr>
              <a:t> – Захоплення бутафорією.</a:t>
            </a:r>
            <a:endParaRPr lang="uk-UA" sz="36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4293095"/>
            <a:ext cx="87849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 покохав те море пристрастей і образів, які талановито втілювала Сибіла на сцені. Він не покохав дівчину на ім'я  Сибіла Вейн, йому сподобалися її гра, костюми, штучні мовлення та погляди. Можна сказати, що Доріан захопився бутафорією.</a:t>
            </a:r>
            <a:endParaRPr lang="uk-UA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411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243</TotalTime>
  <Words>601</Words>
  <Application>Microsoft Office PowerPoint</Application>
  <PresentationFormat>Екран (4:3)</PresentationFormat>
  <Paragraphs>65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18" baseType="lpstr">
      <vt:lpstr>Метро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22</cp:revision>
  <dcterms:created xsi:type="dcterms:W3CDTF">2014-05-18T17:59:28Z</dcterms:created>
  <dcterms:modified xsi:type="dcterms:W3CDTF">2014-06-03T16:23:38Z</dcterms:modified>
</cp:coreProperties>
</file>