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Місцеве</a:t>
            </a:r>
            <a:r>
              <a:rPr lang="ru-RU" b="1" dirty="0" smtClean="0"/>
              <a:t> </a:t>
            </a:r>
            <a:r>
              <a:rPr lang="ru-RU" b="1" dirty="0" err="1" smtClean="0"/>
              <a:t>самоврядування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42852"/>
            <a:ext cx="55007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dirty="0" err="1" smtClean="0"/>
              <a:t>залежності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того,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колективи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самоврядування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говорити</a:t>
            </a:r>
            <a:r>
              <a:rPr lang="ru-RU" sz="2800" dirty="0" smtClean="0"/>
              <a:t> про </a:t>
            </a:r>
            <a:r>
              <a:rPr lang="ru-RU" sz="2800" b="1" i="1" dirty="0" err="1" smtClean="0"/>
              <a:t>корпоративне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місцеве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самоврядування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1026" name="Picture 2" descr="&amp;tcy;&amp;acy;&amp;bcy;&amp;lcy;&amp;icy;&amp;ts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8614933" cy="3049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335755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В </a:t>
            </a:r>
            <a:r>
              <a:rPr lang="ru-RU" sz="1200" dirty="0" err="1" smtClean="0"/>
              <a:t>першому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випадку</a:t>
            </a:r>
            <a:r>
              <a:rPr lang="ru-RU" sz="1200" dirty="0" smtClean="0"/>
              <a:t> </a:t>
            </a:r>
            <a:r>
              <a:rPr lang="ru-RU" sz="1200" dirty="0" err="1" smtClean="0"/>
              <a:t>мова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йде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самоврядування</a:t>
            </a:r>
            <a:r>
              <a:rPr lang="ru-RU" sz="1200" dirty="0" smtClean="0"/>
              <a:t> в </a:t>
            </a:r>
            <a:r>
              <a:rPr lang="ru-RU" sz="1200" dirty="0" err="1" smtClean="0"/>
              <a:t>колективах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формуються</a:t>
            </a:r>
            <a:r>
              <a:rPr lang="ru-RU" sz="1200" dirty="0" smtClean="0"/>
              <a:t> на </a:t>
            </a:r>
            <a:r>
              <a:rPr lang="ru-RU" sz="1200" dirty="0" err="1" smtClean="0"/>
              <a:t>основі</a:t>
            </a:r>
            <a:r>
              <a:rPr lang="ru-RU" sz="1200" dirty="0" smtClean="0"/>
              <a:t>: </a:t>
            </a:r>
            <a:r>
              <a:rPr lang="ru-RU" sz="1200" dirty="0" err="1" smtClean="0"/>
              <a:t>виробничої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спільної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політичної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програми</a:t>
            </a:r>
            <a:r>
              <a:rPr lang="ru-RU" sz="1200" dirty="0" smtClean="0"/>
              <a:t> </a:t>
            </a:r>
            <a:r>
              <a:rPr lang="ru-RU" sz="1200" dirty="0" err="1" smtClean="0"/>
              <a:t>або</a:t>
            </a:r>
            <a:r>
              <a:rPr lang="ru-RU" sz="1200" dirty="0" smtClean="0"/>
              <a:t> </a:t>
            </a:r>
            <a:r>
              <a:rPr lang="ru-RU" sz="1200" dirty="0" err="1" smtClean="0"/>
              <a:t>віросповідання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спільних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творчих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прагнень</a:t>
            </a:r>
            <a:r>
              <a:rPr lang="ru-RU" sz="1200" dirty="0" smtClean="0"/>
              <a:t>, </a:t>
            </a:r>
            <a:r>
              <a:rPr lang="ru-RU" sz="1200" dirty="0" err="1" smtClean="0"/>
              <a:t>наприклад</a:t>
            </a:r>
            <a:r>
              <a:rPr lang="ru-RU" sz="1200" dirty="0" smtClean="0"/>
              <a:t>, </a:t>
            </a:r>
            <a:r>
              <a:rPr lang="ru-RU" sz="1200" dirty="0" err="1" smtClean="0"/>
              <a:t>шкільне</a:t>
            </a:r>
            <a:r>
              <a:rPr lang="ru-RU" sz="1200" dirty="0" smtClean="0"/>
              <a:t> </a:t>
            </a:r>
            <a:r>
              <a:rPr lang="ru-RU" sz="1200" dirty="0" err="1" smtClean="0"/>
              <a:t>самоврядування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студентське</a:t>
            </a:r>
            <a:r>
              <a:rPr lang="ru-RU" sz="1200" dirty="0" smtClean="0"/>
              <a:t> </a:t>
            </a:r>
            <a:r>
              <a:rPr lang="ru-RU" sz="1200" dirty="0" err="1" smtClean="0"/>
              <a:t>самоврядування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самоврядування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партій</a:t>
            </a:r>
            <a:r>
              <a:rPr lang="ru-RU" sz="1200" dirty="0" smtClean="0"/>
              <a:t>, </a:t>
            </a:r>
            <a:r>
              <a:rPr lang="ru-RU" sz="1200" dirty="0" err="1" smtClean="0"/>
              <a:t>господарських</a:t>
            </a:r>
            <a:r>
              <a:rPr lang="ru-RU" sz="1200" dirty="0" smtClean="0"/>
              <a:t> </a:t>
            </a:r>
            <a:r>
              <a:rPr lang="ru-RU" sz="1200" dirty="0" err="1" smtClean="0"/>
              <a:t>товариств</a:t>
            </a:r>
            <a:r>
              <a:rPr lang="ru-RU" sz="1200" dirty="0" smtClean="0"/>
              <a:t> </a:t>
            </a:r>
            <a:r>
              <a:rPr lang="ru-RU" sz="1200" dirty="0" err="1" smtClean="0"/>
              <a:t>тощо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В </a:t>
            </a:r>
            <a:r>
              <a:rPr lang="ru-RU" sz="1200" b="1" i="1" dirty="0" smtClean="0"/>
              <a:t>другому </a:t>
            </a:r>
            <a:r>
              <a:rPr lang="ru-RU" sz="1200" dirty="0" smtClean="0"/>
              <a:t>– про </a:t>
            </a:r>
            <a:r>
              <a:rPr lang="ru-RU" sz="1200" dirty="0" err="1" smtClean="0"/>
              <a:t>самоврядування</a:t>
            </a:r>
            <a:r>
              <a:rPr lang="ru-RU" sz="1200" dirty="0" smtClean="0"/>
              <a:t> </a:t>
            </a:r>
            <a:r>
              <a:rPr lang="ru-RU" sz="1200" b="1" i="1" dirty="0" err="1" smtClean="0"/>
              <a:t>територіальних</a:t>
            </a:r>
            <a:r>
              <a:rPr lang="ru-RU" sz="1200" b="1" i="1" dirty="0" smtClean="0"/>
              <a:t> громад</a:t>
            </a:r>
            <a:r>
              <a:rPr lang="ru-RU" sz="1200" dirty="0" smtClean="0"/>
              <a:t> – </a:t>
            </a:r>
            <a:r>
              <a:rPr lang="ru-RU" sz="1200" dirty="0" err="1" smtClean="0"/>
              <a:t>сталих</a:t>
            </a:r>
            <a:r>
              <a:rPr lang="ru-RU" sz="1200" dirty="0" smtClean="0"/>
              <a:t> </a:t>
            </a:r>
            <a:r>
              <a:rPr lang="ru-RU" sz="1200" dirty="0" err="1" smtClean="0"/>
              <a:t>колективів</a:t>
            </a:r>
            <a:r>
              <a:rPr lang="ru-RU" sz="1200" dirty="0" smtClean="0"/>
              <a:t> людей, </a:t>
            </a:r>
            <a:r>
              <a:rPr lang="ru-RU" sz="1200" dirty="0" err="1" smtClean="0"/>
              <a:t>об’єднаних</a:t>
            </a:r>
            <a:r>
              <a:rPr lang="ru-RU" sz="1200" dirty="0" smtClean="0"/>
              <a:t> системою </a:t>
            </a:r>
            <a:r>
              <a:rPr lang="ru-RU" sz="1200" dirty="0" err="1" smtClean="0"/>
              <a:t>зв’язків</a:t>
            </a:r>
            <a:r>
              <a:rPr lang="ru-RU" sz="1200" dirty="0" smtClean="0"/>
              <a:t> та </a:t>
            </a:r>
            <a:r>
              <a:rPr lang="ru-RU" sz="1200" dirty="0" err="1" smtClean="0"/>
              <a:t>відносин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склалися</a:t>
            </a:r>
            <a:r>
              <a:rPr lang="ru-RU" sz="1200" dirty="0" smtClean="0"/>
              <a:t> </a:t>
            </a:r>
            <a:r>
              <a:rPr lang="ru-RU" sz="1200" dirty="0" err="1" smtClean="0"/>
              <a:t>історично</a:t>
            </a:r>
            <a:r>
              <a:rPr lang="ru-RU" sz="1200" dirty="0" smtClean="0"/>
              <a:t> </a:t>
            </a:r>
            <a:r>
              <a:rPr lang="ru-RU" sz="1200" dirty="0" err="1" smtClean="0"/>
              <a:t>внаслідок</a:t>
            </a:r>
            <a:r>
              <a:rPr lang="ru-RU" sz="1200" dirty="0" smtClean="0"/>
              <a:t>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постійного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проживання</a:t>
            </a:r>
            <a:r>
              <a:rPr lang="ru-RU" sz="1200" dirty="0" smtClean="0"/>
              <a:t> в межах </a:t>
            </a:r>
            <a:r>
              <a:rPr lang="ru-RU" sz="1200" dirty="0" err="1" smtClean="0"/>
              <a:t>певної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території</a:t>
            </a:r>
            <a:r>
              <a:rPr lang="ru-RU" sz="1200" dirty="0" smtClean="0"/>
              <a:t> (</a:t>
            </a:r>
            <a:r>
              <a:rPr lang="ru-RU" sz="1200" dirty="0" err="1" smtClean="0"/>
              <a:t>населеного</a:t>
            </a:r>
            <a:r>
              <a:rPr lang="ru-RU" sz="1200" dirty="0" smtClean="0"/>
              <a:t> пункту – села,  селища, </a:t>
            </a:r>
            <a:r>
              <a:rPr lang="ru-RU" sz="1200" dirty="0" err="1" smtClean="0"/>
              <a:t>міста</a:t>
            </a:r>
            <a:r>
              <a:rPr lang="ru-RU" sz="1200" dirty="0" smtClean="0"/>
              <a:t>) </a:t>
            </a:r>
            <a:r>
              <a:rPr lang="ru-RU" sz="1200" dirty="0" err="1" smtClean="0"/>
              <a:t>тобто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місцеве</a:t>
            </a:r>
            <a:r>
              <a:rPr lang="ru-RU" sz="1200" dirty="0" smtClean="0"/>
              <a:t> </a:t>
            </a:r>
            <a:r>
              <a:rPr lang="ru-RU" sz="1200" dirty="0" err="1" smtClean="0"/>
              <a:t>самоврядування</a:t>
            </a:r>
            <a:r>
              <a:rPr lang="ru-RU" sz="1200" dirty="0" smtClean="0"/>
              <a:t>.</a:t>
            </a:r>
          </a:p>
          <a:p>
            <a:r>
              <a:rPr lang="ru-RU" sz="1200" dirty="0" err="1" smtClean="0"/>
              <a:t>Поняття</a:t>
            </a:r>
            <a:r>
              <a:rPr lang="ru-RU" sz="1200" dirty="0" smtClean="0"/>
              <a:t> </a:t>
            </a:r>
            <a:r>
              <a:rPr lang="ru-RU" sz="1200" dirty="0" err="1" smtClean="0"/>
              <a:t>місцевого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самоврядування</a:t>
            </a:r>
            <a:r>
              <a:rPr lang="ru-RU" sz="1200" dirty="0" smtClean="0"/>
              <a:t> активно </a:t>
            </a:r>
            <a:r>
              <a:rPr lang="ru-RU" sz="1200" dirty="0" err="1" smtClean="0"/>
              <a:t>розробляється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юридичною</a:t>
            </a:r>
            <a:r>
              <a:rPr lang="ru-RU" sz="1200" dirty="0" smtClean="0"/>
              <a:t> наукою </a:t>
            </a:r>
            <a:r>
              <a:rPr lang="ru-RU" sz="1200" dirty="0" err="1" smtClean="0"/>
              <a:t>вже</a:t>
            </a:r>
            <a:r>
              <a:rPr lang="ru-RU" sz="1200" dirty="0" smtClean="0"/>
              <a:t> </a:t>
            </a:r>
            <a:r>
              <a:rPr lang="ru-RU" sz="1200" dirty="0" err="1" smtClean="0"/>
              <a:t>більше</a:t>
            </a:r>
            <a:r>
              <a:rPr lang="ru-RU" sz="1200" dirty="0" smtClean="0"/>
              <a:t> </a:t>
            </a:r>
            <a:r>
              <a:rPr lang="ru-RU" sz="1200" dirty="0" err="1" smtClean="0"/>
              <a:t>двохсот</a:t>
            </a:r>
            <a:r>
              <a:rPr lang="ru-RU" sz="1200" dirty="0" smtClean="0"/>
              <a:t> </a:t>
            </a:r>
            <a:r>
              <a:rPr lang="ru-RU" sz="1200" dirty="0" err="1" smtClean="0"/>
              <a:t>років</a:t>
            </a:r>
            <a:r>
              <a:rPr lang="ru-RU" sz="1200" dirty="0" smtClean="0"/>
              <a:t>. Так, </a:t>
            </a:r>
            <a:r>
              <a:rPr lang="ru-RU" sz="1200" dirty="0" err="1" smtClean="0"/>
              <a:t>теоретичні</a:t>
            </a:r>
            <a:r>
              <a:rPr lang="ru-RU" sz="1200" dirty="0" smtClean="0"/>
              <a:t> </a:t>
            </a:r>
            <a:r>
              <a:rPr lang="ru-RU" sz="1200" dirty="0" err="1" smtClean="0"/>
              <a:t>основи</a:t>
            </a:r>
            <a:r>
              <a:rPr lang="ru-RU" sz="1200" dirty="0" smtClean="0"/>
              <a:t> </a:t>
            </a:r>
            <a:r>
              <a:rPr lang="ru-RU" sz="1200" dirty="0" err="1" smtClean="0"/>
              <a:t>вчення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місцеве</a:t>
            </a:r>
            <a:r>
              <a:rPr lang="ru-RU" sz="1200" dirty="0" smtClean="0"/>
              <a:t> </a:t>
            </a:r>
            <a:r>
              <a:rPr lang="ru-RU" sz="1200" dirty="0" err="1" smtClean="0"/>
              <a:t>самоврядування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були</a:t>
            </a:r>
            <a:r>
              <a:rPr lang="ru-RU" sz="1200" dirty="0" smtClean="0"/>
              <a:t> </a:t>
            </a:r>
            <a:r>
              <a:rPr lang="ru-RU" sz="1200" dirty="0" err="1" smtClean="0"/>
              <a:t>закладені</a:t>
            </a:r>
            <a:r>
              <a:rPr lang="ru-RU" sz="1200" dirty="0" smtClean="0"/>
              <a:t> </a:t>
            </a:r>
            <a:r>
              <a:rPr lang="ru-RU" sz="1200" dirty="0" err="1" smtClean="0"/>
              <a:t>ще</a:t>
            </a:r>
            <a:r>
              <a:rPr lang="ru-RU" sz="1200" dirty="0" smtClean="0"/>
              <a:t> в </a:t>
            </a:r>
            <a:r>
              <a:rPr lang="ru-RU" sz="1200" dirty="0" err="1" smtClean="0"/>
              <a:t>кінці</a:t>
            </a:r>
            <a:r>
              <a:rPr lang="ru-RU" sz="1200" dirty="0" smtClean="0"/>
              <a:t> Х</a:t>
            </a:r>
            <a:r>
              <a:rPr lang="en-US" sz="1200" dirty="0" smtClean="0"/>
              <a:t>V</a:t>
            </a:r>
            <a:r>
              <a:rPr lang="ru-RU" sz="1200" dirty="0" smtClean="0"/>
              <a:t>ІІІ – </a:t>
            </a:r>
            <a:r>
              <a:rPr lang="ru-RU" sz="1200" dirty="0" err="1" smtClean="0"/>
              <a:t>першій</a:t>
            </a:r>
            <a:r>
              <a:rPr lang="ru-RU" sz="1200" dirty="0" smtClean="0"/>
              <a:t> </a:t>
            </a:r>
            <a:r>
              <a:rPr lang="ru-RU" sz="1200" dirty="0" err="1" smtClean="0"/>
              <a:t>половині</a:t>
            </a:r>
            <a:r>
              <a:rPr lang="ru-RU" sz="1200" dirty="0" smtClean="0"/>
              <a:t> ХІХ ст. </a:t>
            </a:r>
            <a:r>
              <a:rPr lang="ru-RU" sz="1200" dirty="0" err="1" smtClean="0"/>
              <a:t>представниками</a:t>
            </a:r>
            <a:r>
              <a:rPr lang="ru-RU" sz="1200" dirty="0" smtClean="0"/>
              <a:t> </a:t>
            </a:r>
            <a:r>
              <a:rPr lang="ru-RU" sz="1200" dirty="0" err="1" smtClean="0"/>
              <a:t>французької</a:t>
            </a:r>
            <a:r>
              <a:rPr lang="ru-RU" sz="1200" dirty="0" smtClean="0"/>
              <a:t>, </a:t>
            </a:r>
            <a:r>
              <a:rPr lang="ru-RU" sz="1200" dirty="0" err="1" smtClean="0"/>
              <a:t>бельгійської</a:t>
            </a:r>
            <a:r>
              <a:rPr lang="ru-RU" sz="1200" dirty="0" smtClean="0"/>
              <a:t> та </a:t>
            </a:r>
            <a:r>
              <a:rPr lang="ru-RU" sz="1200" dirty="0" err="1" smtClean="0"/>
              <a:t>німецької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юридичних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шкіл</a:t>
            </a:r>
            <a:r>
              <a:rPr lang="ru-RU" sz="1200" dirty="0" smtClean="0"/>
              <a:t>. </a:t>
            </a:r>
            <a:r>
              <a:rPr lang="ru-RU" sz="1200" dirty="0" err="1" smtClean="0"/>
              <a:t>Саме</a:t>
            </a:r>
            <a:r>
              <a:rPr lang="ru-RU" sz="1200" dirty="0" smtClean="0"/>
              <a:t> в </a:t>
            </a:r>
            <a:r>
              <a:rPr lang="ru-RU" sz="1200" dirty="0" err="1" smtClean="0"/>
              <a:t>цей</a:t>
            </a:r>
            <a:r>
              <a:rPr lang="ru-RU" sz="1200" dirty="0" smtClean="0"/>
              <a:t> час </a:t>
            </a:r>
            <a:r>
              <a:rPr lang="ru-RU" sz="1200" dirty="0" err="1" smtClean="0"/>
              <a:t>виникають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дві</a:t>
            </a:r>
            <a:r>
              <a:rPr lang="ru-RU" sz="1200" dirty="0" smtClean="0"/>
              <a:t> </a:t>
            </a:r>
            <a:r>
              <a:rPr lang="ru-RU" sz="1200" dirty="0" err="1" smtClean="0"/>
              <a:t>класичні</a:t>
            </a:r>
            <a:r>
              <a:rPr lang="ru-RU" sz="1200" dirty="0" smtClean="0"/>
              <a:t> </a:t>
            </a:r>
            <a:r>
              <a:rPr lang="ru-RU" sz="1200" dirty="0" err="1" smtClean="0"/>
              <a:t>теорії</a:t>
            </a:r>
            <a:r>
              <a:rPr lang="ru-RU" sz="1200" dirty="0" smtClean="0"/>
              <a:t> </a:t>
            </a:r>
            <a:r>
              <a:rPr lang="ru-RU" sz="1200" dirty="0" err="1" smtClean="0"/>
              <a:t>місцевого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самоврядування</a:t>
            </a:r>
            <a:r>
              <a:rPr lang="ru-RU" sz="1200" dirty="0" smtClean="0"/>
              <a:t> (</a:t>
            </a:r>
            <a:r>
              <a:rPr lang="ru-RU" sz="1200" b="1" i="1" dirty="0" err="1" smtClean="0"/>
              <a:t>громадівська</a:t>
            </a:r>
            <a:r>
              <a:rPr lang="ru-RU" sz="1200" dirty="0" smtClean="0"/>
              <a:t> та </a:t>
            </a:r>
            <a:r>
              <a:rPr lang="ru-RU" sz="1200" b="1" i="1" dirty="0" err="1" smtClean="0"/>
              <a:t>державницька</a:t>
            </a:r>
            <a:r>
              <a:rPr lang="ru-RU" sz="1200" dirty="0" smtClean="0"/>
              <a:t>),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базуються</a:t>
            </a:r>
            <a:r>
              <a:rPr lang="ru-RU" sz="1200" dirty="0" smtClean="0"/>
              <a:t> на </a:t>
            </a:r>
            <a:r>
              <a:rPr lang="ru-RU" sz="1200" dirty="0" err="1" smtClean="0"/>
              <a:t>двох</a:t>
            </a:r>
            <a:r>
              <a:rPr lang="ru-RU" sz="1200" dirty="0" smtClean="0"/>
              <a:t> </a:t>
            </a:r>
            <a:r>
              <a:rPr lang="ru-RU" sz="1200" dirty="0" err="1" smtClean="0"/>
              <a:t>суттєво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відмінних</a:t>
            </a:r>
            <a:r>
              <a:rPr lang="ru-RU" sz="1200" dirty="0" smtClean="0"/>
              <a:t> один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одного </a:t>
            </a:r>
            <a:r>
              <a:rPr lang="ru-RU" sz="1200" dirty="0" err="1" smtClean="0"/>
              <a:t>концептуальних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підходах</a:t>
            </a:r>
            <a:r>
              <a:rPr lang="ru-RU" sz="1200" dirty="0" smtClean="0"/>
              <a:t> (схема 1):</a:t>
            </a:r>
            <a:endParaRPr lang="ru-RU" sz="1200" dirty="0"/>
          </a:p>
        </p:txBody>
      </p:sp>
      <p:pic>
        <p:nvPicPr>
          <p:cNvPr id="77826" name="Picture 2" descr="&amp;tcy;&amp;acy;&amp;bcy;&amp;lcy;&amp;icy;&amp;ts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42852"/>
            <a:ext cx="5715000" cy="52482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00496" y="55721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Класичні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самоврядування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786454"/>
            <a:ext cx="428624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err="1" smtClean="0"/>
              <a:t>Основні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положення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цих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теорій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зберігають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своє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значення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і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сьогодні</a:t>
            </a:r>
            <a:r>
              <a:rPr lang="ru-RU" sz="1050" b="1" dirty="0" smtClean="0"/>
              <a:t>, </a:t>
            </a:r>
            <a:r>
              <a:rPr lang="ru-RU" sz="1050" b="1" dirty="0" err="1" smtClean="0"/>
              <a:t>їх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покладено</a:t>
            </a:r>
            <a:r>
              <a:rPr lang="ru-RU" sz="1050" b="1" dirty="0" smtClean="0"/>
              <a:t> в основу </a:t>
            </a:r>
            <a:r>
              <a:rPr lang="ru-RU" sz="1050" b="1" dirty="0" err="1" smtClean="0"/>
              <a:t>сучасних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поглядів</a:t>
            </a:r>
            <a:r>
              <a:rPr lang="ru-RU" sz="1050" b="1" dirty="0" smtClean="0"/>
              <a:t> на </a:t>
            </a:r>
            <a:r>
              <a:rPr lang="ru-RU" sz="1050" b="1" dirty="0" err="1" smtClean="0"/>
              <a:t>місцеве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самоврядування</a:t>
            </a:r>
            <a:r>
              <a:rPr lang="ru-RU" sz="1050" b="1" dirty="0" smtClean="0"/>
              <a:t>, </a:t>
            </a:r>
            <a:r>
              <a:rPr lang="ru-RU" sz="1050" b="1" dirty="0" err="1" smtClean="0"/>
              <a:t>які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спираються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на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нормативне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визначення</a:t>
            </a:r>
            <a:r>
              <a:rPr lang="ru-RU" sz="1050" b="1" dirty="0" smtClean="0"/>
              <a:t>, </a:t>
            </a:r>
            <a:r>
              <a:rPr lang="ru-RU" sz="1050" b="1" dirty="0" err="1" smtClean="0"/>
              <a:t>що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міститься</a:t>
            </a:r>
            <a:r>
              <a:rPr lang="ru-RU" sz="1050" b="1" dirty="0" smtClean="0"/>
              <a:t> в </a:t>
            </a:r>
            <a:r>
              <a:rPr lang="ru-RU" sz="1050" b="1" dirty="0" err="1" smtClean="0"/>
              <a:t>Європейській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Хартії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місцевого</a:t>
            </a:r>
            <a:r>
              <a:rPr lang="ru-RU" sz="1050" b="1" dirty="0" smtClean="0"/>
              <a:t> </a:t>
            </a:r>
            <a:r>
              <a:rPr lang="ru-RU" sz="1050" b="1" dirty="0" err="1" smtClean="0"/>
              <a:t>самоврядування</a:t>
            </a:r>
            <a:r>
              <a:rPr lang="ru-RU" sz="1050" b="1" dirty="0" smtClean="0"/>
              <a:t> 1985 року: </a:t>
            </a: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1. </a:t>
            </a:r>
            <a:r>
              <a:rPr lang="ru-RU" sz="1600" i="1" dirty="0" err="1" smtClean="0"/>
              <a:t>Місцеве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самоврядування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означає</a:t>
            </a:r>
            <a:r>
              <a:rPr lang="ru-RU" sz="1600" i="1" dirty="0" smtClean="0"/>
              <a:t> право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спроможність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місцевих</a:t>
            </a:r>
            <a:r>
              <a:rPr lang="ru-RU" sz="1600" i="1" dirty="0" smtClean="0"/>
              <a:t> властей, в межах закону, </a:t>
            </a:r>
            <a:r>
              <a:rPr lang="ru-RU" sz="1600" i="1" dirty="0" err="1" smtClean="0"/>
              <a:t>здійснювати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регулювання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управління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суттєвою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часткою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публічних</a:t>
            </a:r>
            <a:r>
              <a:rPr lang="ru-RU" sz="1600" i="1" dirty="0" smtClean="0"/>
              <a:t> справ, </a:t>
            </a:r>
            <a:r>
              <a:rPr lang="ru-RU" sz="1600" i="1" dirty="0" err="1" smtClean="0"/>
              <a:t>які</a:t>
            </a:r>
            <a:r>
              <a:rPr lang="ru-RU" sz="1600" i="1" dirty="0" smtClean="0"/>
              <a:t> належать до </a:t>
            </a:r>
            <a:r>
              <a:rPr lang="ru-RU" sz="1600" i="1" dirty="0" err="1" smtClean="0"/>
              <a:t>їхньої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компетенції</a:t>
            </a:r>
            <a:r>
              <a:rPr lang="ru-RU" sz="1600" i="1" dirty="0" smtClean="0"/>
              <a:t>, в </a:t>
            </a:r>
            <a:r>
              <a:rPr lang="ru-RU" sz="1600" i="1" dirty="0" err="1" smtClean="0"/>
              <a:t>інтересах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місцевого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населення</a:t>
            </a:r>
            <a:r>
              <a:rPr lang="ru-RU" sz="1600" i="1" dirty="0" smtClean="0"/>
              <a:t>.</a:t>
            </a:r>
            <a:endParaRPr lang="ru-RU" sz="1600" dirty="0" smtClean="0"/>
          </a:p>
          <a:p>
            <a:r>
              <a:rPr lang="ru-RU" sz="1600" i="1" dirty="0" smtClean="0"/>
              <a:t>2. </a:t>
            </a:r>
            <a:r>
              <a:rPr lang="ru-RU" sz="1600" i="1" dirty="0" err="1" smtClean="0"/>
              <a:t>Це</a:t>
            </a:r>
            <a:r>
              <a:rPr lang="ru-RU" sz="1600" i="1" dirty="0" smtClean="0"/>
              <a:t> право </a:t>
            </a:r>
            <a:r>
              <a:rPr lang="ru-RU" sz="1600" i="1" dirty="0" err="1" smtClean="0"/>
              <a:t>здійснюється</a:t>
            </a:r>
            <a:r>
              <a:rPr lang="ru-RU" sz="1600" i="1" dirty="0" smtClean="0"/>
              <a:t> радами </a:t>
            </a:r>
            <a:r>
              <a:rPr lang="ru-RU" sz="1600" i="1" dirty="0" err="1" smtClean="0"/>
              <a:t>або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зборами</a:t>
            </a:r>
            <a:r>
              <a:rPr lang="ru-RU" sz="1600" i="1" dirty="0" smtClean="0"/>
              <a:t>, члени </a:t>
            </a:r>
            <a:r>
              <a:rPr lang="ru-RU" sz="1600" i="1" dirty="0" err="1" smtClean="0"/>
              <a:t>яких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вільно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обираються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таємним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голосуванням</a:t>
            </a:r>
            <a:r>
              <a:rPr lang="ru-RU" sz="1600" i="1" dirty="0" smtClean="0"/>
              <a:t> на </a:t>
            </a:r>
            <a:r>
              <a:rPr lang="ru-RU" sz="1600" i="1" dirty="0" err="1" smtClean="0"/>
              <a:t>основі</a:t>
            </a:r>
            <a:r>
              <a:rPr lang="ru-RU" sz="1600" i="1" dirty="0" smtClean="0"/>
              <a:t> прямого, </a:t>
            </a:r>
            <a:r>
              <a:rPr lang="ru-RU" sz="1600" i="1" dirty="0" err="1" smtClean="0"/>
              <a:t>рівного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загального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виборчого</a:t>
            </a:r>
            <a:r>
              <a:rPr lang="ru-RU" sz="1600" i="1" dirty="0" smtClean="0"/>
              <a:t> права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які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можуть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підзвітні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їм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виконавчі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органи</a:t>
            </a:r>
            <a:r>
              <a:rPr lang="ru-RU" sz="1600" i="1" dirty="0" smtClean="0"/>
              <a:t>. </a:t>
            </a:r>
            <a:r>
              <a:rPr lang="ru-RU" sz="1600" i="1" dirty="0" err="1" smtClean="0"/>
              <a:t>Це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положення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ніяким</a:t>
            </a:r>
            <a:r>
              <a:rPr lang="ru-RU" sz="1600" i="1" dirty="0" smtClean="0"/>
              <a:t> чином не </a:t>
            </a:r>
            <a:r>
              <a:rPr lang="ru-RU" sz="1600" i="1" dirty="0" err="1" smtClean="0"/>
              <a:t>заважає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використанню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зборів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громадян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референдумів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або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будь-якої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іншої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форми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прямої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участі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громадян</a:t>
            </a:r>
            <a:r>
              <a:rPr lang="ru-RU" sz="1600" i="1" dirty="0" smtClean="0"/>
              <a:t>, </a:t>
            </a:r>
            <a:r>
              <a:rPr lang="ru-RU" sz="1600" i="1" dirty="0" err="1" smtClean="0"/>
              <a:t>якщо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це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дозволяється</a:t>
            </a:r>
            <a:r>
              <a:rPr lang="ru-RU" sz="1600" i="1" dirty="0" smtClean="0"/>
              <a:t> законом.</a:t>
            </a:r>
            <a:endParaRPr lang="ru-RU" sz="1600" dirty="0" smtClean="0"/>
          </a:p>
          <a:p>
            <a:r>
              <a:rPr lang="ru-RU" sz="1600" dirty="0" smtClean="0"/>
              <a:t>З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випливає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об’єктом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місцевого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самоврядування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виступає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частка</a:t>
            </a:r>
            <a:r>
              <a:rPr lang="ru-RU" sz="1600" dirty="0" smtClean="0"/>
              <a:t> </a:t>
            </a:r>
            <a:r>
              <a:rPr lang="ru-RU" sz="1600" dirty="0" err="1" smtClean="0"/>
              <a:t>публічних</a:t>
            </a:r>
            <a:r>
              <a:rPr lang="ru-RU" sz="1600" dirty="0" smtClean="0"/>
              <a:t> (</a:t>
            </a:r>
            <a:r>
              <a:rPr lang="ru-RU" sz="1600" dirty="0" err="1" smtClean="0"/>
              <a:t>громадських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суспільних</a:t>
            </a:r>
            <a:r>
              <a:rPr lang="ru-RU" sz="1600" dirty="0" smtClean="0"/>
              <a:t>) справ, яку </a:t>
            </a:r>
            <a:r>
              <a:rPr lang="ru-RU" sz="1600" dirty="0" err="1" smtClean="0"/>
              <a:t>становлять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питання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місцевого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значення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локально-територіальний</a:t>
            </a:r>
            <a:r>
              <a:rPr lang="ru-RU" sz="1600" dirty="0" smtClean="0"/>
              <a:t> характер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виникають</a:t>
            </a:r>
            <a:r>
              <a:rPr lang="ru-RU" sz="1600" dirty="0" smtClean="0"/>
              <a:t> в </a:t>
            </a:r>
            <a:r>
              <a:rPr lang="ru-RU" sz="1600" dirty="0" err="1" smtClean="0"/>
              <a:t>процесі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функціонування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громади</a:t>
            </a:r>
            <a:r>
              <a:rPr lang="ru-RU" sz="1600" dirty="0" smtClean="0"/>
              <a:t>,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 потреб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членів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носять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комплексний</a:t>
            </a:r>
            <a:r>
              <a:rPr lang="ru-RU" sz="1600" dirty="0" smtClean="0"/>
              <a:t> характер,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пов’язані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інтересів</a:t>
            </a:r>
            <a:r>
              <a:rPr lang="ru-RU" sz="1600" dirty="0" smtClean="0"/>
              <a:t> </a:t>
            </a:r>
            <a:r>
              <a:rPr lang="ru-RU" sz="1600" dirty="0" err="1" smtClean="0"/>
              <a:t>членів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громади</a:t>
            </a:r>
            <a:r>
              <a:rPr lang="ru-RU" sz="1600" dirty="0" smtClean="0"/>
              <a:t> в </a:t>
            </a:r>
            <a:r>
              <a:rPr lang="ru-RU" sz="1600" dirty="0" err="1" smtClean="0"/>
              <a:t>усіх</a:t>
            </a:r>
            <a:r>
              <a:rPr lang="ru-RU" sz="1600" dirty="0" smtClean="0"/>
              <a:t> сферах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: </a:t>
            </a:r>
            <a:r>
              <a:rPr lang="ru-RU" sz="1600" dirty="0" err="1" smtClean="0"/>
              <a:t>економіка</a:t>
            </a:r>
            <a:r>
              <a:rPr lang="ru-RU" sz="1600" dirty="0" smtClean="0"/>
              <a:t>, </a:t>
            </a:r>
            <a:r>
              <a:rPr lang="ru-RU" sz="1600" dirty="0" err="1" smtClean="0"/>
              <a:t>освіта</a:t>
            </a:r>
            <a:r>
              <a:rPr lang="ru-RU" sz="1600" dirty="0" smtClean="0"/>
              <a:t>, культура, </a:t>
            </a:r>
            <a:r>
              <a:rPr lang="ru-RU" sz="1600" dirty="0" err="1" smtClean="0"/>
              <a:t>громадський</a:t>
            </a:r>
            <a:r>
              <a:rPr lang="ru-RU" sz="1600" dirty="0" smtClean="0"/>
              <a:t> порядок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Конституція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розглядає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місцеве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як </a:t>
            </a:r>
            <a:r>
              <a:rPr lang="ru-RU" sz="1600" dirty="0" err="1" smtClean="0"/>
              <a:t>багатогранне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комплексне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політико-правове</a:t>
            </a:r>
            <a:r>
              <a:rPr lang="ru-RU" sz="1600" dirty="0" smtClean="0"/>
              <a:t> </a:t>
            </a:r>
            <a:r>
              <a:rPr lang="ru-RU" sz="1600" dirty="0" err="1" smtClean="0"/>
              <a:t>явище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</a:t>
            </a:r>
            <a:r>
              <a:rPr lang="ru-RU" sz="1600" dirty="0" smtClean="0"/>
              <a:t>. Перш за все, </a:t>
            </a:r>
            <a:r>
              <a:rPr lang="ru-RU" sz="1600" dirty="0" err="1" smtClean="0"/>
              <a:t>конституційні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закріплюють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місцеве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як </a:t>
            </a:r>
            <a:r>
              <a:rPr lang="ru-RU" sz="1600" dirty="0" err="1" smtClean="0"/>
              <a:t>важливу</a:t>
            </a:r>
            <a:r>
              <a:rPr lang="ru-RU" sz="1600" dirty="0" smtClean="0"/>
              <a:t> </a:t>
            </a:r>
            <a:r>
              <a:rPr lang="ru-RU" sz="1600" b="1" i="1" dirty="0" smtClean="0"/>
              <a:t>форму </a:t>
            </a:r>
            <a:r>
              <a:rPr lang="ru-RU" sz="1600" b="1" i="1" dirty="0" err="1" smtClean="0"/>
              <a:t>народовладдя</a:t>
            </a:r>
            <a:r>
              <a:rPr lang="ru-RU" sz="1600" dirty="0" smtClean="0"/>
              <a:t>, а принцип </a:t>
            </a:r>
            <a:r>
              <a:rPr lang="ru-RU" sz="1600" dirty="0" err="1" smtClean="0"/>
              <a:t>визнання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гарантованості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віднесено</a:t>
            </a:r>
            <a:r>
              <a:rPr lang="ru-RU" sz="1600" dirty="0" smtClean="0"/>
              <a:t> до </a:t>
            </a:r>
            <a:r>
              <a:rPr lang="ru-RU" sz="1600" b="1" i="1" dirty="0" smtClean="0"/>
              <a:t>засад </a:t>
            </a:r>
            <a:r>
              <a:rPr lang="ru-RU" sz="1600" b="1" i="1" dirty="0" err="1" smtClean="0"/>
              <a:t>конституційного</a:t>
            </a:r>
            <a:r>
              <a:rPr lang="ru-RU" sz="1600" b="1" i="1" dirty="0" smtClean="0"/>
              <a:t> ладу </a:t>
            </a:r>
            <a:r>
              <a:rPr lang="ru-RU" sz="1600" b="1" i="1" dirty="0" err="1" smtClean="0"/>
              <a:t>України</a:t>
            </a:r>
            <a:r>
              <a:rPr lang="ru-RU" sz="1600" dirty="0" smtClean="0"/>
              <a:t> (ст. 5, 7, 19, 38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Конституції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).</a:t>
            </a:r>
          </a:p>
          <a:p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детальне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дається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Законі</a:t>
            </a:r>
            <a:r>
              <a:rPr lang="ru-RU" sz="1600" dirty="0" smtClean="0"/>
              <a:t> “Про </a:t>
            </a:r>
            <a:r>
              <a:rPr lang="ru-RU" sz="1600" dirty="0" err="1" smtClean="0"/>
              <a:t>місцеве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”: </a:t>
            </a:r>
            <a:r>
              <a:rPr lang="ru-RU" sz="1600" i="1" dirty="0" smtClean="0"/>
              <a:t>“</a:t>
            </a:r>
            <a:r>
              <a:rPr lang="ru-RU" sz="1600" i="1" dirty="0" err="1" smtClean="0"/>
              <a:t>Місцеве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самоврядування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Україні</a:t>
            </a:r>
            <a:r>
              <a:rPr lang="ru-RU" sz="1600" i="1" dirty="0" smtClean="0"/>
              <a:t>– </a:t>
            </a:r>
            <a:r>
              <a:rPr lang="ru-RU" sz="1600" i="1" dirty="0" err="1" smtClean="0"/>
              <a:t>це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гарантоване</a:t>
            </a:r>
            <a:r>
              <a:rPr lang="ru-RU" sz="1600" i="1" dirty="0" smtClean="0"/>
              <a:t> державою право та реальна </a:t>
            </a:r>
            <a:r>
              <a:rPr lang="ru-RU" sz="1600" i="1" dirty="0" err="1" smtClean="0"/>
              <a:t>здатність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територіальної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громади</a:t>
            </a:r>
            <a:r>
              <a:rPr lang="ru-RU" sz="1600" i="1" dirty="0" smtClean="0"/>
              <a:t>– </a:t>
            </a:r>
            <a:r>
              <a:rPr lang="ru-RU" sz="1600" i="1" dirty="0" err="1" smtClean="0"/>
              <a:t>жителів</a:t>
            </a:r>
            <a:r>
              <a:rPr lang="ru-RU" sz="1600" i="1" dirty="0" smtClean="0"/>
              <a:t> села </a:t>
            </a:r>
            <a:r>
              <a:rPr lang="ru-RU" sz="1600" i="1" dirty="0" err="1" smtClean="0"/>
              <a:t>чи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добровільного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об’єднання</a:t>
            </a:r>
            <a:r>
              <a:rPr lang="ru-RU" sz="1600" i="1" dirty="0" smtClean="0"/>
              <a:t> в </a:t>
            </a:r>
            <a:r>
              <a:rPr lang="ru-RU" sz="1600" i="1" dirty="0" err="1" smtClean="0"/>
              <a:t>сільську</a:t>
            </a:r>
            <a:r>
              <a:rPr lang="ru-RU" sz="1600" i="1" dirty="0" smtClean="0"/>
              <a:t> громаду </a:t>
            </a:r>
            <a:r>
              <a:rPr lang="ru-RU" sz="1600" i="1" dirty="0" err="1" smtClean="0"/>
              <a:t>жителів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кількох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сіл</a:t>
            </a:r>
            <a:r>
              <a:rPr lang="ru-RU" sz="1600" i="1" dirty="0" smtClean="0"/>
              <a:t>, селища, </a:t>
            </a:r>
            <a:r>
              <a:rPr lang="ru-RU" sz="1600" i="1" dirty="0" err="1" smtClean="0"/>
              <a:t>міста</a:t>
            </a:r>
            <a:r>
              <a:rPr lang="ru-RU" sz="1600" i="1" dirty="0" smtClean="0"/>
              <a:t>– </a:t>
            </a:r>
            <a:r>
              <a:rPr lang="ru-RU" sz="1600" i="1" dirty="0" err="1" smtClean="0"/>
              <a:t>самостійно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або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під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відповідальність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органів</a:t>
            </a:r>
            <a:r>
              <a:rPr lang="ru-RU" sz="1600" i="1" dirty="0" smtClean="0"/>
              <a:t> та </a:t>
            </a:r>
            <a:r>
              <a:rPr lang="ru-RU" sz="1600" i="1" dirty="0" err="1" smtClean="0"/>
              <a:t>посадових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осіб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місцевого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самоврядування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вирішувати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питання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місцевого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значення</a:t>
            </a:r>
            <a:r>
              <a:rPr lang="ru-RU" sz="1600" i="1" dirty="0" smtClean="0"/>
              <a:t> в межах </a:t>
            </a:r>
            <a:r>
              <a:rPr lang="ru-RU" sz="1600" i="1" dirty="0" err="1" smtClean="0"/>
              <a:t>Конституції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законів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України</a:t>
            </a:r>
            <a:r>
              <a:rPr lang="ru-RU" sz="1600" i="1" dirty="0" smtClean="0"/>
              <a:t>”.</a:t>
            </a:r>
            <a:endParaRPr lang="ru-RU" sz="1600" dirty="0" smtClean="0"/>
          </a:p>
          <a:p>
            <a:r>
              <a:rPr lang="ru-RU" sz="1100" dirty="0" smtClean="0"/>
              <a:t/>
            </a:r>
            <a:br>
              <a:rPr lang="ru-RU" sz="1100" dirty="0" smtClean="0"/>
            </a:br>
            <a:endParaRPr lang="ru-RU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1429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/>
              <a:t>Найбільше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поширення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сучасному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світі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отримали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дві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основні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моделі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місцевого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самоврядування</a:t>
            </a:r>
            <a:r>
              <a:rPr lang="ru-RU" sz="1600" dirty="0" smtClean="0"/>
              <a:t> – </a:t>
            </a:r>
            <a:r>
              <a:rPr lang="ru-RU" sz="1600" i="1" dirty="0" err="1" smtClean="0"/>
              <a:t>англосаксонська</a:t>
            </a:r>
            <a:r>
              <a:rPr lang="ru-RU" sz="1600" i="1" dirty="0" smtClean="0"/>
              <a:t> (</a:t>
            </a:r>
            <a:r>
              <a:rPr lang="ru-RU" sz="1600" i="1" dirty="0" err="1" smtClean="0"/>
              <a:t>англо-американська</a:t>
            </a:r>
            <a:r>
              <a:rPr lang="ru-RU" sz="1600" i="1" dirty="0" smtClean="0"/>
              <a:t>)</a:t>
            </a:r>
            <a:r>
              <a:rPr lang="ru-RU" sz="1600" dirty="0" smtClean="0"/>
              <a:t> та </a:t>
            </a:r>
            <a:r>
              <a:rPr lang="ru-RU" sz="1600" i="1" dirty="0" smtClean="0"/>
              <a:t>континентальна</a:t>
            </a:r>
            <a:r>
              <a:rPr lang="ru-RU" sz="1600" dirty="0" smtClean="0"/>
              <a:t> (</a:t>
            </a:r>
            <a:r>
              <a:rPr lang="ru-RU" sz="1600" dirty="0" err="1" smtClean="0"/>
              <a:t>французька</a:t>
            </a:r>
            <a:r>
              <a:rPr lang="ru-RU" sz="1600" dirty="0" smtClean="0"/>
              <a:t>).</a:t>
            </a:r>
          </a:p>
          <a:p>
            <a:r>
              <a:rPr lang="ru-RU" sz="1600" b="1" i="1" dirty="0" err="1" smtClean="0"/>
              <a:t>Англосаксонська</a:t>
            </a:r>
            <a:r>
              <a:rPr lang="ru-RU" sz="1600" b="1" i="1" dirty="0" smtClean="0"/>
              <a:t> </a:t>
            </a:r>
            <a:r>
              <a:rPr lang="ru-RU" sz="1600" b="1" i="1" dirty="0" smtClean="0"/>
              <a:t>модель</a:t>
            </a:r>
            <a:r>
              <a:rPr lang="ru-RU" sz="1600" dirty="0" smtClean="0"/>
              <a:t> </a:t>
            </a:r>
            <a:r>
              <a:rPr lang="ru-RU" sz="1600" dirty="0" err="1" smtClean="0"/>
              <a:t>сформувалася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поступового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входження</a:t>
            </a:r>
            <a:r>
              <a:rPr lang="ru-RU" sz="1600" dirty="0" smtClean="0"/>
              <a:t> систем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середньовічної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Англії</a:t>
            </a:r>
            <a:r>
              <a:rPr lang="ru-RU" sz="1600" dirty="0" smtClean="0"/>
              <a:t> в </a:t>
            </a:r>
            <a:r>
              <a:rPr lang="ru-RU" sz="1600" dirty="0" err="1" smtClean="0"/>
              <a:t>державний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механізм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країною</a:t>
            </a:r>
            <a:r>
              <a:rPr lang="ru-RU" sz="1600" dirty="0" smtClean="0"/>
              <a:t>. </a:t>
            </a:r>
            <a:r>
              <a:rPr lang="ru-RU" sz="1600" dirty="0" err="1" smtClean="0"/>
              <a:t>Характерними</a:t>
            </a:r>
            <a:r>
              <a:rPr lang="ru-RU" sz="1600" dirty="0" smtClean="0"/>
              <a:t> рисами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 є:</a:t>
            </a:r>
          </a:p>
          <a:p>
            <a:r>
              <a:rPr lang="ru-RU" sz="1600" dirty="0" err="1" smtClean="0"/>
              <a:t>значна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автономія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по </a:t>
            </a:r>
            <a:r>
              <a:rPr lang="ru-RU" sz="1600" dirty="0" err="1" smtClean="0"/>
              <a:t>відношенню</a:t>
            </a:r>
            <a:r>
              <a:rPr lang="ru-RU" sz="1600" dirty="0" smtClean="0"/>
              <a:t> до </a:t>
            </a:r>
            <a:r>
              <a:rPr lang="ru-RU" sz="1600" dirty="0" err="1" smtClean="0"/>
              <a:t>державної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;</a:t>
            </a:r>
          </a:p>
          <a:p>
            <a:r>
              <a:rPr lang="ru-RU" sz="1600" dirty="0" err="1" smtClean="0"/>
              <a:t>відсутність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місцях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повноважних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представників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б </a:t>
            </a:r>
            <a:r>
              <a:rPr lang="ru-RU" sz="1600" dirty="0" err="1" smtClean="0"/>
              <a:t>опікали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;</a:t>
            </a:r>
          </a:p>
          <a:p>
            <a:r>
              <a:rPr lang="ru-RU" sz="1600" dirty="0" err="1" smtClean="0"/>
              <a:t>виборність</a:t>
            </a:r>
            <a:r>
              <a:rPr lang="ru-RU" sz="1600" dirty="0" smtClean="0"/>
              <a:t> ряду </a:t>
            </a:r>
            <a:r>
              <a:rPr lang="ru-RU" sz="1600" dirty="0" err="1" smtClean="0"/>
              <a:t>посадових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осіб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територіальною</a:t>
            </a:r>
            <a:r>
              <a:rPr lang="ru-RU" sz="1600" dirty="0" smtClean="0"/>
              <a:t> громадою (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шериф, клерк </a:t>
            </a:r>
            <a:r>
              <a:rPr lang="ru-RU" sz="1600" dirty="0" err="1" smtClean="0"/>
              <a:t>громади</a:t>
            </a:r>
            <a:r>
              <a:rPr lang="ru-RU" sz="1600" dirty="0" smtClean="0"/>
              <a:t>, скарбник, коронер, </a:t>
            </a:r>
            <a:r>
              <a:rPr lang="ru-RU" sz="1600" dirty="0" err="1" smtClean="0"/>
              <a:t>регістратор</a:t>
            </a:r>
            <a:r>
              <a:rPr lang="ru-RU" sz="1600" dirty="0" smtClean="0"/>
              <a:t>, </a:t>
            </a:r>
            <a:r>
              <a:rPr lang="ru-RU" sz="1600" dirty="0" err="1" smtClean="0"/>
              <a:t>податковий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інспектор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);</a:t>
            </a:r>
          </a:p>
          <a:p>
            <a:r>
              <a:rPr lang="ru-RU" sz="1600" dirty="0" err="1" smtClean="0"/>
              <a:t>функціонування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</a:t>
            </a:r>
            <a:r>
              <a:rPr lang="ru-RU" sz="1600" i="1" dirty="0" err="1" smtClean="0"/>
              <a:t>виключно</a:t>
            </a:r>
            <a:r>
              <a:rPr lang="ru-RU" sz="1600" i="1" dirty="0" smtClean="0"/>
              <a:t> в межах </a:t>
            </a:r>
            <a:r>
              <a:rPr lang="ru-RU" sz="1600" i="1" dirty="0" err="1" smtClean="0"/>
              <a:t>своєї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компетенції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закріпленої</a:t>
            </a:r>
            <a:r>
              <a:rPr lang="ru-RU" sz="1600" dirty="0" smtClean="0"/>
              <a:t> в </a:t>
            </a:r>
            <a:r>
              <a:rPr lang="ru-RU" sz="1600" dirty="0" err="1" smtClean="0"/>
              <a:t>законі</a:t>
            </a:r>
            <a:r>
              <a:rPr lang="ru-RU" sz="1600" dirty="0" smtClean="0"/>
              <a:t>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повноваження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згідно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i="1" dirty="0" err="1" smtClean="0"/>
              <a:t>позитивним</a:t>
            </a:r>
            <a:r>
              <a:rPr lang="ru-RU" sz="1600" i="1" dirty="0" smtClean="0"/>
              <a:t> принципом правового  </a:t>
            </a:r>
            <a:r>
              <a:rPr lang="ru-RU" sz="1600" i="1" dirty="0" err="1" smtClean="0"/>
              <a:t>регулювання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органи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прямо </a:t>
            </a:r>
            <a:r>
              <a:rPr lang="ru-RU" sz="1600" dirty="0" err="1" smtClean="0"/>
              <a:t>передбачено</a:t>
            </a:r>
            <a:r>
              <a:rPr lang="ru-RU" sz="1600" dirty="0" smtClean="0"/>
              <a:t> законом</a:t>
            </a:r>
            <a:r>
              <a:rPr lang="ru-RU" sz="1600" dirty="0" smtClean="0"/>
              <a:t>).</a:t>
            </a:r>
            <a:endParaRPr lang="ru-RU" sz="1600" dirty="0" smtClean="0"/>
          </a:p>
          <a:p>
            <a:r>
              <a:rPr lang="ru-RU" sz="1600" b="1" i="1" dirty="0" smtClean="0"/>
              <a:t>Континентальна модель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результатом </a:t>
            </a:r>
            <a:r>
              <a:rPr lang="ru-RU" sz="1600" dirty="0" err="1" smtClean="0"/>
              <a:t>тривалої</a:t>
            </a:r>
            <a:r>
              <a:rPr lang="ru-RU" sz="1600" dirty="0" smtClean="0"/>
              <a:t> </a:t>
            </a:r>
            <a:r>
              <a:rPr lang="ru-RU" sz="1600" dirty="0" err="1" smtClean="0"/>
              <a:t>еволюції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римської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місцях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характеризується</a:t>
            </a:r>
            <a:r>
              <a:rPr lang="ru-RU" sz="1600" dirty="0" smtClean="0"/>
              <a:t> такими </a:t>
            </a:r>
            <a:r>
              <a:rPr lang="ru-RU" sz="1600" dirty="0" err="1" smtClean="0"/>
              <a:t>основними</a:t>
            </a:r>
            <a:r>
              <a:rPr lang="ru-RU" sz="1600" dirty="0" smtClean="0"/>
              <a:t> рисами: </a:t>
            </a:r>
          </a:p>
          <a:p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високим</a:t>
            </a:r>
            <a:r>
              <a:rPr lang="ru-RU" sz="1600" dirty="0" smtClean="0"/>
              <a:t> (у </a:t>
            </a:r>
            <a:r>
              <a:rPr lang="ru-RU" sz="1600" dirty="0" err="1" smtClean="0"/>
              <a:t>порівнянні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англо-американською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моделлю</a:t>
            </a:r>
            <a:r>
              <a:rPr lang="ru-RU" sz="1600" dirty="0" smtClean="0"/>
              <a:t>) </a:t>
            </a:r>
            <a:r>
              <a:rPr lang="ru-RU" sz="1600" dirty="0" err="1" smtClean="0"/>
              <a:t>ступенем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централізації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наявністю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вертикальною </a:t>
            </a:r>
            <a:r>
              <a:rPr lang="ru-RU" sz="1600" dirty="0" err="1" smtClean="0"/>
              <a:t>підпорядкованістю</a:t>
            </a:r>
            <a:r>
              <a:rPr lang="ru-RU" sz="1600" dirty="0" smtClean="0"/>
              <a:t>; </a:t>
            </a:r>
          </a:p>
          <a:p>
            <a:r>
              <a:rPr lang="ru-RU" sz="1600" dirty="0" err="1" smtClean="0"/>
              <a:t>повноваження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згідно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i="1" dirty="0" err="1" smtClean="0"/>
              <a:t>негативним</a:t>
            </a:r>
            <a:r>
              <a:rPr lang="ru-RU" sz="1600" i="1" dirty="0" smtClean="0"/>
              <a:t> принципом правового </a:t>
            </a:r>
            <a:r>
              <a:rPr lang="ru-RU" sz="1600" i="1" dirty="0" err="1" smtClean="0"/>
              <a:t>регулювання</a:t>
            </a:r>
            <a:r>
              <a:rPr lang="ru-RU" sz="1600" dirty="0" smtClean="0"/>
              <a:t> (органам </a:t>
            </a:r>
            <a:r>
              <a:rPr lang="ru-RU" sz="1600" dirty="0" err="1" smtClean="0"/>
              <a:t>місцевого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самоврядування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дозволяється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все,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 заборонено законом).</a:t>
            </a:r>
          </a:p>
          <a:p>
            <a:r>
              <a:rPr lang="ru-RU" sz="1600" dirty="0" smtClean="0"/>
              <a:t>В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державах </a:t>
            </a:r>
            <a:r>
              <a:rPr lang="ru-RU" sz="1600" dirty="0" err="1" smtClean="0"/>
              <a:t>започаткована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така</a:t>
            </a:r>
            <a:r>
              <a:rPr lang="ru-RU" sz="1600" dirty="0" smtClean="0"/>
              <a:t> система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місцях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характеризується</a:t>
            </a:r>
            <a:r>
              <a:rPr lang="ru-RU" sz="1600" dirty="0" smtClean="0"/>
              <a:t> рисами як </a:t>
            </a:r>
            <a:r>
              <a:rPr lang="ru-RU" sz="1600" dirty="0" err="1" smtClean="0"/>
              <a:t>англо-американської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континентальної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моделі</a:t>
            </a:r>
            <a:r>
              <a:rPr lang="ru-RU" sz="1600" dirty="0" smtClean="0"/>
              <a:t>, 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підстави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виділити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третю</a:t>
            </a:r>
            <a:r>
              <a:rPr lang="ru-RU" sz="1600" dirty="0" smtClean="0"/>
              <a:t> –  </a:t>
            </a:r>
            <a:r>
              <a:rPr lang="ru-RU" sz="1600" b="1" i="1" dirty="0" err="1" smtClean="0"/>
              <a:t>змішану</a:t>
            </a:r>
            <a:r>
              <a:rPr lang="ru-RU" sz="1600" b="1" i="1" dirty="0" smtClean="0"/>
              <a:t> модель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</TotalTime>
  <Words>560</Words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Місцеве самоврядування в Україні</vt:lpstr>
      <vt:lpstr>.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Місцеве самоврядування в Україні</dc:title>
  <cp:lastModifiedBy>Пользователь</cp:lastModifiedBy>
  <cp:revision>4</cp:revision>
  <dcterms:modified xsi:type="dcterms:W3CDTF">2013-02-05T18:29:36Z</dcterms:modified>
</cp:coreProperties>
</file>