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69" r:id="rId6"/>
    <p:sldId id="267" r:id="rId7"/>
    <p:sldId id="270" r:id="rId8"/>
    <p:sldId id="259" r:id="rId9"/>
    <p:sldId id="268" r:id="rId10"/>
    <p:sldId id="261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47CFFF"/>
    <a:srgbClr val="C20E39"/>
    <a:srgbClr val="E01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9" d="100"/>
          <a:sy n="79" d="100"/>
        </p:scale>
        <p:origin x="-2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4562A-35E1-42FE-960A-8D6A424800C1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6E8A6-C9C5-4B7A-BCCC-DED860B8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0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E8A6-C9C5-4B7A-BCCC-DED860B8A3A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476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E8A6-C9C5-4B7A-BCCC-DED860B8A3A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9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4330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92887" cy="150899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0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Родина лілійні</a:t>
            </a:r>
            <a:endParaRPr lang="uk-UA" sz="6000" b="1" i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76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6400800" cy="6858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Харчові</a:t>
            </a:r>
            <a:r>
              <a:rPr lang="ru-RU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рослини</a:t>
            </a:r>
            <a:endParaRPr lang="ru-RU" b="1" i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7632848" cy="36004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0">
              <a:buNone/>
            </a:pP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Насамперед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до них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відносяться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цибуля</a:t>
            </a:r>
          </a:p>
          <a:p>
            <a:pPr indent="0">
              <a:buNone/>
            </a:pP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ріпчаста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часник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обоє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належать до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роду</a:t>
            </a:r>
          </a:p>
          <a:p>
            <a:pPr indent="0">
              <a:buNone/>
            </a:pP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цибуля).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Цибулини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і листки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містять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indent="0">
              <a:buNone/>
            </a:pP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багато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вітаміну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С і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фітонциди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—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леткі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indent="0">
              <a:buNone/>
            </a:pP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речовини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вбивають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бактерії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46031"/>
            <a:ext cx="311785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45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412776"/>
            <a:ext cx="9001000" cy="4608512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uk-UA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82296" indent="0">
              <a:buNone/>
            </a:pPr>
            <a:endParaRPr lang="uk-UA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82296" indent="0">
              <a:buNone/>
            </a:pPr>
            <a:r>
              <a:rPr lang="uk-UA" sz="1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Лілія королівська         Гіацинт            Рябчик російський        вороняче око            </a:t>
            </a:r>
          </a:p>
          <a:p>
            <a:endParaRPr lang="uk-UA" sz="2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endParaRPr lang="uk-UA" sz="20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endParaRPr lang="uk-UA" sz="2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endParaRPr lang="uk-UA" sz="20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endParaRPr lang="uk-UA" sz="2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pPr marL="82296" indent="0">
              <a:buNone/>
            </a:pPr>
            <a:endParaRPr lang="uk-UA" sz="20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pPr marL="82296" indent="0">
              <a:buNone/>
            </a:pPr>
            <a:endParaRPr lang="uk-UA" sz="14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pPr marL="82296" indent="0">
              <a:buNone/>
            </a:pPr>
            <a:r>
              <a:rPr lang="uk-UA" sz="1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Пролісок сибірський  купина лікарська     Лілія кудрява      Чемериця </a:t>
            </a:r>
            <a:r>
              <a:rPr lang="uk-UA" sz="14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лобелієва</a:t>
            </a:r>
            <a:endParaRPr lang="uk-UA" sz="14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endParaRPr lang="uk-UA" sz="20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endParaRPr lang="uk-UA" sz="2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endParaRPr lang="uk-UA" sz="20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endParaRPr lang="uk-UA" sz="2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endParaRPr lang="uk-UA" sz="20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  <a:p>
            <a:endParaRPr lang="ru-RU" sz="2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3" t="32158" r="43084" b="36571"/>
          <a:stretch/>
        </p:blipFill>
        <p:spPr bwMode="auto">
          <a:xfrm>
            <a:off x="187497" y="267231"/>
            <a:ext cx="1944216" cy="210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t="5105" r="71474" b="62474"/>
          <a:stretch/>
        </p:blipFill>
        <p:spPr bwMode="auto">
          <a:xfrm>
            <a:off x="2374798" y="267231"/>
            <a:ext cx="1872208" cy="196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23421" r="60421" b="21421"/>
          <a:stretch/>
        </p:blipFill>
        <p:spPr bwMode="auto">
          <a:xfrm>
            <a:off x="283329" y="3212976"/>
            <a:ext cx="1800200" cy="216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t="25105" r="66894" b="22894"/>
          <a:stretch/>
        </p:blipFill>
        <p:spPr bwMode="auto">
          <a:xfrm>
            <a:off x="2650767" y="3116446"/>
            <a:ext cx="1586425" cy="221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" t="23000" r="65356" b="16368"/>
          <a:stretch/>
        </p:blipFill>
        <p:spPr bwMode="auto">
          <a:xfrm>
            <a:off x="4677065" y="297208"/>
            <a:ext cx="1728192" cy="204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t="24895" r="61813" b="12128"/>
          <a:stretch/>
        </p:blipFill>
        <p:spPr bwMode="auto">
          <a:xfrm>
            <a:off x="4677065" y="3172114"/>
            <a:ext cx="1800200" cy="215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20684" r="59790" b="23105"/>
          <a:stretch/>
        </p:blipFill>
        <p:spPr bwMode="auto">
          <a:xfrm>
            <a:off x="6876256" y="317456"/>
            <a:ext cx="1762512" cy="206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t="22158" r="57895" b="10895"/>
          <a:stretch/>
        </p:blipFill>
        <p:spPr bwMode="auto">
          <a:xfrm>
            <a:off x="7020272" y="2957373"/>
            <a:ext cx="1738630" cy="237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21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52728" cy="901824"/>
          </a:xfr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Родина Лілійні</a:t>
            </a:r>
            <a:endParaRPr lang="ru-RU" b="1" i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28800"/>
            <a:ext cx="7920880" cy="453650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Родина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лілійні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за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класифікацією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відноситься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класу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однодольних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відділу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покритонасінних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рослин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порядку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лілієквітних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ru-RU" sz="2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Ця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родина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включає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19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родів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понад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600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видів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ru-RU" sz="2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" t="4155" r="9188" b="3363"/>
          <a:stretch/>
        </p:blipFill>
        <p:spPr bwMode="auto">
          <a:xfrm>
            <a:off x="5220072" y="3645024"/>
            <a:ext cx="3715351" cy="309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18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400800" cy="108012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ЖИТТЄВА ФОРМА</a:t>
            </a:r>
            <a:endParaRPr lang="ru-RU" b="1" i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8303" y="1577484"/>
            <a:ext cx="8064896" cy="4711144"/>
          </a:xfrm>
          <a:ln>
            <a:noFill/>
            <a:prstDash val="dashDot"/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51510" indent="-285750">
              <a:buFont typeface="Wingdings" pitchFamily="2" charset="2"/>
              <a:buChar char="Ø"/>
            </a:pP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Основна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більшість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лілійних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багаторічні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цибулинні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трав'янисті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рослини</a:t>
            </a:r>
            <a:r>
              <a:rPr lang="ru-RU" sz="1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marL="651510" indent="-285750">
              <a:buFont typeface="Wingdings" pitchFamily="2" charset="2"/>
              <a:buChar char="Ø"/>
            </a:pPr>
            <a:r>
              <a:rPr lang="ru-RU" sz="1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Рідко</a:t>
            </a:r>
            <a:r>
              <a:rPr lang="ru-RU" sz="1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серед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лілійних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зустрічаються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чагарники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sz="1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дерева.</a:t>
            </a:r>
          </a:p>
          <a:p>
            <a:pPr marL="651510" indent="-285750">
              <a:buFont typeface="Wingdings" pitchFamily="2" charset="2"/>
              <a:buChar char="Ø"/>
            </a:pPr>
            <a:r>
              <a:rPr lang="ru-RU" sz="1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Найвищим</a:t>
            </a:r>
            <a:r>
              <a:rPr lang="ru-RU" sz="1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вважається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дерево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гімалайський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кардіокрінум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гігантський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досягає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висоту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чотирьох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метрів</a:t>
            </a:r>
            <a:r>
              <a:rPr lang="ru-RU" sz="1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</a:t>
            </a:r>
          </a:p>
          <a:p>
            <a:pPr marL="651510" indent="-285750">
              <a:buFont typeface="Wingdings" pitchFamily="2" charset="2"/>
              <a:buChar char="Ø"/>
            </a:pPr>
            <a:r>
              <a:rPr lang="ru-RU" sz="1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найменша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рослина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з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лілійних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південноафриканський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літантус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крихітний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розміри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якого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становлять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1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близько</a:t>
            </a:r>
            <a:r>
              <a:rPr lang="ru-RU" sz="1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25 мм</a:t>
            </a:r>
            <a:r>
              <a:rPr lang="ru-RU" sz="1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7" t="5482" r="12783"/>
          <a:stretch/>
        </p:blipFill>
        <p:spPr bwMode="auto">
          <a:xfrm>
            <a:off x="6156176" y="3933056"/>
            <a:ext cx="2820202" cy="277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2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6400800" cy="685800"/>
          </a:xfr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Загальні ознаки</a:t>
            </a:r>
            <a:endParaRPr lang="ru-RU" b="1" i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0" y="2276872"/>
            <a:ext cx="6984776" cy="3312368"/>
          </a:xfrm>
        </p:spPr>
        <p:txBody>
          <a:bodyPr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Оцвітина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лілійних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проста,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складається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з 6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листків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двох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колах. </a:t>
            </a:r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Пелюстки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вільні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(тюльпан),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зрослі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конвалія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), часто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яскраво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забарвлені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білі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Тичинок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також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6 у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двох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колах. Маточка одна. </a:t>
            </a:r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Зав'язь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верхня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Плід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— коробочка (тюльпан,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лілія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ягода (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конвалія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купина).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Суцвіття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різноманітні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іноді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квітки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взагалі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поодинокі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вороняче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око, тюльпан). </a:t>
            </a:r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Лілійні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— трави з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суцільнокраїми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листками.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Характерне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дугове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жилкування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Багато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представників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—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цибулинні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бульбоцибулинні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лілія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рослини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інші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мають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кореневища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часто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дуже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товсті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(купина). Формула в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лілійних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-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0" t="25211" r="60105" b="22445"/>
          <a:stretch/>
        </p:blipFill>
        <p:spPr bwMode="auto">
          <a:xfrm>
            <a:off x="6948263" y="5224164"/>
            <a:ext cx="1029905" cy="2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53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Плоди</a:t>
            </a:r>
            <a:endParaRPr lang="ru-RU" b="1" i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3" r="53316" b="17001"/>
          <a:stretch/>
        </p:blipFill>
        <p:spPr bwMode="auto">
          <a:xfrm>
            <a:off x="1187624" y="1772816"/>
            <a:ext cx="2845869" cy="304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5" t="19566" r="5315" b="14105"/>
          <a:stretch/>
        </p:blipFill>
        <p:spPr bwMode="auto">
          <a:xfrm>
            <a:off x="5229610" y="1700808"/>
            <a:ext cx="3004686" cy="303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94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6538"/>
            <a:ext cx="6400800" cy="685800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Видозмінені пагони</a:t>
            </a:r>
            <a:endParaRPr lang="ru-RU" b="1" i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136904" cy="496855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Всі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представники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родини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мають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характерні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ознаки.Особливістю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всіх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цих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рослин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є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утворення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видозмінених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підземних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пагонів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–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цибулин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кореневищ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бульбоцибулин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за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допомогою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яких</a:t>
            </a:r>
            <a:endParaRPr lang="ru-RU" sz="2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рослини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виживають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несприятливих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умовах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(в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холодну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або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посушливу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погоду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).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основному,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цибулини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лілійних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багаторічні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 Вони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утворюються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протягом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декількох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річних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циклів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але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бувають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sz="2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однорічні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2290" r="-1801" b="4197"/>
          <a:stretch/>
        </p:blipFill>
        <p:spPr bwMode="auto">
          <a:xfrm>
            <a:off x="5940151" y="782456"/>
            <a:ext cx="3313385" cy="331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6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Видозміни пагона</a:t>
            </a:r>
            <a:endParaRPr lang="ru-RU" b="1" i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6" r="56474" b="6685"/>
          <a:stretch/>
        </p:blipFill>
        <p:spPr bwMode="auto">
          <a:xfrm>
            <a:off x="1524000" y="1944303"/>
            <a:ext cx="2653364" cy="346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9" t="17526" r="7053" b="11105"/>
          <a:stretch/>
        </p:blipFill>
        <p:spPr bwMode="auto">
          <a:xfrm>
            <a:off x="5813659" y="1944303"/>
            <a:ext cx="2752826" cy="326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6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400800" cy="685800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Декоративні</a:t>
            </a:r>
            <a:r>
              <a:rPr lang="ru-RU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рослини</a:t>
            </a:r>
            <a:endParaRPr lang="ru-RU" b="1" i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75768" y="1916832"/>
            <a:ext cx="7776864" cy="3672408"/>
          </a:xfrm>
        </p:spPr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0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85750" indent="-285750"/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Поряд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зі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складноцвітими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лілійні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—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найважливіша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родина для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квітникарства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. </a:t>
            </a:r>
            <a:endParaRPr lang="ru-RU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Consolas" pitchFamily="49" charset="0"/>
            </a:endParaRPr>
          </a:p>
          <a:p>
            <a:pPr marL="285750" indent="-285750"/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Насамперед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назвемо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тюльпани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.</a:t>
            </a:r>
          </a:p>
          <a:p>
            <a:pPr marL="285750" indent="-285750"/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В дикому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вигляді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вони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зустрічаються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головним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чином на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півдні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України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(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Асканія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Нова). </a:t>
            </a:r>
            <a:endParaRPr lang="ru-RU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Consolas" pitchFamily="49" charset="0"/>
            </a:endParaRPr>
          </a:p>
          <a:p>
            <a:pPr marL="285750" indent="-285750"/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До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сьогодні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виведено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4000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сортів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. </a:t>
            </a:r>
            <a:endParaRPr lang="ru-RU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Consolas" pitchFamily="49" charset="0"/>
            </a:endParaRPr>
          </a:p>
          <a:p>
            <a:pPr marL="285750" indent="-285750"/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Не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менш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гарні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лілії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. На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відміну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від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тюльпанів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у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багатьох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лілій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квіти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мають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сильні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запахи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.</a:t>
            </a:r>
          </a:p>
          <a:p>
            <a:pPr marL="285750" indent="-285750"/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Багато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з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лілійних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—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улюблені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рослини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кімнатного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квітникарства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,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наприклад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, алое (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столітник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),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рускус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 (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іглиця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), аспарагус.</a:t>
            </a:r>
          </a:p>
          <a:p>
            <a:pPr marL="285750" indent="-285750"/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3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498080" cy="114300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Лікарські</a:t>
            </a:r>
            <a:r>
              <a:rPr lang="ru-RU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рослини</a:t>
            </a:r>
            <a:r>
              <a:rPr lang="ru-RU" b="1" i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Конвалія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звичайна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—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рослина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зони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лісів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і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лісостепу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 Широко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застосовується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для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лікування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серцевих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захворювань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 Алое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деревовидне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—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кімнатна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рослина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використовується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для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загоєння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ран.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51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750</TotalTime>
  <Words>413</Words>
  <Application>Microsoft Office PowerPoint</Application>
  <PresentationFormat>Экран (4:3)</PresentationFormat>
  <Paragraphs>59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Родина лілійні</vt:lpstr>
      <vt:lpstr>Родина Лілійні</vt:lpstr>
      <vt:lpstr>ЖИТТЄВА ФОРМА</vt:lpstr>
      <vt:lpstr>Загальні ознаки</vt:lpstr>
      <vt:lpstr>Плоди</vt:lpstr>
      <vt:lpstr>Видозмінені пагони</vt:lpstr>
      <vt:lpstr>Видозміни пагона</vt:lpstr>
      <vt:lpstr> Декоративні рослини</vt:lpstr>
      <vt:lpstr>Лікарські рослини. </vt:lpstr>
      <vt:lpstr>Харчові рослини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Дієприслівниковий зворот</dc:title>
  <dc:creator>Bravo</dc:creator>
  <cp:lastModifiedBy>Bravo</cp:lastModifiedBy>
  <cp:revision>62</cp:revision>
  <dcterms:created xsi:type="dcterms:W3CDTF">2014-02-11T13:38:29Z</dcterms:created>
  <dcterms:modified xsi:type="dcterms:W3CDTF">2014-03-02T17:31:49Z</dcterms:modified>
</cp:coreProperties>
</file>