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4"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7" d="100"/>
          <a:sy n="67" d="100"/>
        </p:scale>
        <p:origin x="-606"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05.02.2015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05.02.2015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normAutofit fontScale="92500" lnSpcReduction="20000"/>
          </a:bodyPr>
          <a:lstStyle/>
          <a:p>
            <a:r>
              <a:rPr lang="uk-UA" dirty="0" smtClean="0"/>
              <a:t>Підготували </a:t>
            </a:r>
          </a:p>
          <a:p>
            <a:r>
              <a:rPr lang="uk-UA" dirty="0" smtClean="0"/>
              <a:t>Жарова Ольга</a:t>
            </a:r>
          </a:p>
          <a:p>
            <a:r>
              <a:rPr lang="uk-UA" dirty="0" smtClean="0"/>
              <a:t>Гречка Софія</a:t>
            </a:r>
          </a:p>
          <a:p>
            <a:r>
              <a:rPr lang="uk-UA" dirty="0" smtClean="0"/>
              <a:t>11-А</a:t>
            </a:r>
            <a:endParaRPr lang="ru-RU" dirty="0"/>
          </a:p>
        </p:txBody>
      </p:sp>
      <p:sp>
        <p:nvSpPr>
          <p:cNvPr id="3" name="Заголовок 2"/>
          <p:cNvSpPr>
            <a:spLocks noGrp="1"/>
          </p:cNvSpPr>
          <p:nvPr>
            <p:ph type="ctrTitle"/>
          </p:nvPr>
        </p:nvSpPr>
        <p:spPr/>
        <p:txBody>
          <a:bodyPr/>
          <a:lstStyle/>
          <a:p>
            <a:r>
              <a:rPr lang="uk-UA" dirty="0" smtClean="0"/>
              <a:t>Гігієна хворого</a:t>
            </a:r>
            <a:endParaRPr lang="ru-RU"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intranet.tdmu.edu.ua/data/kafedra/internal/propedeutic_vn_des/classes_stud/uk/med/medprof/ptn/%D0%94%D0%BE%D0%B3%D0%BB%D1%8F%D0%B4%20%D0%B7%D0%B0%20%D1%85%D0%B2%D0%BE%D1%80%D0%B8%D0%BC%D0%B8/2/%D0%97%D0%B0%D0%BD%D1%8F%D1%82%D1%82%D1%8F_4_%D0%9C%D0%B5%D1%82%D0%BE%D0%B4%D0%B8%20%D0%BD%D0%B0%D0%B9%D0%BF%D1%80%D0%BE%D1%81%D1%82%D1%96%D1%88%D0%BE%D1%97%20%D1%84%D1%96%D0%B7%D1%96%D0%BE%D1%82%D0%B5%D1%80%D0%B0%D0%BF%D1%96%D1%97.%20%D0%A1%D0%B5%D1%80%D1%86%D0%B5%D0%B2%D0%BE-%D0%BB%D0%B5%D0%B3%D0%B5%D0%BD%D0%B5%D0%B2%D0%B0%20%D1%80%D0%B5%D0%B0%D0%BD%D1%96%D0%BC%D0%B0%D1%86%D1%96%D1%8F.files/image034.jpg"/>
          <p:cNvPicPr>
            <a:picLocks noChangeAspect="1" noChangeArrowheads="1"/>
          </p:cNvPicPr>
          <p:nvPr/>
        </p:nvPicPr>
        <p:blipFill>
          <a:blip r:embed="rId2" cstate="print"/>
          <a:srcRect/>
          <a:stretch>
            <a:fillRect/>
          </a:stretch>
        </p:blipFill>
        <p:spPr bwMode="auto">
          <a:xfrm>
            <a:off x="395536" y="764704"/>
            <a:ext cx="8499813" cy="525658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0"/>
            <a:ext cx="7772400" cy="1143000"/>
          </a:xfrm>
        </p:spPr>
        <p:txBody>
          <a:bodyPr/>
          <a:lstStyle/>
          <a:p>
            <a:r>
              <a:rPr lang="uk-UA" dirty="0" smtClean="0"/>
              <a:t>Догляд за шкірою</a:t>
            </a:r>
            <a:endParaRPr lang="ru-RU" dirty="0"/>
          </a:p>
        </p:txBody>
      </p:sp>
      <p:sp>
        <p:nvSpPr>
          <p:cNvPr id="3" name="Содержимое 2"/>
          <p:cNvSpPr>
            <a:spLocks noGrp="1"/>
          </p:cNvSpPr>
          <p:nvPr>
            <p:ph sz="quarter" idx="1"/>
          </p:nvPr>
        </p:nvSpPr>
        <p:spPr>
          <a:xfrm>
            <a:off x="179512" y="1124744"/>
            <a:ext cx="8712968" cy="4572000"/>
          </a:xfrm>
        </p:spPr>
        <p:txBody>
          <a:bodyPr/>
          <a:lstStyle/>
          <a:p>
            <a:pPr algn="just"/>
            <a:r>
              <a:rPr lang="uk-UA" dirty="0" smtClean="0"/>
              <a:t>Шкіра відіграє </a:t>
            </a:r>
            <a:r>
              <a:rPr lang="uk-UA" dirty="0" smtClean="0"/>
              <a:t>велику роль у життєдіяльності людини. Вона бере участь у терморегуляції організму, виділення з потом продуктів обміну речовин, регуляції нервових </a:t>
            </a:r>
            <a:r>
              <a:rPr lang="uk-UA" dirty="0" smtClean="0"/>
              <a:t>процесів і </a:t>
            </a:r>
            <a:r>
              <a:rPr lang="uk-UA" dirty="0" smtClean="0"/>
              <a:t>т.д. </a:t>
            </a:r>
            <a:endParaRPr lang="ru-RU" dirty="0"/>
          </a:p>
        </p:txBody>
      </p:sp>
      <p:pic>
        <p:nvPicPr>
          <p:cNvPr id="60418" name="Picture 2" descr="http://domovouyasha.ru/wp-content/uploads/2012/10/thumbnail-20120827151038n.jpg"/>
          <p:cNvPicPr>
            <a:picLocks noChangeAspect="1" noChangeArrowheads="1"/>
          </p:cNvPicPr>
          <p:nvPr/>
        </p:nvPicPr>
        <p:blipFill>
          <a:blip r:embed="rId2" cstate="print"/>
          <a:srcRect/>
          <a:stretch>
            <a:fillRect/>
          </a:stretch>
        </p:blipFill>
        <p:spPr bwMode="auto">
          <a:xfrm>
            <a:off x="2123728" y="2924944"/>
            <a:ext cx="4608512" cy="368681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260648"/>
            <a:ext cx="8712968" cy="4572000"/>
          </a:xfrm>
        </p:spPr>
        <p:txBody>
          <a:bodyPr/>
          <a:lstStyle/>
          <a:p>
            <a:pPr lvl="0" algn="just"/>
            <a:r>
              <a:rPr lang="uk-UA" dirty="0" smtClean="0"/>
              <a:t>Разом з тим шкіра легко забруднюється, що веде до ослаблення її функцій і може викликати гнійничкові й інші захворювання шкіри</a:t>
            </a:r>
            <a:r>
              <a:rPr lang="uk-UA" dirty="0" smtClean="0"/>
              <a:t>. Забруднення може </a:t>
            </a:r>
            <a:r>
              <a:rPr lang="uk-UA" dirty="0" smtClean="0"/>
              <a:t>сприяти і посилене </a:t>
            </a:r>
            <a:r>
              <a:rPr lang="uk-UA" dirty="0" smtClean="0"/>
              <a:t>потіння. Догляд за шкірою хворого має </a:t>
            </a:r>
            <a:r>
              <a:rPr lang="uk-UA" dirty="0" smtClean="0"/>
              <a:t>велике значення для його якнайшвидшого одужання.</a:t>
            </a:r>
            <a:endParaRPr lang="ru-RU" dirty="0" smtClean="0"/>
          </a:p>
          <a:p>
            <a:endParaRPr lang="ru-RU" dirty="0"/>
          </a:p>
        </p:txBody>
      </p:sp>
      <p:pic>
        <p:nvPicPr>
          <p:cNvPr id="61442" name="Picture 2" descr="http://www.bsmu.edu.ua/media/k2/items/cache/fbe2e35f95ea5c79210d03e49f2b80a6_XL.jpg"/>
          <p:cNvPicPr>
            <a:picLocks noChangeAspect="1" noChangeArrowheads="1"/>
          </p:cNvPicPr>
          <p:nvPr/>
        </p:nvPicPr>
        <p:blipFill>
          <a:blip r:embed="rId2" cstate="print"/>
          <a:srcRect/>
          <a:stretch>
            <a:fillRect/>
          </a:stretch>
        </p:blipFill>
        <p:spPr bwMode="auto">
          <a:xfrm>
            <a:off x="1331640" y="2348880"/>
            <a:ext cx="6192688" cy="4128459"/>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260648"/>
            <a:ext cx="8568952" cy="4572000"/>
          </a:xfrm>
        </p:spPr>
        <p:txBody>
          <a:bodyPr/>
          <a:lstStyle/>
          <a:p>
            <a:pPr algn="just"/>
            <a:r>
              <a:rPr lang="uk-UA" dirty="0" smtClean="0"/>
              <a:t>Для підтримки потрібної чистоти тіла хворий один раз на тиждень і не рідше одного разу на 10 днів приймає гігієнічну ванну або душ при  температурі води </a:t>
            </a:r>
            <a:r>
              <a:rPr lang="uk-UA" dirty="0" smtClean="0"/>
              <a:t>36-38</a:t>
            </a:r>
            <a:r>
              <a:rPr lang="uk-UA" dirty="0" smtClean="0">
                <a:sym typeface="Symbol"/>
              </a:rPr>
              <a:t></a:t>
            </a:r>
            <a:r>
              <a:rPr lang="uk-UA" dirty="0" smtClean="0"/>
              <a:t>С</a:t>
            </a:r>
            <a:r>
              <a:rPr lang="uk-UA" dirty="0" smtClean="0"/>
              <a:t>. </a:t>
            </a:r>
            <a:r>
              <a:rPr lang="uk-UA" dirty="0" smtClean="0"/>
              <a:t>Миття </a:t>
            </a:r>
            <a:r>
              <a:rPr lang="uk-UA" dirty="0" err="1" smtClean="0"/>
              <a:t>впроводять</a:t>
            </a:r>
            <a:r>
              <a:rPr lang="uk-UA" dirty="0" smtClean="0"/>
              <a:t> </a:t>
            </a:r>
            <a:r>
              <a:rPr lang="uk-UA" dirty="0" smtClean="0"/>
              <a:t>милом і мочалкою (губкою</a:t>
            </a:r>
            <a:r>
              <a:rPr lang="uk-UA" dirty="0" smtClean="0"/>
              <a:t>), </a:t>
            </a:r>
            <a:r>
              <a:rPr lang="uk-UA" dirty="0" smtClean="0"/>
              <a:t>які зберігають у дезінфікуючому розчині (2% розчин карболової кислоти, 1% розчин хлораміну та ін.) Ванну до і після миття кожного </a:t>
            </a:r>
            <a:r>
              <a:rPr lang="uk-UA" dirty="0" smtClean="0"/>
              <a:t>хворого ретельно </a:t>
            </a:r>
            <a:r>
              <a:rPr lang="uk-UA" dirty="0" smtClean="0"/>
              <a:t>миють </a:t>
            </a:r>
            <a:r>
              <a:rPr lang="uk-UA" dirty="0" smtClean="0"/>
              <a:t>і обполіскують дезінфікуючими розчинами</a:t>
            </a:r>
            <a:r>
              <a:rPr lang="uk-UA" dirty="0" smtClean="0"/>
              <a:t>.</a:t>
            </a:r>
            <a:endParaRPr lang="ru-RU" b="1" dirty="0"/>
          </a:p>
        </p:txBody>
      </p:sp>
      <p:pic>
        <p:nvPicPr>
          <p:cNvPr id="64514" name="Picture 2" descr="http://www.impulssport.ru/images/stories/fitness7-4.jpg"/>
          <p:cNvPicPr>
            <a:picLocks noChangeAspect="1" noChangeArrowheads="1"/>
          </p:cNvPicPr>
          <p:nvPr/>
        </p:nvPicPr>
        <p:blipFill>
          <a:blip r:embed="rId2" cstate="print"/>
          <a:srcRect/>
          <a:stretch>
            <a:fillRect/>
          </a:stretch>
        </p:blipFill>
        <p:spPr bwMode="auto">
          <a:xfrm>
            <a:off x="2555776" y="3933056"/>
            <a:ext cx="4286250" cy="271348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1340768"/>
            <a:ext cx="8568952" cy="4572000"/>
          </a:xfrm>
        </p:spPr>
        <p:txBody>
          <a:bodyPr/>
          <a:lstStyle/>
          <a:p>
            <a:pPr algn="just"/>
            <a:r>
              <a:rPr lang="uk-UA" dirty="0" smtClean="0"/>
              <a:t>Хворий миється за допомогою </a:t>
            </a:r>
            <a:r>
              <a:rPr lang="uk-UA" dirty="0" smtClean="0"/>
              <a:t>санітарки або під контролем медичної </a:t>
            </a:r>
            <a:r>
              <a:rPr lang="uk-UA" dirty="0" smtClean="0"/>
              <a:t>сестри. Особливо ретельно миють пахові і пахвові області, промежину і волосисті частини тіла. При наявності протипоказань до прийняття ванни хворого обтирають вологим рушником, змоченим водним розчином спирту або одеколону.</a:t>
            </a:r>
            <a:endParaRPr lang="ru-RU"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260648"/>
            <a:ext cx="8568952" cy="4572000"/>
          </a:xfrm>
        </p:spPr>
        <p:txBody>
          <a:bodyPr/>
          <a:lstStyle/>
          <a:p>
            <a:pPr algn="just"/>
            <a:r>
              <a:rPr lang="uk-UA" dirty="0" smtClean="0"/>
              <a:t>Під контролем медичного персоналу хворі самі або за допомогою санітарки щодня вранці і ввечері миють обличчя, шию і руки; </a:t>
            </a:r>
            <a:r>
              <a:rPr lang="uk-UA" dirty="0" err="1" smtClean="0"/>
              <a:t>руки</a:t>
            </a:r>
            <a:r>
              <a:rPr lang="uk-UA" dirty="0" smtClean="0"/>
              <a:t> миють також перед кожним </a:t>
            </a:r>
            <a:r>
              <a:rPr lang="uk-UA" dirty="0" smtClean="0"/>
              <a:t>прийомом їжі </a:t>
            </a:r>
            <a:r>
              <a:rPr lang="uk-UA" dirty="0" smtClean="0"/>
              <a:t>і після відвідин убиральні. Слабким хворим обличчя і руки обтирають вологим рушником (змоченим у воді). </a:t>
            </a:r>
            <a:endParaRPr lang="ru-RU" dirty="0"/>
          </a:p>
        </p:txBody>
      </p:sp>
      <p:pic>
        <p:nvPicPr>
          <p:cNvPr id="62468" name="Picture 4" descr="http://uastudent.com/wp-content/uploads/2011/10/%D1%85%D0%B2%D0%BE%D1%80%D0%B8%D0%B92.png"/>
          <p:cNvPicPr>
            <a:picLocks noChangeAspect="1" noChangeArrowheads="1"/>
          </p:cNvPicPr>
          <p:nvPr/>
        </p:nvPicPr>
        <p:blipFill>
          <a:blip r:embed="rId2" cstate="print"/>
          <a:srcRect/>
          <a:stretch>
            <a:fillRect/>
          </a:stretch>
        </p:blipFill>
        <p:spPr bwMode="auto">
          <a:xfrm>
            <a:off x="1691680" y="2708920"/>
            <a:ext cx="5688632" cy="392939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188640"/>
            <a:ext cx="8640960" cy="4572000"/>
          </a:xfrm>
        </p:spPr>
        <p:txBody>
          <a:bodyPr/>
          <a:lstStyle/>
          <a:p>
            <a:pPr algn="just"/>
            <a:r>
              <a:rPr lang="uk-UA" dirty="0" smtClean="0"/>
              <a:t>Рекомендується один раз на 3-4 дні робити їм у положенні лежачи ножні ванни в тазу, поставленому на ліжко. При схильності до пітливості ноги миють щоденно і після миття присипають тальком або іншими засобами.</a:t>
            </a:r>
            <a:endParaRPr lang="ru-RU" dirty="0" smtClean="0"/>
          </a:p>
          <a:p>
            <a:endParaRPr lang="ru-RU" dirty="0"/>
          </a:p>
        </p:txBody>
      </p:sp>
      <p:pic>
        <p:nvPicPr>
          <p:cNvPr id="65538" name="Picture 2" descr="http://uastudent.com/wp-content/uploads/2011/10/%D1%85%D0%B2%D0%BE%D1%80%D0%B8%D0%B93.png"/>
          <p:cNvPicPr>
            <a:picLocks noChangeAspect="1" noChangeArrowheads="1"/>
          </p:cNvPicPr>
          <p:nvPr/>
        </p:nvPicPr>
        <p:blipFill>
          <a:blip r:embed="rId2" cstate="print"/>
          <a:srcRect/>
          <a:stretch>
            <a:fillRect/>
          </a:stretch>
        </p:blipFill>
        <p:spPr bwMode="auto">
          <a:xfrm>
            <a:off x="1403648" y="2276872"/>
            <a:ext cx="6336704" cy="437704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7772400" cy="1143000"/>
          </a:xfrm>
        </p:spPr>
        <p:txBody>
          <a:bodyPr/>
          <a:lstStyle/>
          <a:p>
            <a:r>
              <a:rPr lang="uk-UA" dirty="0" smtClean="0"/>
              <a:t>Догляд за волоссям та нігтями</a:t>
            </a:r>
            <a:endParaRPr lang="ru-RU" dirty="0"/>
          </a:p>
        </p:txBody>
      </p:sp>
      <p:sp>
        <p:nvSpPr>
          <p:cNvPr id="3" name="Содержимое 2"/>
          <p:cNvSpPr>
            <a:spLocks noGrp="1"/>
          </p:cNvSpPr>
          <p:nvPr>
            <p:ph sz="quarter" idx="1"/>
          </p:nvPr>
        </p:nvSpPr>
        <p:spPr>
          <a:xfrm>
            <a:off x="179512" y="980728"/>
            <a:ext cx="8784976" cy="4572000"/>
          </a:xfrm>
        </p:spPr>
        <p:txBody>
          <a:bodyPr>
            <a:normAutofit/>
          </a:bodyPr>
          <a:lstStyle/>
          <a:p>
            <a:pPr lvl="0" algn="just"/>
            <a:r>
              <a:rPr lang="uk-UA" sz="2400" dirty="0" smtClean="0"/>
              <a:t>При </a:t>
            </a:r>
            <a:r>
              <a:rPr lang="uk-UA" sz="2400" dirty="0" smtClean="0"/>
              <a:t>надходженні хворого до лікарні йому стрижуть волосся. При незгоді волосся можуть бути збережені. При цьому волосся на голові слід мити щотижня (навіть слабким хворим). Якщо хворий слабкий, то волосся миє санітарка. Після миття з милом волосся насухо витирають рушником і ретельно розчісують. При наявності вошей волосся стрижуть обов'язково. </a:t>
            </a:r>
            <a:endParaRPr lang="ru-RU" sz="2400" dirty="0" smtClean="0"/>
          </a:p>
        </p:txBody>
      </p:sp>
      <p:pic>
        <p:nvPicPr>
          <p:cNvPr id="66562" name="Picture 2" descr="http://uastudent.com/wp-content/uploads/2011/10/%D1%85%D0%B2%D0%BE%D1%80%D0%B8%D0%B94.png"/>
          <p:cNvPicPr>
            <a:picLocks noChangeAspect="1" noChangeArrowheads="1"/>
          </p:cNvPicPr>
          <p:nvPr/>
        </p:nvPicPr>
        <p:blipFill>
          <a:blip r:embed="rId2" cstate="print"/>
          <a:srcRect/>
          <a:stretch>
            <a:fillRect/>
          </a:stretch>
        </p:blipFill>
        <p:spPr bwMode="auto">
          <a:xfrm>
            <a:off x="4427984" y="3717032"/>
            <a:ext cx="4219575" cy="2914650"/>
          </a:xfrm>
          <a:prstGeom prst="rect">
            <a:avLst/>
          </a:prstGeom>
          <a:noFill/>
        </p:spPr>
      </p:pic>
      <p:sp>
        <p:nvSpPr>
          <p:cNvPr id="5" name="Содержимое 2"/>
          <p:cNvSpPr txBox="1">
            <a:spLocks/>
          </p:cNvSpPr>
          <p:nvPr/>
        </p:nvSpPr>
        <p:spPr>
          <a:xfrm>
            <a:off x="251520" y="3645024"/>
            <a:ext cx="4032448" cy="2736304"/>
          </a:xfrm>
          <a:prstGeom prst="rect">
            <a:avLst/>
          </a:prstGeom>
        </p:spPr>
        <p:txBody>
          <a:bodyPr vert="horz">
            <a:normAutofit/>
          </a:bodyPr>
          <a:lstStyle/>
          <a:p>
            <a:pPr marL="274320" marR="0" lvl="0" indent="-27432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uk-UA" sz="2400" b="0" i="0" u="none" strike="noStrike" kern="1200" cap="none" spc="0" normalizeH="0" baseline="0" noProof="0" dirty="0" smtClean="0">
                <a:ln>
                  <a:noFill/>
                </a:ln>
                <a:solidFill>
                  <a:schemeClr val="tx1"/>
                </a:solidFill>
                <a:effectLst/>
                <a:uLnTx/>
                <a:uFillTx/>
                <a:latin typeface="+mn-lt"/>
                <a:ea typeface="+mn-ea"/>
                <a:cs typeface="+mn-cs"/>
              </a:rPr>
              <a:t>Нігті на руках і ногах у всіх хворих коротко підстригають, щоб під ними не допускати накопичення бруду. Слабким хворим це робить медсестра. </a:t>
            </a:r>
            <a:endParaRPr kumimoji="0" lang="ru-RU"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7772400" cy="1143000"/>
          </a:xfrm>
        </p:spPr>
        <p:txBody>
          <a:bodyPr/>
          <a:lstStyle/>
          <a:p>
            <a:r>
              <a:rPr lang="uk-UA" dirty="0" smtClean="0"/>
              <a:t>Догляд за порожниною рота</a:t>
            </a:r>
            <a:endParaRPr lang="ru-RU" dirty="0"/>
          </a:p>
        </p:txBody>
      </p:sp>
      <p:sp>
        <p:nvSpPr>
          <p:cNvPr id="3" name="Содержимое 2"/>
          <p:cNvSpPr>
            <a:spLocks noGrp="1"/>
          </p:cNvSpPr>
          <p:nvPr>
            <p:ph sz="quarter" idx="1"/>
          </p:nvPr>
        </p:nvSpPr>
        <p:spPr>
          <a:xfrm>
            <a:off x="251520" y="1268760"/>
            <a:ext cx="8640960" cy="4572000"/>
          </a:xfrm>
        </p:spPr>
        <p:txBody>
          <a:bodyPr>
            <a:normAutofit/>
          </a:bodyPr>
          <a:lstStyle/>
          <a:p>
            <a:pPr algn="just"/>
            <a:r>
              <a:rPr lang="uk-UA" dirty="0" smtClean="0"/>
              <a:t>Протягом </a:t>
            </a:r>
            <a:r>
              <a:rPr lang="uk-UA" dirty="0" smtClean="0"/>
              <a:t>дня в порожнині рота на слизовій оболонці, зубах і між ними скупчуються слиз і частинки їжі, в яких розмножуються </a:t>
            </a:r>
            <a:r>
              <a:rPr lang="uk-UA" dirty="0" smtClean="0"/>
              <a:t>численні мікроби, </a:t>
            </a:r>
            <a:r>
              <a:rPr lang="uk-UA" dirty="0" smtClean="0"/>
              <a:t>нерідко хвороботворні. Порожнину рота </a:t>
            </a:r>
            <a:r>
              <a:rPr lang="uk-UA" dirty="0" smtClean="0"/>
              <a:t>і зуби, </a:t>
            </a:r>
            <a:r>
              <a:rPr lang="uk-UA" dirty="0" smtClean="0"/>
              <a:t>особливо у хворих, повинні утримуватися в чистоті. Для цього активні хворі самостійно вранці при умовно і перед відходом до сну чистять зуби щіткою з допомогою зубної пасти (порошку) і ретельно прополіскують рот водою. Рекомендується також полоскати рот після </a:t>
            </a:r>
            <a:r>
              <a:rPr lang="uk-UA" dirty="0" smtClean="0"/>
              <a:t>кожного прийому </a:t>
            </a:r>
            <a:r>
              <a:rPr lang="uk-UA" dirty="0" smtClean="0"/>
              <a:t>їжі. </a:t>
            </a:r>
            <a:endParaRPr lang="ru-RU" dirty="0" smtClean="0"/>
          </a:p>
          <a:p>
            <a:endParaRPr lang="ru-RU"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332656"/>
            <a:ext cx="8568952" cy="4572000"/>
          </a:xfrm>
        </p:spPr>
        <p:txBody>
          <a:bodyPr>
            <a:normAutofit/>
          </a:bodyPr>
          <a:lstStyle/>
          <a:p>
            <a:pPr algn="just"/>
            <a:r>
              <a:rPr lang="uk-UA" dirty="0" smtClean="0"/>
              <a:t>Одне з найважливіших умов збереження здоров'я є дотримання правил особистої гігієни. Ще великої ваги набуває особиста гієна для хворих, ослаблених людей. </a:t>
            </a:r>
            <a:endParaRPr lang="ru-RU" dirty="0"/>
          </a:p>
        </p:txBody>
      </p:sp>
      <p:pic>
        <p:nvPicPr>
          <p:cNvPr id="26626" name="Picture 2" descr="http://ustimochka.ru/wp-content/uploads/2013/02/o-chem-rasskazhet-soderzhimoe-tovara-lichnoj_1.jpg"/>
          <p:cNvPicPr>
            <a:picLocks noChangeAspect="1" noChangeArrowheads="1"/>
          </p:cNvPicPr>
          <p:nvPr/>
        </p:nvPicPr>
        <p:blipFill>
          <a:blip r:embed="rId2" cstate="print"/>
          <a:srcRect/>
          <a:stretch>
            <a:fillRect/>
          </a:stretch>
        </p:blipFill>
        <p:spPr bwMode="auto">
          <a:xfrm>
            <a:off x="1475656" y="2060848"/>
            <a:ext cx="6192688" cy="4395759"/>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260648"/>
            <a:ext cx="8568952" cy="4572000"/>
          </a:xfrm>
        </p:spPr>
        <p:txBody>
          <a:bodyPr/>
          <a:lstStyle/>
          <a:p>
            <a:pPr algn="just"/>
            <a:r>
              <a:rPr lang="uk-UA" dirty="0" smtClean="0"/>
              <a:t>Дотримання особистої гігієни хворими сприяє поліпшенню їхнього якнайшвидшого одужанню і попереджає розвиток багатьох ускладнень.</a:t>
            </a:r>
            <a:endParaRPr lang="ru-RU" dirty="0"/>
          </a:p>
        </p:txBody>
      </p:sp>
      <p:pic>
        <p:nvPicPr>
          <p:cNvPr id="1026" name="Picture 2" descr="http://www.likar.info/pictures_ckfinder/images/vip_pacient.jpg"/>
          <p:cNvPicPr>
            <a:picLocks noChangeAspect="1" noChangeArrowheads="1"/>
          </p:cNvPicPr>
          <p:nvPr/>
        </p:nvPicPr>
        <p:blipFill>
          <a:blip r:embed="rId2" cstate="print"/>
          <a:srcRect/>
          <a:stretch>
            <a:fillRect/>
          </a:stretch>
        </p:blipFill>
        <p:spPr bwMode="auto">
          <a:xfrm>
            <a:off x="1331640" y="1700808"/>
            <a:ext cx="6582447" cy="475252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260648"/>
            <a:ext cx="8424936" cy="4572000"/>
          </a:xfrm>
        </p:spPr>
        <p:txBody>
          <a:bodyPr/>
          <a:lstStyle/>
          <a:p>
            <a:pPr lvl="0" algn="just"/>
            <a:r>
              <a:rPr lang="uk-UA" dirty="0" smtClean="0"/>
              <a:t>Основним місцем перебування хворого в лікувальному закладі є </a:t>
            </a:r>
            <a:r>
              <a:rPr lang="uk-UA" b="1" dirty="0" smtClean="0"/>
              <a:t>ліжко.</a:t>
            </a:r>
            <a:r>
              <a:rPr lang="uk-UA" dirty="0" smtClean="0"/>
              <a:t> Залежно </a:t>
            </a:r>
            <a:r>
              <a:rPr lang="uk-UA" dirty="0" smtClean="0"/>
              <a:t>від стану хворого </a:t>
            </a:r>
            <a:r>
              <a:rPr lang="uk-UA" dirty="0" smtClean="0"/>
              <a:t>і </a:t>
            </a:r>
            <a:r>
              <a:rPr lang="uk-UA" dirty="0" smtClean="0"/>
              <a:t>лікарських </a:t>
            </a:r>
            <a:r>
              <a:rPr lang="uk-UA" dirty="0" smtClean="0"/>
              <a:t>призначень його положення може бути активним, пасивним і вимушеним.</a:t>
            </a:r>
            <a:endParaRPr lang="ru-RU" dirty="0" smtClean="0"/>
          </a:p>
          <a:p>
            <a:endParaRPr lang="ru-RU" dirty="0"/>
          </a:p>
        </p:txBody>
      </p:sp>
      <p:pic>
        <p:nvPicPr>
          <p:cNvPr id="53250" name="Picture 2" descr="http://xn----btbdfhfz5abctw0l.xn--p1ai/wp-content/uploads/2012/05/bolezn-vrach-i-pacient.jpg"/>
          <p:cNvPicPr>
            <a:picLocks noChangeAspect="1" noChangeArrowheads="1"/>
          </p:cNvPicPr>
          <p:nvPr/>
        </p:nvPicPr>
        <p:blipFill>
          <a:blip r:embed="rId2" cstate="print"/>
          <a:srcRect/>
          <a:stretch>
            <a:fillRect/>
          </a:stretch>
        </p:blipFill>
        <p:spPr bwMode="auto">
          <a:xfrm>
            <a:off x="1259632" y="2060848"/>
            <a:ext cx="6768752" cy="451602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188640"/>
            <a:ext cx="8712968" cy="4572000"/>
          </a:xfrm>
        </p:spPr>
        <p:txBody>
          <a:bodyPr/>
          <a:lstStyle/>
          <a:p>
            <a:pPr algn="just"/>
            <a:r>
              <a:rPr lang="uk-UA" dirty="0" smtClean="0"/>
              <a:t>Хворим з мимовільним сечовипусканням і іншими виділеннями під простирадла підкладають клейонку. Неохайна постіль, брудне, в складках постільна білизна часто можуть бути причиною появи пролежнів і гнійничкових захворювань шкіри у слабких хворих. </a:t>
            </a:r>
            <a:r>
              <a:rPr lang="uk-UA" dirty="0" smtClean="0"/>
              <a:t>Ліжко </a:t>
            </a:r>
            <a:r>
              <a:rPr lang="uk-UA" dirty="0" smtClean="0"/>
              <a:t>хворих не менше 2 разів на добу </a:t>
            </a:r>
            <a:r>
              <a:rPr lang="uk-UA" dirty="0" smtClean="0"/>
              <a:t>потрібно перестилати. </a:t>
            </a:r>
            <a:endParaRPr lang="ru-RU" dirty="0"/>
          </a:p>
        </p:txBody>
      </p:sp>
      <p:pic>
        <p:nvPicPr>
          <p:cNvPr id="54274" name="Picture 2" descr="http://medic-abc.ru/uploads/zebr/chto-takoe-furunkulez-prichiny-vozniknoveniya-i-kak-ego-lechit_3.jpg"/>
          <p:cNvPicPr>
            <a:picLocks noChangeAspect="1" noChangeArrowheads="1"/>
          </p:cNvPicPr>
          <p:nvPr/>
        </p:nvPicPr>
        <p:blipFill>
          <a:blip r:embed="rId2" cstate="print"/>
          <a:srcRect t="7455" b="9043"/>
          <a:stretch>
            <a:fillRect/>
          </a:stretch>
        </p:blipFill>
        <p:spPr bwMode="auto">
          <a:xfrm>
            <a:off x="323528" y="3140968"/>
            <a:ext cx="4104456" cy="3468340"/>
          </a:xfrm>
          <a:prstGeom prst="rect">
            <a:avLst/>
          </a:prstGeom>
          <a:noFill/>
        </p:spPr>
      </p:pic>
      <p:pic>
        <p:nvPicPr>
          <p:cNvPr id="54276" name="Picture 4" descr="http://medic.ymka.ru/images/furunkuleza-prichiny-i-lechenie-furunkul-v_1.jpg"/>
          <p:cNvPicPr>
            <a:picLocks noChangeAspect="1" noChangeArrowheads="1"/>
          </p:cNvPicPr>
          <p:nvPr/>
        </p:nvPicPr>
        <p:blipFill>
          <a:blip r:embed="rId3" cstate="print"/>
          <a:srcRect/>
          <a:stretch>
            <a:fillRect/>
          </a:stretch>
        </p:blipFill>
        <p:spPr bwMode="auto">
          <a:xfrm>
            <a:off x="5292080" y="3140968"/>
            <a:ext cx="2821537" cy="3456384"/>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20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76"/>
                                        </p:tgtEl>
                                        <p:attrNameLst>
                                          <p:attrName>style.visibility</p:attrName>
                                        </p:attrNameLst>
                                      </p:cBhvr>
                                      <p:to>
                                        <p:strVal val="visible"/>
                                      </p:to>
                                    </p:set>
                                    <p:animEffect transition="in" filter="fade">
                                      <p:cBhvr>
                                        <p:cTn id="12" dur="20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1700808"/>
            <a:ext cx="8640960" cy="4896544"/>
          </a:xfrm>
        </p:spPr>
        <p:txBody>
          <a:bodyPr>
            <a:normAutofit/>
          </a:bodyPr>
          <a:lstStyle/>
          <a:p>
            <a:pPr algn="ctr">
              <a:buNone/>
            </a:pPr>
            <a:endParaRPr lang="ru-RU" dirty="0" smtClean="0"/>
          </a:p>
          <a:p>
            <a:pPr algn="just"/>
            <a:r>
              <a:rPr lang="uk-UA" dirty="0" smtClean="0"/>
              <a:t>1</a:t>
            </a:r>
            <a:r>
              <a:rPr lang="uk-UA" dirty="0" smtClean="0"/>
              <a:t>) За </a:t>
            </a:r>
            <a:r>
              <a:rPr lang="uk-UA" dirty="0" smtClean="0"/>
              <a:t>першим способом хворого повертають на бік до одного з бічних країв ліжка. Брудну простирадло згортають у напрямку до хворого, а потім чисте простирадло, скачану валиком в довжину, розкочують </a:t>
            </a:r>
            <a:r>
              <a:rPr lang="uk-UA" dirty="0" smtClean="0"/>
              <a:t>по матрацу та </a:t>
            </a:r>
            <a:r>
              <a:rPr lang="uk-UA" dirty="0" smtClean="0"/>
              <a:t>її валик укладають поруч з валиком брудної простирадла. Хворого повертають через обидва валика на іншу сторону ліжка, вже вкриту чистим простирадлом, після чого знімають брудне простирадло і повністю розгортають валик чистого простирадла. </a:t>
            </a:r>
            <a:endParaRPr lang="uk-UA" dirty="0" smtClean="0"/>
          </a:p>
          <a:p>
            <a:pPr algn="just"/>
            <a:endParaRPr lang="uk-UA" dirty="0" smtClean="0"/>
          </a:p>
        </p:txBody>
      </p:sp>
      <p:sp>
        <p:nvSpPr>
          <p:cNvPr id="4" name="Заголовок 1"/>
          <p:cNvSpPr>
            <a:spLocks noGrp="1"/>
          </p:cNvSpPr>
          <p:nvPr>
            <p:ph type="title"/>
          </p:nvPr>
        </p:nvSpPr>
        <p:spPr>
          <a:xfrm>
            <a:off x="251520" y="0"/>
            <a:ext cx="8712968" cy="1916832"/>
          </a:xfrm>
        </p:spPr>
        <p:txBody>
          <a:bodyPr>
            <a:normAutofit fontScale="90000"/>
          </a:bodyPr>
          <a:lstStyle/>
          <a:p>
            <a:pPr algn="ctr"/>
            <a:r>
              <a:rPr lang="uk-UA" dirty="0" smtClean="0"/>
              <a:t>Зміну простирадла у тяжкохворих виробляють зазвичай одним з наступних двох способів: </a:t>
            </a:r>
            <a:endParaRPr lang="ru-RU"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1196752"/>
            <a:ext cx="8640960" cy="4823048"/>
          </a:xfrm>
        </p:spPr>
        <p:txBody>
          <a:bodyPr/>
          <a:lstStyle/>
          <a:p>
            <a:pPr algn="just"/>
            <a:r>
              <a:rPr lang="uk-UA" dirty="0" smtClean="0"/>
              <a:t>2)За другим способом по черзі піднімають ноги і таз хворого і у напрямку до його голові згортають валиком брудне простирадло, а замість неї розгортають згорнуту в поперечний валик чисте простирадло. Потім піднімають тулуб хворого, знімають брудне простирадло і на її місце розкочують другу половину чистого простирадла. За наявності двох санітарів при зміні постільної білизни краще всього на цей час перекласти хворого на </a:t>
            </a:r>
            <a:r>
              <a:rPr lang="uk-UA" dirty="0" err="1" smtClean="0"/>
              <a:t>каталку</a:t>
            </a:r>
            <a:r>
              <a:rPr lang="uk-UA" dirty="0" smtClean="0"/>
              <a:t>.</a:t>
            </a:r>
            <a:endParaRPr lang="ru-RU" dirty="0" smtClean="0"/>
          </a:p>
          <a:p>
            <a:endParaRPr lang="ru-RU"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medbib.in.ua/images/8755.png"/>
          <p:cNvPicPr>
            <a:picLocks noChangeAspect="1" noChangeArrowheads="1"/>
          </p:cNvPicPr>
          <p:nvPr/>
        </p:nvPicPr>
        <p:blipFill>
          <a:blip r:embed="rId2" cstate="print"/>
          <a:srcRect/>
          <a:stretch>
            <a:fillRect/>
          </a:stretch>
        </p:blipFill>
        <p:spPr bwMode="auto">
          <a:xfrm>
            <a:off x="2411760" y="260648"/>
            <a:ext cx="4346426" cy="620489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7772400" cy="1143000"/>
          </a:xfrm>
        </p:spPr>
        <p:txBody>
          <a:bodyPr/>
          <a:lstStyle/>
          <a:p>
            <a:r>
              <a:rPr lang="uk-UA" dirty="0" smtClean="0"/>
              <a:t>Зміна сорочки у тяжкохворого</a:t>
            </a:r>
            <a:endParaRPr lang="ru-RU" dirty="0"/>
          </a:p>
        </p:txBody>
      </p:sp>
      <p:sp>
        <p:nvSpPr>
          <p:cNvPr id="3" name="Содержимое 2"/>
          <p:cNvSpPr>
            <a:spLocks noGrp="1"/>
          </p:cNvSpPr>
          <p:nvPr>
            <p:ph sz="quarter" idx="1"/>
          </p:nvPr>
        </p:nvSpPr>
        <p:spPr>
          <a:xfrm>
            <a:off x="467544" y="1340768"/>
            <a:ext cx="8219256" cy="4679032"/>
          </a:xfrm>
        </p:spPr>
        <p:txBody>
          <a:bodyPr>
            <a:normAutofit/>
          </a:bodyPr>
          <a:lstStyle/>
          <a:p>
            <a:pPr algn="just"/>
            <a:r>
              <a:rPr lang="uk-UA" dirty="0" smtClean="0"/>
              <a:t>Хворого </a:t>
            </a:r>
            <a:r>
              <a:rPr lang="uk-UA" dirty="0" smtClean="0"/>
              <a:t>піднімають над подушкою, позаду знизу піднімають сорочку до потилиці, знімають її через голову, а потім по черзі вивільняють рукави. При надяганні сорочки надходять навпаки. Спочатку по черзі втягають руки в рукави, а потім надягають сорочку через голову і розправляють вниз. При хворий руці знімають рукав сорочки зі здоровою рукою, а потім з хворої, а надягають рукав раніше на хвору руку, а потім на здорову. Для зручності рекомендується важкохворим надягати сорочки типу дитячих сорочечок.</a:t>
            </a:r>
            <a:endParaRPr lang="ru-RU" dirty="0" smtClean="0"/>
          </a:p>
          <a:p>
            <a:endParaRPr lang="ru-RU"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41</TotalTime>
  <Words>803</Words>
  <Application>Microsoft Office PowerPoint</Application>
  <PresentationFormat>Экран (4:3)</PresentationFormat>
  <Paragraphs>27</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Справедливость</vt:lpstr>
      <vt:lpstr>Гігієна хворого</vt:lpstr>
      <vt:lpstr>Слайд 2</vt:lpstr>
      <vt:lpstr>Слайд 3</vt:lpstr>
      <vt:lpstr>Слайд 4</vt:lpstr>
      <vt:lpstr>Слайд 5</vt:lpstr>
      <vt:lpstr>Зміну простирадла у тяжкохворих виробляють зазвичай одним з наступних двох способів: </vt:lpstr>
      <vt:lpstr>Слайд 7</vt:lpstr>
      <vt:lpstr>Слайд 8</vt:lpstr>
      <vt:lpstr>Зміна сорочки у тяжкохворого</vt:lpstr>
      <vt:lpstr>Слайд 10</vt:lpstr>
      <vt:lpstr>Догляд за шкірою</vt:lpstr>
      <vt:lpstr>Слайд 12</vt:lpstr>
      <vt:lpstr>Слайд 13</vt:lpstr>
      <vt:lpstr>Слайд 14</vt:lpstr>
      <vt:lpstr>Слайд 15</vt:lpstr>
      <vt:lpstr>Слайд 16</vt:lpstr>
      <vt:lpstr>Догляд за волоссям та нігтями</vt:lpstr>
      <vt:lpstr>Догляд за порожниною рота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Гігієна хворого</dc:title>
  <cp:lastModifiedBy>Admin</cp:lastModifiedBy>
  <cp:revision>24</cp:revision>
  <dcterms:modified xsi:type="dcterms:W3CDTF">2015-02-05T19:49:00Z</dcterms:modified>
</cp:coreProperties>
</file>