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69" r:id="rId3"/>
    <p:sldId id="259" r:id="rId4"/>
    <p:sldId id="262" r:id="rId5"/>
    <p:sldId id="265" r:id="rId6"/>
    <p:sldId id="267" r:id="rId7"/>
    <p:sldId id="268" r:id="rId8"/>
    <p:sldId id="270" r:id="rId9"/>
    <p:sldId id="271" r:id="rId10"/>
    <p:sldId id="272"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599" autoAdjust="0"/>
  </p:normalViewPr>
  <p:slideViewPr>
    <p:cSldViewPr>
      <p:cViewPr varScale="1">
        <p:scale>
          <a:sx n="65" d="100"/>
          <a:sy n="65" d="100"/>
        </p:scale>
        <p:origin x="-98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CEB30A3-F60D-44A9-B68F-7015D0270EBF}" type="datetimeFigureOut">
              <a:rPr lang="uk-UA" smtClean="0"/>
              <a:t>17.01.2014</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E2426BD1-B083-47FE-91DA-5BBCFB3D2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EB30A3-F60D-44A9-B68F-7015D0270EBF}" type="datetimeFigureOut">
              <a:rPr lang="uk-UA" smtClean="0"/>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EB30A3-F60D-44A9-B68F-7015D0270EBF}" type="datetimeFigureOut">
              <a:rPr lang="uk-UA" smtClean="0"/>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CEB30A3-F60D-44A9-B68F-7015D0270EBF}" type="datetimeFigureOut">
              <a:rPr lang="uk-UA" smtClean="0"/>
              <a:t>17.01.2014</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E2426BD1-B083-47FE-91DA-5BBCFB3D2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CEB30A3-F60D-44A9-B68F-7015D0270EBF}" type="datetimeFigureOut">
              <a:rPr lang="uk-UA" smtClean="0"/>
              <a:t>17.01.2014</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E2426BD1-B083-47FE-91DA-5BBCFB3D2271}" type="slidenum">
              <a:rPr lang="uk-UA" smtClean="0"/>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CEB30A3-F60D-44A9-B68F-7015D0270EBF}" type="datetimeFigureOut">
              <a:rPr lang="uk-UA" smtClean="0"/>
              <a:t>17.01.2014</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CEB30A3-F60D-44A9-B68F-7015D0270EBF}" type="datetimeFigureOut">
              <a:rPr lang="uk-UA" smtClean="0"/>
              <a:t>17.01.2014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E2426BD1-B083-47FE-91DA-5BBCFB3D2271}" type="slidenum">
              <a:rPr lang="uk-UA" smtClean="0"/>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CEB30A3-F60D-44A9-B68F-7015D0270EBF}" type="datetimeFigureOut">
              <a:rPr lang="uk-UA" smtClean="0"/>
              <a:t>17.01.2014</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CEB30A3-F60D-44A9-B68F-7015D0270EBF}" type="datetimeFigureOut">
              <a:rPr lang="uk-UA" smtClean="0"/>
              <a:t>17.01.2014</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CEB30A3-F60D-44A9-B68F-7015D0270EBF}" type="datetimeFigureOut">
              <a:rPr lang="uk-UA" smtClean="0"/>
              <a:t>17.01.2014</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2426BD1-B083-47FE-91DA-5BBCFB3D2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CEB30A3-F60D-44A9-B68F-7015D0270EBF}" type="datetimeFigureOut">
              <a:rPr lang="uk-UA" smtClean="0"/>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E2426BD1-B083-47FE-91DA-5BBCFB3D2271}" type="slidenum">
              <a:rPr lang="uk-UA" smtClean="0"/>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CEB30A3-F60D-44A9-B68F-7015D0270EBF}" type="datetimeFigureOut">
              <a:rPr lang="uk-UA" smtClean="0"/>
              <a:t>17.01.2014</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2426BD1-B083-47FE-91DA-5BBCFB3D2271}" type="slidenum">
              <a:rPr lang="uk-UA" smtClean="0"/>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400" dirty="0" smtClean="0">
                <a:latin typeface="Comic Sans MS" pitchFamily="66" charset="0"/>
              </a:rPr>
              <a:t>Гранітно-степове Побужжя</a:t>
            </a:r>
            <a:r>
              <a:rPr lang="uk-UA" dirty="0" smtClean="0"/>
              <a:t/>
            </a:r>
            <a:br>
              <a:rPr lang="uk-UA" dirty="0" smtClean="0"/>
            </a:br>
            <a:endParaRPr lang="uk-UA" dirty="0"/>
          </a:p>
        </p:txBody>
      </p:sp>
      <p:pic>
        <p:nvPicPr>
          <p:cNvPr id="5" name="Содержимое 4" descr="82.jpg"/>
          <p:cNvPicPr>
            <a:picLocks noGrp="1" noChangeAspect="1"/>
          </p:cNvPicPr>
          <p:nvPr>
            <p:ph sz="half" idx="1"/>
          </p:nvPr>
        </p:nvPicPr>
        <p:blipFill>
          <a:blip r:embed="rId2"/>
          <a:stretch>
            <a:fillRect/>
          </a:stretch>
        </p:blipFill>
        <p:spPr>
          <a:xfrm>
            <a:off x="285720" y="1285860"/>
            <a:ext cx="5715040" cy="5072098"/>
          </a:xfrm>
        </p:spPr>
      </p:pic>
      <p:sp>
        <p:nvSpPr>
          <p:cNvPr id="4" name="Содержимое 3"/>
          <p:cNvSpPr>
            <a:spLocks noGrp="1"/>
          </p:cNvSpPr>
          <p:nvPr>
            <p:ph sz="half" idx="2"/>
          </p:nvPr>
        </p:nvSpPr>
        <p:spPr>
          <a:xfrm>
            <a:off x="5786446" y="4143380"/>
            <a:ext cx="3357554" cy="2181220"/>
          </a:xfrm>
        </p:spPr>
        <p:txBody>
          <a:bodyPr/>
          <a:lstStyle/>
          <a:p>
            <a:pPr>
              <a:buNone/>
            </a:pPr>
            <a:r>
              <a:rPr lang="ru-RU" dirty="0" smtClean="0">
                <a:solidFill>
                  <a:schemeClr val="bg2">
                    <a:lumMod val="10000"/>
                  </a:schemeClr>
                </a:solidFill>
              </a:rPr>
              <a:t>    </a:t>
            </a:r>
            <a:r>
              <a:rPr lang="ru-RU" dirty="0" err="1" smtClean="0">
                <a:solidFill>
                  <a:schemeClr val="bg2">
                    <a:lumMod val="10000"/>
                  </a:schemeClr>
                </a:solidFill>
              </a:rPr>
              <a:t>Виконала</a:t>
            </a:r>
            <a:r>
              <a:rPr lang="ru-RU" dirty="0" smtClean="0">
                <a:solidFill>
                  <a:schemeClr val="bg2">
                    <a:lumMod val="10000"/>
                  </a:schemeClr>
                </a:solidFill>
              </a:rPr>
              <a:t>:</a:t>
            </a:r>
            <a:br>
              <a:rPr lang="ru-RU" dirty="0" smtClean="0">
                <a:solidFill>
                  <a:schemeClr val="bg2">
                    <a:lumMod val="10000"/>
                  </a:schemeClr>
                </a:solidFill>
              </a:rPr>
            </a:br>
            <a:r>
              <a:rPr lang="ru-RU" dirty="0" smtClean="0">
                <a:solidFill>
                  <a:schemeClr val="bg2">
                    <a:lumMod val="10000"/>
                  </a:schemeClr>
                </a:solidFill>
              </a:rPr>
              <a:t> </a:t>
            </a:r>
            <a:r>
              <a:rPr lang="ru-RU" dirty="0" err="1" smtClean="0">
                <a:solidFill>
                  <a:schemeClr val="bg2">
                    <a:lumMod val="10000"/>
                  </a:schemeClr>
                </a:solidFill>
              </a:rPr>
              <a:t>учениця</a:t>
            </a:r>
            <a:r>
              <a:rPr lang="ru-RU" dirty="0" smtClean="0">
                <a:solidFill>
                  <a:schemeClr val="bg2">
                    <a:lumMod val="10000"/>
                  </a:schemeClr>
                </a:solidFill>
              </a:rPr>
              <a:t> 10 </a:t>
            </a:r>
            <a:r>
              <a:rPr lang="ru-RU" dirty="0" err="1" smtClean="0">
                <a:solidFill>
                  <a:schemeClr val="bg2">
                    <a:lumMod val="10000"/>
                  </a:schemeClr>
                </a:solidFill>
              </a:rPr>
              <a:t>класу</a:t>
            </a:r>
            <a:r>
              <a:rPr lang="ru-RU" dirty="0" smtClean="0">
                <a:solidFill>
                  <a:schemeClr val="bg2">
                    <a:lumMod val="10000"/>
                  </a:schemeClr>
                </a:solidFill>
              </a:rPr>
              <a:t/>
            </a:r>
            <a:br>
              <a:rPr lang="ru-RU" dirty="0" smtClean="0">
                <a:solidFill>
                  <a:schemeClr val="bg2">
                    <a:lumMod val="10000"/>
                  </a:schemeClr>
                </a:solidFill>
              </a:rPr>
            </a:br>
            <a:r>
              <a:rPr lang="ru-RU" dirty="0" smtClean="0">
                <a:solidFill>
                  <a:schemeClr val="bg2">
                    <a:lumMod val="10000"/>
                  </a:schemeClr>
                </a:solidFill>
              </a:rPr>
              <a:t>Кондратенко  </a:t>
            </a:r>
            <a:r>
              <a:rPr lang="ru-RU" dirty="0" err="1" smtClean="0">
                <a:solidFill>
                  <a:schemeClr val="bg2">
                    <a:lumMod val="10000"/>
                  </a:schemeClr>
                </a:solidFill>
              </a:rPr>
              <a:t>Каріна</a:t>
            </a:r>
            <a:r>
              <a:rPr lang="ru-RU" dirty="0" smtClean="0">
                <a:solidFill>
                  <a:schemeClr val="bg2">
                    <a:lumMod val="10000"/>
                  </a:schemeClr>
                </a:solidFill>
              </a:rPr>
              <a:t> </a:t>
            </a:r>
            <a:endParaRPr lang="uk-UA" dirty="0">
              <a:solidFill>
                <a:schemeClr val="bg2">
                  <a:lumMod val="10000"/>
                </a:schemeClr>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329254"/>
          </a:xfrm>
          <a:ln>
            <a:solidFill>
              <a:schemeClr val="accent1">
                <a:lumMod val="50000"/>
              </a:schemeClr>
            </a:solidFill>
          </a:ln>
        </p:spPr>
        <p:txBody>
          <a:bodyPr>
            <a:normAutofit/>
          </a:bodyPr>
          <a:lstStyle/>
          <a:p>
            <a:pPr algn="ctr"/>
            <a:r>
              <a:rPr lang="uk-UA" sz="9600" dirty="0" smtClean="0"/>
              <a:t>Дякую за увагу!</a:t>
            </a:r>
            <a:endParaRPr lang="uk-UA" sz="9600" dirty="0"/>
          </a:p>
        </p:txBody>
      </p:sp>
    </p:spTree>
  </p:cSld>
  <p:clrMapOvr>
    <a:masterClrMapping/>
  </p:clrMapOvr>
  <p:transition spd="slow">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686800" cy="1114412"/>
          </a:xfrm>
        </p:spPr>
        <p:txBody>
          <a:bodyPr>
            <a:normAutofit fontScale="90000"/>
          </a:bodyPr>
          <a:lstStyle/>
          <a:p>
            <a:r>
              <a:rPr lang="uk-UA" sz="1600" dirty="0" smtClean="0"/>
              <a:t>Регіональний ландшафтний парк «Гранітно-степове Побужжя» знаходиться на північному заході Миколаївської області. Парк охоплює річкову долину Південного Бугу і </a:t>
            </a:r>
            <a:r>
              <a:rPr lang="uk-UA" sz="1600" dirty="0" err="1" smtClean="0"/>
              <a:t>каньйоноподібні</a:t>
            </a:r>
            <a:r>
              <a:rPr lang="uk-UA" sz="1600" dirty="0" smtClean="0"/>
              <a:t> долини його </a:t>
            </a:r>
            <a:r>
              <a:rPr lang="uk-UA" sz="1600" dirty="0" err="1" smtClean="0"/>
              <a:t>приток—</a:t>
            </a:r>
            <a:r>
              <a:rPr lang="uk-UA" sz="1600" dirty="0" smtClean="0"/>
              <a:t> Великої Корабельної, </a:t>
            </a:r>
            <a:r>
              <a:rPr lang="uk-UA" sz="1600" dirty="0" err="1" smtClean="0"/>
              <a:t>Бакшали</a:t>
            </a:r>
            <a:r>
              <a:rPr lang="uk-UA" sz="1600" dirty="0" smtClean="0"/>
              <a:t>, </a:t>
            </a:r>
            <a:r>
              <a:rPr lang="uk-UA" sz="1600" dirty="0" err="1" smtClean="0"/>
              <a:t>Мертвоводу—</a:t>
            </a:r>
            <a:r>
              <a:rPr lang="uk-UA" sz="1600" dirty="0" smtClean="0"/>
              <a:t> у межах Миколаївської області. Простягається на 70 км від південної частини Первомайська до с. Олександрівка Вознесенського району.</a:t>
            </a:r>
            <a:br>
              <a:rPr lang="uk-UA" sz="1600" dirty="0" smtClean="0"/>
            </a:br>
            <a:r>
              <a:rPr lang="uk-UA" sz="1600" dirty="0" smtClean="0"/>
              <a:t>     Утворений він 1994 року рішенням Миколаївської обласної ради і розташований на території Первомайського, </a:t>
            </a:r>
            <a:r>
              <a:rPr lang="uk-UA" sz="1600" dirty="0" err="1" smtClean="0"/>
              <a:t>Арбузинського</a:t>
            </a:r>
            <a:r>
              <a:rPr lang="uk-UA" sz="1600" dirty="0" smtClean="0"/>
              <a:t>, </a:t>
            </a:r>
            <a:r>
              <a:rPr lang="uk-UA" sz="1600" dirty="0" err="1" smtClean="0"/>
              <a:t>Доманівського</a:t>
            </a:r>
            <a:r>
              <a:rPr lang="uk-UA" sz="1600" dirty="0" smtClean="0"/>
              <a:t> та Вознесенського районів. Площа парку — 6267 га.</a:t>
            </a:r>
            <a:endParaRPr lang="uk-UA" sz="1600" dirty="0"/>
          </a:p>
        </p:txBody>
      </p:sp>
      <p:pic>
        <p:nvPicPr>
          <p:cNvPr id="6" name="Содержимое 5" descr="22603_original.jpg"/>
          <p:cNvPicPr>
            <a:picLocks noGrp="1" noChangeAspect="1"/>
          </p:cNvPicPr>
          <p:nvPr>
            <p:ph idx="1"/>
          </p:nvPr>
        </p:nvPicPr>
        <p:blipFill>
          <a:blip r:embed="rId2"/>
          <a:stretch>
            <a:fillRect/>
          </a:stretch>
        </p:blipFill>
        <p:spPr>
          <a:xfrm>
            <a:off x="357158" y="2000250"/>
            <a:ext cx="8572559" cy="4357708"/>
          </a:xfrm>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1714488"/>
          </a:xfrm>
        </p:spPr>
        <p:txBody>
          <a:bodyPr>
            <a:normAutofit/>
          </a:bodyPr>
          <a:lstStyle/>
          <a:p>
            <a:r>
              <a:rPr lang="uk-UA" sz="1400" dirty="0" smtClean="0"/>
              <a:t>Гранітно-степове Побужжя — одна з найдавніших ділянок суші Євразії, яка не поринала у морські глибини вже протягом 60 мільйонів років. Звідси значна кількість унікальних об'єктів живої природи — реліктів та ендеміків. Результати біогеографічного аналізу вказують наявність на цій території значної кількості видів рослин і тварин середземноморських та гірсько-альпійських за походженням. Тут виявлено 86 представників флори і фауни, занесених до Червоної книги України та Європейського Червоного списку.</a:t>
            </a:r>
            <a:endParaRPr lang="uk-UA" sz="1400" dirty="0"/>
          </a:p>
        </p:txBody>
      </p:sp>
      <p:pic>
        <p:nvPicPr>
          <p:cNvPr id="4" name="Содержимое 3" descr="17343431.jpg"/>
          <p:cNvPicPr>
            <a:picLocks noGrp="1" noChangeAspect="1"/>
          </p:cNvPicPr>
          <p:nvPr>
            <p:ph idx="1"/>
          </p:nvPr>
        </p:nvPicPr>
        <p:blipFill>
          <a:blip r:embed="rId2"/>
          <a:stretch>
            <a:fillRect/>
          </a:stretch>
        </p:blipFill>
        <p:spPr>
          <a:xfrm>
            <a:off x="357158" y="1785926"/>
            <a:ext cx="8286808" cy="4714908"/>
          </a:xfrm>
        </p:spPr>
      </p:pic>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3071834" cy="6115072"/>
          </a:xfrm>
        </p:spPr>
        <p:txBody>
          <a:bodyPr>
            <a:normAutofit/>
          </a:bodyPr>
          <a:lstStyle/>
          <a:p>
            <a:endParaRPr lang="uk-UA" sz="1800" dirty="0"/>
          </a:p>
        </p:txBody>
      </p:sp>
      <p:pic>
        <p:nvPicPr>
          <p:cNvPr id="4" name="Содержимое 3" descr="mikolayiv-pobuzhzhya11(1).jpg"/>
          <p:cNvPicPr>
            <a:picLocks noGrp="1" noChangeAspect="1"/>
          </p:cNvPicPr>
          <p:nvPr>
            <p:ph idx="1"/>
          </p:nvPr>
        </p:nvPicPr>
        <p:blipFill>
          <a:blip r:embed="rId2"/>
          <a:stretch>
            <a:fillRect/>
          </a:stretch>
        </p:blipFill>
        <p:spPr>
          <a:xfrm>
            <a:off x="285720" y="214290"/>
            <a:ext cx="8527460" cy="6286544"/>
          </a:xfrm>
        </p:spPr>
      </p:pic>
      <p:sp>
        <p:nvSpPr>
          <p:cNvPr id="9" name="Прямоугольник 8"/>
          <p:cNvSpPr/>
          <p:nvPr/>
        </p:nvSpPr>
        <p:spPr>
          <a:xfrm>
            <a:off x="357158" y="357166"/>
            <a:ext cx="4572000" cy="3416320"/>
          </a:xfrm>
          <a:prstGeom prst="rect">
            <a:avLst/>
          </a:prstGeom>
        </p:spPr>
        <p:txBody>
          <a:bodyPr wrap="square">
            <a:spAutoFit/>
          </a:bodyPr>
          <a:lstStyle/>
          <a:p>
            <a:r>
              <a:rPr lang="uk-UA" dirty="0">
                <a:solidFill>
                  <a:schemeClr val="bg2">
                    <a:lumMod val="90000"/>
                  </a:schemeClr>
                </a:solidFill>
              </a:rPr>
              <a:t>Історичні джерела та сучасні дослідження з археології, етнографії, топоніміки свідчать про те, що каньйон Південного Бугу з його стародавніми урочищами, скелями, могилами, порогами слід вважати національними святинями. Гранітно-степове Побужжя надзвичайно багате на археологічні пласти: палеоліт, мезоліт, неоліт, мідний і залізний віки, епоха бронзи, черняхівська та трипільська культури, свідоцтва поселень </a:t>
            </a:r>
            <a:r>
              <a:rPr lang="uk-UA" dirty="0" err="1">
                <a:solidFill>
                  <a:schemeClr val="bg2">
                    <a:lumMod val="90000"/>
                  </a:schemeClr>
                </a:solidFill>
              </a:rPr>
              <a:t>кімерійців</a:t>
            </a:r>
            <a:r>
              <a:rPr lang="uk-UA" dirty="0">
                <a:solidFill>
                  <a:schemeClr val="bg2">
                    <a:lumMod val="90000"/>
                  </a:schemeClr>
                </a:solidFill>
              </a:rPr>
              <a:t>, </a:t>
            </a:r>
            <a:r>
              <a:rPr lang="uk-UA" dirty="0" err="1">
                <a:solidFill>
                  <a:schemeClr val="bg2">
                    <a:lumMod val="90000"/>
                  </a:schemeClr>
                </a:solidFill>
              </a:rPr>
              <a:t>савроматів</a:t>
            </a:r>
            <a:r>
              <a:rPr lang="uk-UA" dirty="0">
                <a:solidFill>
                  <a:schemeClr val="bg2">
                    <a:lumMod val="90000"/>
                  </a:schemeClr>
                </a:solidFill>
              </a:rPr>
              <a:t>, скіфів, </a:t>
            </a:r>
            <a:r>
              <a:rPr lang="uk-UA" dirty="0" err="1">
                <a:solidFill>
                  <a:schemeClr val="bg2">
                    <a:lumMod val="90000"/>
                  </a:schemeClr>
                </a:solidFill>
              </a:rPr>
              <a:t>ольвіополітів</a:t>
            </a:r>
            <a:r>
              <a:rPr lang="uk-UA" dirty="0">
                <a:solidFill>
                  <a:schemeClr val="bg2">
                    <a:lumMod val="90000"/>
                  </a:schemeClr>
                </a:solidFill>
              </a:rPr>
              <a:t>, давніх слов'ян, римлян.</a:t>
            </a: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4786322"/>
            <a:ext cx="8429684" cy="1643074"/>
          </a:xfrm>
        </p:spPr>
        <p:txBody>
          <a:bodyPr>
            <a:normAutofit fontScale="92500" lnSpcReduction="20000"/>
          </a:bodyPr>
          <a:lstStyle/>
          <a:p>
            <a:pPr>
              <a:buNone/>
            </a:pPr>
            <a:r>
              <a:rPr lang="uk-UA" sz="1600" dirty="0" smtClean="0"/>
              <a:t> </a:t>
            </a:r>
            <a:r>
              <a:rPr lang="uk-UA" sz="1600" dirty="0" smtClean="0"/>
              <a:t>                                         </a:t>
            </a:r>
            <a:br>
              <a:rPr lang="uk-UA" sz="1600" dirty="0" smtClean="0"/>
            </a:br>
            <a:r>
              <a:rPr lang="uk-UA" sz="1600" dirty="0" smtClean="0"/>
              <a:t>   </a:t>
            </a:r>
            <a:r>
              <a:rPr lang="uk-UA" sz="1700" dirty="0" smtClean="0"/>
              <a:t>Всього </a:t>
            </a:r>
            <a:r>
              <a:rPr lang="uk-UA" sz="1700" dirty="0" smtClean="0"/>
              <a:t>у цьому районі між селищами </a:t>
            </a:r>
            <a:r>
              <a:rPr lang="uk-UA" sz="1700" dirty="0" err="1" smtClean="0"/>
              <a:t>Мигія</a:t>
            </a:r>
            <a:r>
              <a:rPr lang="uk-UA" sz="1700" dirty="0" smtClean="0"/>
              <a:t> та Олександрівка виявлено 98 археологічних пам'яток. Внаслідок знищення сучасними водосховищами </a:t>
            </a:r>
            <a:r>
              <a:rPr lang="uk-UA" sz="1700" dirty="0" err="1" smtClean="0"/>
              <a:t>каньйоноподібних</a:t>
            </a:r>
            <a:r>
              <a:rPr lang="uk-UA" sz="1700" dirty="0" smtClean="0"/>
              <a:t> долин Дніпра і Дністра, їх аналоги в інших районах Причорномор'я практично відсутні. Своїми межами парк співпадає з землями війська запорізького та його державою — знаменитою на весь світ Запорозькою Січчю. Південний Буг славився серед запорожців як друга за значенням </a:t>
            </a:r>
            <a:r>
              <a:rPr lang="uk-UA" sz="1700" dirty="0" smtClean="0"/>
              <a:t>річка після</a:t>
            </a:r>
            <a:r>
              <a:rPr lang="uk-UA" sz="1700" dirty="0" smtClean="0"/>
              <a:t> Дніпра-Славутича</a:t>
            </a:r>
            <a:r>
              <a:rPr lang="uk-UA" dirty="0" smtClean="0"/>
              <a:t>.</a:t>
            </a:r>
            <a:endParaRPr lang="uk-UA" dirty="0"/>
          </a:p>
        </p:txBody>
      </p:sp>
      <p:pic>
        <p:nvPicPr>
          <p:cNvPr id="13" name="Содержимое 12" descr="hranytno-stepove.jpg"/>
          <p:cNvPicPr>
            <a:picLocks noGrp="1" noChangeAspect="1"/>
          </p:cNvPicPr>
          <p:nvPr>
            <p:ph sz="half" idx="2"/>
          </p:nvPr>
        </p:nvPicPr>
        <p:blipFill>
          <a:blip r:embed="rId2"/>
          <a:stretch>
            <a:fillRect/>
          </a:stretch>
        </p:blipFill>
        <p:spPr>
          <a:xfrm>
            <a:off x="285720" y="285728"/>
            <a:ext cx="8501122" cy="4143404"/>
          </a:xfrm>
        </p:spPr>
      </p:pic>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ctrTitle"/>
          </p:nvPr>
        </p:nvSpPr>
        <p:spPr>
          <a:xfrm>
            <a:off x="381000" y="428625"/>
            <a:ext cx="8458200" cy="2214557"/>
          </a:xfrm>
        </p:spPr>
        <p:txBody>
          <a:bodyPr>
            <a:noAutofit/>
          </a:bodyPr>
          <a:lstStyle/>
          <a:p>
            <a:r>
              <a:rPr lang="uk-UA" sz="1400" dirty="0" smtClean="0"/>
              <a:t>             На </a:t>
            </a:r>
            <a:r>
              <a:rPr lang="uk-UA" sz="1400" dirty="0" smtClean="0"/>
              <a:t>території Гранітно-степового Побужжя знаходився острів Гард (в околицях сучасного м. </a:t>
            </a:r>
            <a:r>
              <a:rPr lang="uk-UA" sz="1400" dirty="0" err="1" smtClean="0"/>
              <a:t>Южноукраїнська</a:t>
            </a:r>
            <a:r>
              <a:rPr lang="uk-UA" sz="1400" dirty="0" smtClean="0"/>
              <a:t>) — адміністративний центр </a:t>
            </a:r>
            <a:r>
              <a:rPr lang="uk-UA" sz="1400" dirty="0" err="1" smtClean="0"/>
              <a:t>Буго-Гардової</a:t>
            </a:r>
            <a:r>
              <a:rPr lang="uk-UA" sz="1400" dirty="0" smtClean="0"/>
              <a:t> паланки, найбільшої за розмірами серед восьми територіальних одиниць Запорозької республіки. Першим паланковим отаманом тут був князь Дмитро Вишневецький — легендарний Байда. Місцями на річці ще і сьогодні збереглись залишки </a:t>
            </a:r>
            <a:r>
              <a:rPr lang="uk-UA" sz="1400" dirty="0" err="1" smtClean="0"/>
              <a:t>гардів</a:t>
            </a:r>
            <a:r>
              <a:rPr lang="uk-UA" sz="1400" dirty="0" smtClean="0"/>
              <a:t/>
            </a:r>
            <a:br>
              <a:rPr lang="uk-UA" sz="1400" dirty="0" smtClean="0"/>
            </a:br>
            <a:r>
              <a:rPr lang="uk-UA" sz="1400" dirty="0" smtClean="0"/>
              <a:t>      </a:t>
            </a:r>
            <a:r>
              <a:rPr lang="uk-UA" sz="1400" dirty="0" smtClean="0"/>
              <a:t> </a:t>
            </a:r>
            <a:r>
              <a:rPr lang="uk-UA" sz="1400" dirty="0" smtClean="0"/>
              <a:t>     </a:t>
            </a:r>
            <a:r>
              <a:rPr lang="uk-UA" sz="1400" dirty="0" smtClean="0"/>
              <a:t>Пороги Південного Бугу мають місцеву назву — </a:t>
            </a:r>
            <a:r>
              <a:rPr lang="uk-UA" sz="1400" dirty="0" err="1" smtClean="0"/>
              <a:t>брояки</a:t>
            </a:r>
            <a:r>
              <a:rPr lang="uk-UA" sz="1400" dirty="0" smtClean="0"/>
              <a:t>. З ними, як і з багатьма островами та скелями, пов'язана значна кількість запорозько-гайдамацьких легенд, переказів, вони були свідками козацьких старожитностей та бувальщин. Про минуле нам говорять їх назви: острів козака Мамая, Запорозька </a:t>
            </a:r>
            <a:r>
              <a:rPr lang="uk-UA" sz="1400" dirty="0" err="1" smtClean="0"/>
              <a:t>брояка</a:t>
            </a:r>
            <a:r>
              <a:rPr lang="uk-UA" sz="1400" dirty="0" smtClean="0"/>
              <a:t>, скелі Турецький стіл і Пугач, Козацькі ворота та інші. Урочище </a:t>
            </a:r>
            <a:r>
              <a:rPr lang="uk-UA" sz="1400" dirty="0" err="1" smtClean="0"/>
              <a:t>Протич</a:t>
            </a:r>
            <a:r>
              <a:rPr lang="uk-UA" sz="1400" dirty="0" smtClean="0"/>
              <a:t> з козацькою святинею — </a:t>
            </a:r>
            <a:r>
              <a:rPr lang="uk-UA" sz="1400" dirty="0" err="1" smtClean="0"/>
              <a:t>Протичанською</a:t>
            </a:r>
            <a:r>
              <a:rPr lang="uk-UA" sz="1400" dirty="0" smtClean="0"/>
              <a:t> скелею було відоме у всьому запорозькому краї.</a:t>
            </a:r>
            <a:endParaRPr lang="uk-UA" sz="1400" dirty="0"/>
          </a:p>
        </p:txBody>
      </p:sp>
      <p:pic>
        <p:nvPicPr>
          <p:cNvPr id="6" name="Рисунок 5" descr="83.jpg"/>
          <p:cNvPicPr>
            <a:picLocks noChangeAspect="1"/>
          </p:cNvPicPr>
          <p:nvPr/>
        </p:nvPicPr>
        <p:blipFill>
          <a:blip r:embed="rId2"/>
          <a:stretch>
            <a:fillRect/>
          </a:stretch>
        </p:blipFill>
        <p:spPr>
          <a:xfrm>
            <a:off x="428596" y="2714620"/>
            <a:ext cx="8215370" cy="3857652"/>
          </a:xfrm>
          <a:prstGeom prst="rect">
            <a:avLst/>
          </a:prstGeom>
        </p:spPr>
      </p:pic>
    </p:spTree>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143380"/>
            <a:ext cx="8686800" cy="2714620"/>
          </a:xfrm>
        </p:spPr>
        <p:txBody>
          <a:bodyPr>
            <a:normAutofit fontScale="90000"/>
          </a:bodyPr>
          <a:lstStyle/>
          <a:p>
            <a:r>
              <a:rPr lang="uk-UA" sz="1600" dirty="0" smtClean="0"/>
              <a:t>Від </a:t>
            </a:r>
            <a:r>
              <a:rPr lang="uk-UA" sz="1600" dirty="0" err="1" smtClean="0"/>
              <a:t>с.Кінецьпіль</a:t>
            </a:r>
            <a:r>
              <a:rPr lang="uk-UA" sz="1600" dirty="0" smtClean="0"/>
              <a:t> до м. </a:t>
            </a:r>
            <a:r>
              <a:rPr lang="uk-UA" sz="1600" dirty="0" err="1" smtClean="0"/>
              <a:t>Южноукраїнська</a:t>
            </a:r>
            <a:r>
              <a:rPr lang="uk-UA" sz="1600" dirty="0" smtClean="0"/>
              <a:t> проходить чергування ділянок порогів та спокійної течії. Найкращі пороги, які є Меккою водного туризму і місцем паломництва тисяч спортсменів та туристів, розташовані біля сіл </a:t>
            </a:r>
            <a:r>
              <a:rPr lang="uk-UA" sz="1600" dirty="0" err="1" smtClean="0"/>
              <a:t>Мигія</a:t>
            </a:r>
            <a:r>
              <a:rPr lang="uk-UA" sz="1600" dirty="0" smtClean="0"/>
              <a:t>, </a:t>
            </a:r>
            <a:r>
              <a:rPr lang="uk-UA" sz="1600" dirty="0" err="1" smtClean="0"/>
              <a:t>Куріпчино</a:t>
            </a:r>
            <a:r>
              <a:rPr lang="uk-UA" sz="1600" dirty="0" smtClean="0"/>
              <a:t>, </a:t>
            </a:r>
            <a:r>
              <a:rPr lang="uk-UA" sz="1600" dirty="0" err="1" smtClean="0"/>
              <a:t>Семенівка</a:t>
            </a:r>
            <a:r>
              <a:rPr lang="uk-UA" sz="1600" dirty="0" smtClean="0"/>
              <a:t>, Львове, </a:t>
            </a:r>
            <a:r>
              <a:rPr lang="uk-UA" sz="1600" dirty="0" err="1" smtClean="0"/>
              <a:t>Іванівка</a:t>
            </a:r>
            <a:r>
              <a:rPr lang="uk-UA" sz="1600" dirty="0" smtClean="0"/>
              <a:t>, </a:t>
            </a:r>
            <a:r>
              <a:rPr lang="uk-UA" sz="1600" dirty="0" err="1" smtClean="0"/>
              <a:t>Констянтинівка</a:t>
            </a:r>
            <a:r>
              <a:rPr lang="uk-UA" sz="1600" dirty="0" smtClean="0"/>
              <a:t> і останні — біля м. </a:t>
            </a:r>
            <a:r>
              <a:rPr lang="uk-UA" sz="1600" dirty="0" err="1" smtClean="0"/>
              <a:t>Южноукраїнська</a:t>
            </a:r>
            <a:r>
              <a:rPr lang="uk-UA" sz="1600" dirty="0" smtClean="0"/>
              <a:t>. Цьому сприяють добре транспортне сполучення і достатній рівень теплої води в порогах протягом п’яти місяців. Тут долина річки Південний Буг вузька, </a:t>
            </a:r>
            <a:r>
              <a:rPr lang="uk-UA" sz="1600" dirty="0" err="1" smtClean="0"/>
              <a:t>каньйоноподібна</a:t>
            </a:r>
            <a:r>
              <a:rPr lang="uk-UA" sz="1600" dirty="0" smtClean="0"/>
              <a:t> зі скелями, прорізана кам’янистими глибокими балками, вкритими лісами та степовою рослинністю.</a:t>
            </a:r>
            <a:br>
              <a:rPr lang="uk-UA" sz="1600" dirty="0" smtClean="0"/>
            </a:br>
            <a:r>
              <a:rPr lang="uk-UA" sz="1600" dirty="0" smtClean="0"/>
              <a:t>Стрімкі скелі, які утворюють каньйони по берегам річок сягають висоти до 50 метрів і є чудовим місцем для тренувань альпіністів. Каньйони знаходяться біля </a:t>
            </a:r>
            <a:r>
              <a:rPr lang="uk-UA" sz="1600" dirty="0" err="1" smtClean="0"/>
              <a:t>с.Куріпчино</a:t>
            </a:r>
            <a:r>
              <a:rPr lang="uk-UA" sz="1600" dirty="0" smtClean="0"/>
              <a:t>, м. </a:t>
            </a:r>
            <a:r>
              <a:rPr lang="uk-UA" sz="1600" dirty="0" err="1" smtClean="0"/>
              <a:t>Южноукраїнська</a:t>
            </a:r>
            <a:r>
              <a:rPr lang="uk-UA" sz="1600" dirty="0" smtClean="0"/>
              <a:t>, гирла річки Велика Корабельна (Іванівський міст) по руслу Південного Бугу та </a:t>
            </a:r>
            <a:r>
              <a:rPr lang="uk-UA" sz="1600" dirty="0" err="1" smtClean="0"/>
              <a:t>с.Актово</a:t>
            </a:r>
            <a:r>
              <a:rPr lang="uk-UA" sz="1600" dirty="0" smtClean="0"/>
              <a:t> і </a:t>
            </a:r>
            <a:r>
              <a:rPr lang="uk-UA" sz="1600" dirty="0" err="1" smtClean="0"/>
              <a:t>с.Петропавлівка</a:t>
            </a:r>
            <a:r>
              <a:rPr lang="uk-UA" sz="1600" dirty="0" smtClean="0"/>
              <a:t> по руслу </a:t>
            </a:r>
            <a:r>
              <a:rPr lang="uk-UA" sz="1600" dirty="0" err="1" smtClean="0"/>
              <a:t>Мертвовода</a:t>
            </a:r>
            <a:r>
              <a:rPr lang="uk-UA" sz="1600" dirty="0" smtClean="0"/>
              <a:t>.</a:t>
            </a:r>
            <a:r>
              <a:rPr lang="uk-UA" dirty="0" smtClean="0"/>
              <a:t/>
            </a:r>
            <a:br>
              <a:rPr lang="uk-UA" dirty="0" smtClean="0"/>
            </a:br>
            <a:endParaRPr lang="uk-UA" dirty="0"/>
          </a:p>
        </p:txBody>
      </p:sp>
      <p:pic>
        <p:nvPicPr>
          <p:cNvPr id="7" name="Содержимое 6" descr="image4.jpg"/>
          <p:cNvPicPr>
            <a:picLocks noGrp="1" noChangeAspect="1"/>
          </p:cNvPicPr>
          <p:nvPr>
            <p:ph idx="1"/>
          </p:nvPr>
        </p:nvPicPr>
        <p:blipFill>
          <a:blip r:embed="rId2"/>
          <a:stretch>
            <a:fillRect/>
          </a:stretch>
        </p:blipFill>
        <p:spPr>
          <a:xfrm>
            <a:off x="500034" y="285728"/>
            <a:ext cx="8143932" cy="3571900"/>
          </a:xfrm>
        </p:spPr>
      </p:pic>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6388"/>
            <a:ext cx="8686800" cy="1123952"/>
          </a:xfrm>
        </p:spPr>
        <p:txBody>
          <a:bodyPr>
            <a:noAutofit/>
          </a:bodyPr>
          <a:lstStyle/>
          <a:p>
            <a:r>
              <a:rPr lang="uk-UA" sz="1600" dirty="0" smtClean="0"/>
              <a:t>Територія парку має надзвичайно високий рекреаційний потенціал – дивовижні краєвиди, історико-культурну цінність, велику кількість радонових джерел, зручну автотранспортну розв’язку та є однією з найкращих в Європі природних трас для водного слалому.</a:t>
            </a:r>
            <a:endParaRPr lang="uk-UA" sz="1600" dirty="0"/>
          </a:p>
        </p:txBody>
      </p:sp>
      <p:pic>
        <p:nvPicPr>
          <p:cNvPr id="4" name="Содержимое 3" descr="n19.jpg"/>
          <p:cNvPicPr>
            <a:picLocks noGrp="1" noChangeAspect="1"/>
          </p:cNvPicPr>
          <p:nvPr>
            <p:ph idx="1"/>
          </p:nvPr>
        </p:nvPicPr>
        <p:blipFill>
          <a:blip r:embed="rId2"/>
          <a:stretch>
            <a:fillRect/>
          </a:stretch>
        </p:blipFill>
        <p:spPr>
          <a:xfrm>
            <a:off x="428596" y="142852"/>
            <a:ext cx="8286808" cy="4857784"/>
          </a:xfrm>
        </p:spPr>
      </p:pic>
    </p:spTree>
  </p:cSld>
  <p:clrMapOvr>
    <a:masterClrMapping/>
  </p:clrMapOvr>
  <p:transition spd="slow">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3429000"/>
            <a:ext cx="3971924" cy="838200"/>
          </a:xfrm>
        </p:spPr>
        <p:txBody>
          <a:bodyPr>
            <a:normAutofit/>
          </a:bodyPr>
          <a:lstStyle/>
          <a:p>
            <a:endParaRPr lang="uk-UA" sz="2000" dirty="0"/>
          </a:p>
        </p:txBody>
      </p:sp>
      <p:pic>
        <p:nvPicPr>
          <p:cNvPr id="6" name="Содержимое 5" descr="444880.jpg"/>
          <p:cNvPicPr>
            <a:picLocks noGrp="1" noChangeAspect="1"/>
          </p:cNvPicPr>
          <p:nvPr>
            <p:ph idx="1"/>
          </p:nvPr>
        </p:nvPicPr>
        <p:blipFill>
          <a:blip r:embed="rId2"/>
          <a:stretch>
            <a:fillRect/>
          </a:stretch>
        </p:blipFill>
        <p:spPr>
          <a:xfrm>
            <a:off x="428596" y="285728"/>
            <a:ext cx="8358246" cy="6143668"/>
          </a:xfrm>
        </p:spPr>
      </p:pic>
      <p:sp>
        <p:nvSpPr>
          <p:cNvPr id="7" name="Прямоугольник 6"/>
          <p:cNvSpPr/>
          <p:nvPr/>
        </p:nvSpPr>
        <p:spPr>
          <a:xfrm>
            <a:off x="500034" y="357166"/>
            <a:ext cx="4572000" cy="2031325"/>
          </a:xfrm>
          <a:prstGeom prst="rect">
            <a:avLst/>
          </a:prstGeom>
        </p:spPr>
        <p:txBody>
          <a:bodyPr>
            <a:spAutoFit/>
          </a:bodyPr>
          <a:lstStyle/>
          <a:p>
            <a:r>
              <a:rPr lang="ru-RU" dirty="0" err="1">
                <a:solidFill>
                  <a:schemeClr val="tx1">
                    <a:lumMod val="95000"/>
                    <a:lumOff val="5000"/>
                  </a:schemeClr>
                </a:solidFill>
              </a:rPr>
              <a:t>Сучасна</a:t>
            </a:r>
            <a:r>
              <a:rPr lang="ru-RU" dirty="0">
                <a:solidFill>
                  <a:schemeClr val="tx1">
                    <a:lumMod val="95000"/>
                    <a:lumOff val="5000"/>
                  </a:schemeClr>
                </a:solidFill>
              </a:rPr>
              <a:t> </a:t>
            </a:r>
            <a:r>
              <a:rPr lang="ru-RU" dirty="0" err="1">
                <a:solidFill>
                  <a:schemeClr val="tx1">
                    <a:lumMod val="95000"/>
                    <a:lumOff val="5000"/>
                  </a:schemeClr>
                </a:solidFill>
              </a:rPr>
              <a:t>площа</a:t>
            </a:r>
            <a:r>
              <a:rPr lang="ru-RU" dirty="0">
                <a:solidFill>
                  <a:schemeClr val="tx1">
                    <a:lumMod val="95000"/>
                    <a:lumOff val="5000"/>
                  </a:schemeClr>
                </a:solidFill>
              </a:rPr>
              <a:t> </a:t>
            </a:r>
            <a:r>
              <a:rPr lang="ru-RU" dirty="0" err="1">
                <a:solidFill>
                  <a:schemeClr val="tx1">
                    <a:lumMod val="95000"/>
                    <a:lumOff val="5000"/>
                  </a:schemeClr>
                </a:solidFill>
              </a:rPr>
              <a:t>регіонального</a:t>
            </a:r>
            <a:r>
              <a:rPr lang="ru-RU" dirty="0">
                <a:solidFill>
                  <a:schemeClr val="tx1">
                    <a:lumMod val="95000"/>
                    <a:lumOff val="5000"/>
                  </a:schemeClr>
                </a:solidFill>
              </a:rPr>
              <a:t> ландшафтного парку становить 7394,3 га. </a:t>
            </a:r>
            <a:r>
              <a:rPr lang="ru-RU" dirty="0" err="1">
                <a:solidFill>
                  <a:schemeClr val="tx1">
                    <a:lumMod val="95000"/>
                    <a:lumOff val="5000"/>
                  </a:schemeClr>
                </a:solidFill>
              </a:rPr>
              <a:t>Вже</a:t>
            </a:r>
            <a:r>
              <a:rPr lang="ru-RU" dirty="0">
                <a:solidFill>
                  <a:schemeClr val="tx1">
                    <a:lumMod val="95000"/>
                    <a:lumOff val="5000"/>
                  </a:schemeClr>
                </a:solidFill>
              </a:rPr>
              <a:t> у 2008 </a:t>
            </a:r>
            <a:r>
              <a:rPr lang="ru-RU" dirty="0" err="1">
                <a:solidFill>
                  <a:schemeClr val="tx1">
                    <a:lumMod val="95000"/>
                    <a:lumOff val="5000"/>
                  </a:schemeClr>
                </a:solidFill>
              </a:rPr>
              <a:t>році</a:t>
            </a:r>
            <a:r>
              <a:rPr lang="ru-RU" dirty="0">
                <a:solidFill>
                  <a:schemeClr val="tx1">
                    <a:lumMod val="95000"/>
                    <a:lumOff val="5000"/>
                  </a:schemeClr>
                </a:solidFill>
              </a:rPr>
              <a:t> </a:t>
            </a:r>
            <a:r>
              <a:rPr lang="ru-RU" dirty="0" err="1">
                <a:solidFill>
                  <a:schemeClr val="tx1">
                    <a:lumMod val="95000"/>
                    <a:lumOff val="5000"/>
                  </a:schemeClr>
                </a:solidFill>
              </a:rPr>
              <a:t>планується</a:t>
            </a:r>
            <a:r>
              <a:rPr lang="ru-RU" dirty="0">
                <a:solidFill>
                  <a:schemeClr val="tx1">
                    <a:lumMod val="95000"/>
                    <a:lumOff val="5000"/>
                  </a:schemeClr>
                </a:solidFill>
              </a:rPr>
              <a:t> </a:t>
            </a:r>
            <a:r>
              <a:rPr lang="ru-RU" dirty="0" err="1">
                <a:solidFill>
                  <a:schemeClr val="tx1">
                    <a:lumMod val="95000"/>
                    <a:lumOff val="5000"/>
                  </a:schemeClr>
                </a:solidFill>
              </a:rPr>
              <a:t>оформлення</a:t>
            </a:r>
            <a:r>
              <a:rPr lang="ru-RU" dirty="0">
                <a:solidFill>
                  <a:schemeClr val="tx1">
                    <a:lumMod val="95000"/>
                    <a:lumOff val="5000"/>
                  </a:schemeClr>
                </a:solidFill>
              </a:rPr>
              <a:t> переходу </a:t>
            </a:r>
            <a:r>
              <a:rPr lang="ru-RU" dirty="0" err="1">
                <a:solidFill>
                  <a:schemeClr val="tx1">
                    <a:lumMod val="95000"/>
                    <a:lumOff val="5000"/>
                  </a:schemeClr>
                </a:solidFill>
              </a:rPr>
              <a:t>Регіонального</a:t>
            </a:r>
            <a:r>
              <a:rPr lang="ru-RU" dirty="0">
                <a:solidFill>
                  <a:schemeClr val="tx1">
                    <a:lumMod val="95000"/>
                    <a:lumOff val="5000"/>
                  </a:schemeClr>
                </a:solidFill>
              </a:rPr>
              <a:t> ландшафтного парку у </a:t>
            </a:r>
            <a:r>
              <a:rPr lang="ru-RU" dirty="0" err="1">
                <a:solidFill>
                  <a:schemeClr val="tx1">
                    <a:lumMod val="95000"/>
                    <a:lumOff val="5000"/>
                  </a:schemeClr>
                </a:solidFill>
              </a:rPr>
              <a:t>Національний</a:t>
            </a:r>
            <a:r>
              <a:rPr lang="ru-RU" dirty="0">
                <a:solidFill>
                  <a:schemeClr val="tx1">
                    <a:lumMod val="95000"/>
                    <a:lumOff val="5000"/>
                  </a:schemeClr>
                </a:solidFill>
              </a:rPr>
              <a:t> </a:t>
            </a:r>
            <a:r>
              <a:rPr lang="ru-RU" dirty="0" err="1">
                <a:solidFill>
                  <a:schemeClr val="tx1">
                    <a:lumMod val="95000"/>
                    <a:lumOff val="5000"/>
                  </a:schemeClr>
                </a:solidFill>
              </a:rPr>
              <a:t>природний</a:t>
            </a:r>
            <a:r>
              <a:rPr lang="ru-RU" dirty="0">
                <a:solidFill>
                  <a:schemeClr val="tx1">
                    <a:lumMod val="95000"/>
                    <a:lumOff val="5000"/>
                  </a:schemeClr>
                </a:solidFill>
              </a:rPr>
              <a:t> парк, </a:t>
            </a:r>
            <a:r>
              <a:rPr lang="ru-RU" dirty="0" err="1">
                <a:solidFill>
                  <a:schemeClr val="tx1">
                    <a:lumMod val="95000"/>
                    <a:lumOff val="5000"/>
                  </a:schemeClr>
                </a:solidFill>
              </a:rPr>
              <a:t>який</a:t>
            </a:r>
            <a:r>
              <a:rPr lang="ru-RU" dirty="0">
                <a:solidFill>
                  <a:schemeClr val="tx1">
                    <a:lumMod val="95000"/>
                    <a:lumOff val="5000"/>
                  </a:schemeClr>
                </a:solidFill>
              </a:rPr>
              <a:t> стане першим </a:t>
            </a:r>
            <a:r>
              <a:rPr lang="ru-RU" dirty="0" err="1">
                <a:solidFill>
                  <a:schemeClr val="tx1">
                    <a:lumMod val="95000"/>
                    <a:lumOff val="5000"/>
                  </a:schemeClr>
                </a:solidFill>
              </a:rPr>
              <a:t>національним</a:t>
            </a:r>
            <a:r>
              <a:rPr lang="ru-RU" dirty="0">
                <a:solidFill>
                  <a:schemeClr val="tx1">
                    <a:lumMod val="95000"/>
                    <a:lumOff val="5000"/>
                  </a:schemeClr>
                </a:solidFill>
              </a:rPr>
              <a:t> парком на </a:t>
            </a:r>
            <a:r>
              <a:rPr lang="ru-RU" dirty="0" err="1">
                <a:solidFill>
                  <a:schemeClr val="tx1">
                    <a:lumMod val="95000"/>
                    <a:lumOff val="5000"/>
                  </a:schemeClr>
                </a:solidFill>
              </a:rPr>
              <a:t>Миколаївщині</a:t>
            </a:r>
            <a:r>
              <a:rPr lang="ru-RU" dirty="0">
                <a:solidFill>
                  <a:schemeClr val="tx1">
                    <a:lumMod val="95000"/>
                    <a:lumOff val="5000"/>
                  </a:schemeClr>
                </a:solidFill>
              </a:rPr>
              <a:t>.</a:t>
            </a:r>
            <a:endParaRPr lang="uk-UA" dirty="0">
              <a:solidFill>
                <a:schemeClr val="tx1">
                  <a:lumMod val="95000"/>
                  <a:lumOff val="5000"/>
                </a:schemeClr>
              </a:solidFill>
            </a:endParaRPr>
          </a:p>
        </p:txBody>
      </p:sp>
    </p:spTree>
  </p:cSld>
  <p:clrMapOvr>
    <a:masterClrMapping/>
  </p:clrMapOvr>
  <p:transition spd="slow">
    <p:wheel spokes="3"/>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136</TotalTime>
  <Words>141</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Гранітно-степове Побужжя </vt:lpstr>
      <vt:lpstr>Регіональний ландшафтний парк «Гранітно-степове Побужжя» знаходиться на північному заході Миколаївської області. Парк охоплює річкову долину Південного Бугу і каньйоноподібні долини його приток— Великої Корабельної, Бакшали, Мертвоводу— у межах Миколаївської області. Простягається на 70 км від південної частини Первомайська до с. Олександрівка Вознесенського району.      Утворений він 1994 року рішенням Миколаївської обласної ради і розташований на території Первомайського, Арбузинського, Доманівського та Вознесенського районів. Площа парку — 6267 га.</vt:lpstr>
      <vt:lpstr>Гранітно-степове Побужжя — одна з найдавніших ділянок суші Євразії, яка не поринала у морські глибини вже протягом 60 мільйонів років. Звідси значна кількість унікальних об'єктів живої природи — реліктів та ендеміків. Результати біогеографічного аналізу вказують наявність на цій території значної кількості видів рослин і тварин середземноморських та гірсько-альпійських за походженням. Тут виявлено 86 представників флори і фауни, занесених до Червоної книги України та Європейського Червоного списку.</vt:lpstr>
      <vt:lpstr>Слайд 4</vt:lpstr>
      <vt:lpstr>Слайд 5</vt:lpstr>
      <vt:lpstr>             На території Гранітно-степового Побужжя знаходився острів Гард (в околицях сучасного м. Южноукраїнська) — адміністративний центр Буго-Гардової паланки, найбільшої за розмірами серед восьми територіальних одиниць Запорозької республіки. Першим паланковим отаманом тут був князь Дмитро Вишневецький — легендарний Байда. Місцями на річці ще і сьогодні збереглись залишки гардів             Пороги Південного Бугу мають місцеву назву — брояки. З ними, як і з багатьма островами та скелями, пов'язана значна кількість запорозько-гайдамацьких легенд, переказів, вони були свідками козацьких старожитностей та бувальщин. Про минуле нам говорять їх назви: острів козака Мамая, Запорозька брояка, скелі Турецький стіл і Пугач, Козацькі ворота та інші. Урочище Протич з козацькою святинею — Протичанською скелею було відоме у всьому запорозькому краї.</vt:lpstr>
      <vt:lpstr>Від с.Кінецьпіль до м. Южноукраїнська проходить чергування ділянок порогів та спокійної течії. Найкращі пороги, які є Меккою водного туризму і місцем паломництва тисяч спортсменів та туристів, розташовані біля сіл Мигія, Куріпчино, Семенівка, Львове, Іванівка, Констянтинівка і останні — біля м. Южноукраїнська. Цьому сприяють добре транспортне сполучення і достатній рівень теплої води в порогах протягом п’яти місяців. Тут долина річки Південний Буг вузька, каньйоноподібна зі скелями, прорізана кам’янистими глибокими балками, вкритими лісами та степовою рослинністю. Стрімкі скелі, які утворюють каньйони по берегам річок сягають висоти до 50 метрів і є чудовим місцем для тренувань альпіністів. Каньйони знаходяться біля с.Куріпчино, м. Южноукраїнська, гирла річки Велика Корабельна (Іванівський міст) по руслу Південного Бугу та с.Актово і с.Петропавлівка по руслу Мертвовода. </vt:lpstr>
      <vt:lpstr>Територія парку має надзвичайно високий рекреаційний потенціал – дивовижні краєвиди, історико-культурну цінність, велику кількість радонових джерел, зручну автотранспортну розв’язку та є однією з найкращих в Європі природних трас для водного слалому.</vt:lpstr>
      <vt:lpstr>Слайд 9</vt:lpstr>
      <vt:lpstr>Дякую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Гранітно-степове Побужжя</dc:title>
  <dc:creator>User</dc:creator>
  <cp:lastModifiedBy>User</cp:lastModifiedBy>
  <cp:revision>14</cp:revision>
  <dcterms:created xsi:type="dcterms:W3CDTF">2014-01-17T13:53:02Z</dcterms:created>
  <dcterms:modified xsi:type="dcterms:W3CDTF">2014-01-17T16:10:00Z</dcterms:modified>
</cp:coreProperties>
</file>