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8"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492896"/>
            <a:ext cx="8424936" cy="1862048"/>
          </a:xfrm>
          <a:prstGeom prst="rect">
            <a:avLst/>
          </a:prstGeom>
          <a:noFill/>
        </p:spPr>
        <p:txBody>
          <a:bodyPr wrap="square" lIns="91440" tIns="45720" rIns="91440" bIns="45720">
            <a:spAutoFit/>
          </a:bodyPr>
          <a:lstStyle/>
          <a:p>
            <a:pPr algn="ctr"/>
            <a:r>
              <a:rPr lang="en-US" sz="115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Australia</a:t>
            </a:r>
            <a:endParaRPr lang="ru-RU" sz="11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8" name="Группа 7"/>
          <p:cNvGrpSpPr/>
          <p:nvPr/>
        </p:nvGrpSpPr>
        <p:grpSpPr>
          <a:xfrm>
            <a:off x="317345" y="548680"/>
            <a:ext cx="8047782" cy="2070061"/>
            <a:chOff x="317345" y="548680"/>
            <a:chExt cx="8047782" cy="2070061"/>
          </a:xfrm>
        </p:grpSpPr>
        <p:pic>
          <p:nvPicPr>
            <p:cNvPr id="26626" name="Picture 2" descr="http://trendymen.ru/images/old/lifestyle/travel/images/01_australia.jpg"/>
            <p:cNvPicPr>
              <a:picLocks noChangeAspect="1" noChangeArrowheads="1"/>
            </p:cNvPicPr>
            <p:nvPr/>
          </p:nvPicPr>
          <p:blipFill>
            <a:blip r:embed="rId2" cstate="print"/>
            <a:srcRect/>
            <a:stretch>
              <a:fillRect/>
            </a:stretch>
          </p:blipFill>
          <p:spPr bwMode="auto">
            <a:xfrm rot="21025524">
              <a:off x="317345" y="616560"/>
              <a:ext cx="3050842" cy="19128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28" name="Picture 4" descr="http://t2.gstatic.com/images?q=tbn:ANd9GcTs922cEloeP-7GiUB4GSKuH1QZtH2e_Yf5HdUzKHlgSYOYmgKBog"/>
            <p:cNvPicPr>
              <a:picLocks noChangeAspect="1" noChangeArrowheads="1"/>
            </p:cNvPicPr>
            <p:nvPr/>
          </p:nvPicPr>
          <p:blipFill>
            <a:blip r:embed="rId3" cstate="print"/>
            <a:srcRect/>
            <a:stretch>
              <a:fillRect/>
            </a:stretch>
          </p:blipFill>
          <p:spPr bwMode="auto">
            <a:xfrm rot="805438">
              <a:off x="5612994" y="770890"/>
              <a:ext cx="2752133" cy="18478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30" name="Picture 6" descr="http://www.rezon-travel.com.ua/assets/images/countrys/avstralia/avstraliya4.jpg"/>
            <p:cNvPicPr>
              <a:picLocks noChangeAspect="1" noChangeArrowheads="1"/>
            </p:cNvPicPr>
            <p:nvPr/>
          </p:nvPicPr>
          <p:blipFill>
            <a:blip r:embed="rId4" cstate="print"/>
            <a:srcRect/>
            <a:stretch>
              <a:fillRect/>
            </a:stretch>
          </p:blipFill>
          <p:spPr bwMode="auto">
            <a:xfrm>
              <a:off x="3059832" y="548680"/>
              <a:ext cx="2621091" cy="2016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grpSp>
        <p:nvGrpSpPr>
          <p:cNvPr id="13" name="Группа 12"/>
          <p:cNvGrpSpPr/>
          <p:nvPr/>
        </p:nvGrpSpPr>
        <p:grpSpPr>
          <a:xfrm>
            <a:off x="557488" y="4221088"/>
            <a:ext cx="7714088" cy="2160240"/>
            <a:chOff x="557488" y="4221088"/>
            <a:chExt cx="7714088" cy="2160240"/>
          </a:xfrm>
        </p:grpSpPr>
        <p:pic>
          <p:nvPicPr>
            <p:cNvPr id="26632" name="Picture 8" descr="http://www.vershina.info/img/avstraliya/1%20583a.jpg"/>
            <p:cNvPicPr>
              <a:picLocks noChangeAspect="1" noChangeArrowheads="1"/>
            </p:cNvPicPr>
            <p:nvPr/>
          </p:nvPicPr>
          <p:blipFill>
            <a:blip r:embed="rId5" cstate="print"/>
            <a:srcRect/>
            <a:stretch>
              <a:fillRect/>
            </a:stretch>
          </p:blipFill>
          <p:spPr bwMode="auto">
            <a:xfrm rot="20760743">
              <a:off x="557488" y="4423924"/>
              <a:ext cx="2500714" cy="18469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36" name="Picture 12" descr="http://www.bugaga.ru/uploads/posts/2011-07/1311107269_1-12.jpg"/>
            <p:cNvPicPr>
              <a:picLocks noChangeAspect="1" noChangeArrowheads="1"/>
            </p:cNvPicPr>
            <p:nvPr/>
          </p:nvPicPr>
          <p:blipFill>
            <a:blip r:embed="rId6" cstate="print"/>
            <a:srcRect/>
            <a:stretch>
              <a:fillRect/>
            </a:stretch>
          </p:blipFill>
          <p:spPr bwMode="auto">
            <a:xfrm rot="1316433">
              <a:off x="5947199" y="4539191"/>
              <a:ext cx="2324377" cy="17432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38" name="Picture 14" descr="http://glcsa.org/images/stories/avstr1.jpg"/>
            <p:cNvPicPr>
              <a:picLocks noChangeAspect="1" noChangeArrowheads="1"/>
            </p:cNvPicPr>
            <p:nvPr/>
          </p:nvPicPr>
          <p:blipFill>
            <a:blip r:embed="rId7" cstate="print"/>
            <a:srcRect/>
            <a:stretch>
              <a:fillRect/>
            </a:stretch>
          </p:blipFill>
          <p:spPr bwMode="auto">
            <a:xfrm>
              <a:off x="3131840" y="4221088"/>
              <a:ext cx="2880320"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1800" decel="100000" fill="hold"/>
                                        <p:tgtEl>
                                          <p:spTgt spid="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1800" decel="100000" fill="hold"/>
                                        <p:tgtEl>
                                          <p:spTgt spid="13"/>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03648" y="188640"/>
            <a:ext cx="4507965" cy="646331"/>
          </a:xfrm>
          <a:prstGeom prst="rect">
            <a:avLst/>
          </a:prstGeom>
        </p:spPr>
        <p:txBody>
          <a:bodyPr wrap="none">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Australia as a nation:</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4820" name="Picture 4" descr="http://t3.gstatic.com/images?q=tbn:ANd9GcSnvqJa4t39EwSxxDfOv3fntZrQuKfeohw9b8UZ3Wn_Na40c5bo"/>
          <p:cNvPicPr>
            <a:picLocks noChangeAspect="1" noChangeArrowheads="1"/>
          </p:cNvPicPr>
          <p:nvPr/>
        </p:nvPicPr>
        <p:blipFill>
          <a:blip r:embed="rId2" cstate="print"/>
          <a:srcRect/>
          <a:stretch>
            <a:fillRect/>
          </a:stretch>
        </p:blipFill>
        <p:spPr bwMode="auto">
          <a:xfrm>
            <a:off x="323528" y="1052736"/>
            <a:ext cx="4176464" cy="2779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4822" name="Picture 6" descr="http://t3.gstatic.com/images?q=tbn:ANd9GcQp4-dlNW-QVDdxvdu7SWmwO_l5fynm1YZ6c8RQ4-IlWhJZTzOyig"/>
          <p:cNvPicPr>
            <a:picLocks noChangeAspect="1" noChangeArrowheads="1"/>
          </p:cNvPicPr>
          <p:nvPr/>
        </p:nvPicPr>
        <p:blipFill>
          <a:blip r:embed="rId3" cstate="print"/>
          <a:srcRect/>
          <a:stretch>
            <a:fillRect/>
          </a:stretch>
        </p:blipFill>
        <p:spPr bwMode="auto">
          <a:xfrm>
            <a:off x="4788024" y="3068960"/>
            <a:ext cx="4112577" cy="3096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5220072" y="1412776"/>
            <a:ext cx="3384376" cy="1080120"/>
          </a:xfrm>
          <a:prstGeom prst="rect">
            <a:avLst/>
          </a:prstGeom>
        </p:spPr>
        <p:txBody>
          <a:bodyPr wrap="squar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Emblem of Australia</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a:off x="1043608" y="4365104"/>
            <a:ext cx="3005951" cy="1200329"/>
          </a:xfrm>
          <a:prstGeom prst="rect">
            <a:avLst/>
          </a:prstGeom>
        </p:spPr>
        <p:txBody>
          <a:bodyPr wrap="none">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Flag of </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Australia</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fade">
                                      <p:cBhvr>
                                        <p:cTn id="14" dur="1000"/>
                                        <p:tgtEl>
                                          <p:spTgt spid="34820"/>
                                        </p:tgtEl>
                                      </p:cBhvr>
                                    </p:animEffect>
                                    <p:anim calcmode="lin" valueType="num">
                                      <p:cBhvr>
                                        <p:cTn id="15" dur="1000" fill="hold"/>
                                        <p:tgtEl>
                                          <p:spTgt spid="34820"/>
                                        </p:tgtEl>
                                        <p:attrNameLst>
                                          <p:attrName>ppt_x</p:attrName>
                                        </p:attrNameLst>
                                      </p:cBhvr>
                                      <p:tavLst>
                                        <p:tav tm="0">
                                          <p:val>
                                            <p:strVal val="#ppt_x"/>
                                          </p:val>
                                        </p:tav>
                                        <p:tav tm="100000">
                                          <p:val>
                                            <p:strVal val="#ppt_x"/>
                                          </p:val>
                                        </p:tav>
                                      </p:tavLst>
                                    </p:anim>
                                    <p:anim calcmode="lin" valueType="num">
                                      <p:cBhvr>
                                        <p:cTn id="16" dur="1000" fill="hold"/>
                                        <p:tgtEl>
                                          <p:spTgt spid="34820"/>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nodeType="afterEffect">
                                  <p:stCondLst>
                                    <p:cond delay="0"/>
                                  </p:stCondLst>
                                  <p:childTnLst>
                                    <p:set>
                                      <p:cBhvr>
                                        <p:cTn id="31" dur="1" fill="hold">
                                          <p:stCondLst>
                                            <p:cond delay="0"/>
                                          </p:stCondLst>
                                        </p:cTn>
                                        <p:tgtEl>
                                          <p:spTgt spid="34822"/>
                                        </p:tgtEl>
                                        <p:attrNameLst>
                                          <p:attrName>style.visibility</p:attrName>
                                        </p:attrNameLst>
                                      </p:cBhvr>
                                      <p:to>
                                        <p:strVal val="visible"/>
                                      </p:to>
                                    </p:set>
                                    <p:animEffect transition="in" filter="fade">
                                      <p:cBhvr>
                                        <p:cTn id="32" dur="1000"/>
                                        <p:tgtEl>
                                          <p:spTgt spid="34822"/>
                                        </p:tgtEl>
                                      </p:cBhvr>
                                    </p:animEffect>
                                    <p:anim calcmode="lin" valueType="num">
                                      <p:cBhvr>
                                        <p:cTn id="33" dur="1000" fill="hold"/>
                                        <p:tgtEl>
                                          <p:spTgt spid="34822"/>
                                        </p:tgtEl>
                                        <p:attrNameLst>
                                          <p:attrName>ppt_x</p:attrName>
                                        </p:attrNameLst>
                                      </p:cBhvr>
                                      <p:tavLst>
                                        <p:tav tm="0">
                                          <p:val>
                                            <p:strVal val="#ppt_x"/>
                                          </p:val>
                                        </p:tav>
                                        <p:tav tm="100000">
                                          <p:val>
                                            <p:strVal val="#ppt_x"/>
                                          </p:val>
                                        </p:tav>
                                      </p:tavLst>
                                    </p:anim>
                                    <p:anim calcmode="lin" valueType="num">
                                      <p:cBhvr>
                                        <p:cTn id="34"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422498" cy="707886"/>
          </a:xfrm>
          <a:prstGeom prst="rect">
            <a:avLst/>
          </a:prstGeom>
        </p:spPr>
        <p:txBody>
          <a:bodyPr wrap="none">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capital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Australia - Canberra.</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1" name="Группа 10"/>
          <p:cNvGrpSpPr/>
          <p:nvPr/>
        </p:nvGrpSpPr>
        <p:grpSpPr>
          <a:xfrm>
            <a:off x="467544" y="1124744"/>
            <a:ext cx="8129641" cy="5400600"/>
            <a:chOff x="467544" y="1124744"/>
            <a:chExt cx="8129641" cy="5400600"/>
          </a:xfrm>
        </p:grpSpPr>
        <p:pic>
          <p:nvPicPr>
            <p:cNvPr id="35842" name="Picture 2" descr="http://lady-uspech.ru/wp-content/uploads/2011/02/%D0%9A%D0%B0%D0%BD%D0%B1%D0%B5%D1%80%D1%80%D0%B01.jpg"/>
            <p:cNvPicPr>
              <a:picLocks noChangeAspect="1" noChangeArrowheads="1"/>
            </p:cNvPicPr>
            <p:nvPr/>
          </p:nvPicPr>
          <p:blipFill>
            <a:blip r:embed="rId2" cstate="print"/>
            <a:srcRect/>
            <a:stretch>
              <a:fillRect/>
            </a:stretch>
          </p:blipFill>
          <p:spPr bwMode="auto">
            <a:xfrm>
              <a:off x="467544" y="1124744"/>
              <a:ext cx="4752528" cy="3136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4" name="Picture 4" descr="http://www.svoiludi.ru/images/tb/1948/canberra-13130615416371_w687h357.jpg"/>
            <p:cNvPicPr>
              <a:picLocks noChangeAspect="1" noChangeArrowheads="1"/>
            </p:cNvPicPr>
            <p:nvPr/>
          </p:nvPicPr>
          <p:blipFill>
            <a:blip r:embed="rId3" cstate="print"/>
            <a:srcRect/>
            <a:stretch>
              <a:fillRect/>
            </a:stretch>
          </p:blipFill>
          <p:spPr bwMode="auto">
            <a:xfrm>
              <a:off x="2915816" y="3573016"/>
              <a:ext cx="5681369"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8" name="Picture 8" descr="http://lady-uspech.ru/wp-content/uploads/2011/02/canberra.jpg"/>
            <p:cNvPicPr>
              <a:picLocks noChangeAspect="1" noChangeArrowheads="1"/>
            </p:cNvPicPr>
            <p:nvPr/>
          </p:nvPicPr>
          <p:blipFill>
            <a:blip r:embed="rId4" cstate="print"/>
            <a:srcRect/>
            <a:stretch>
              <a:fillRect/>
            </a:stretch>
          </p:blipFill>
          <p:spPr bwMode="auto">
            <a:xfrm>
              <a:off x="4788024" y="1412776"/>
              <a:ext cx="3600400" cy="27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50" name="Picture 10" descr="http://t3.gstatic.com/images?q=tbn:ANd9GcTJENaf3gF5sqVslHAvdWVSWGtkQIOEMht42RorAtw-xZKIeLQUcQ"/>
            <p:cNvPicPr>
              <a:picLocks noChangeAspect="1" noChangeArrowheads="1"/>
            </p:cNvPicPr>
            <p:nvPr/>
          </p:nvPicPr>
          <p:blipFill>
            <a:blip r:embed="rId5" cstate="print"/>
            <a:srcRect/>
            <a:stretch>
              <a:fillRect/>
            </a:stretch>
          </p:blipFill>
          <p:spPr bwMode="auto">
            <a:xfrm>
              <a:off x="683568" y="3429000"/>
              <a:ext cx="3336240"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8)">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6264696" cy="2308324"/>
          </a:xfrm>
          <a:prstGeom prst="rect">
            <a:avLst/>
          </a:prstGeom>
        </p:spPr>
        <p:txBody>
          <a:bodyPr wrap="square">
            <a:prstTxWarp prst="textCurveDown">
              <a:avLst>
                <a:gd name="adj" fmla="val 21714"/>
              </a:avLst>
            </a:prstTxWarp>
            <a:spAutoFit/>
          </a:bodyPr>
          <a:lstStyle/>
          <a:p>
            <a:r>
              <a:rPr lang="en-US" sz="2400" dirty="0" smtClean="0">
                <a:solidFill>
                  <a:srgbClr val="FFFF00"/>
                </a:solidFill>
                <a:effectLst>
                  <a:glow rad="101600">
                    <a:schemeClr val="accent1">
                      <a:satMod val="175000"/>
                      <a:alpha val="40000"/>
                    </a:schemeClr>
                  </a:glow>
                </a:effectLst>
              </a:rPr>
              <a:t>Official language - English.</a:t>
            </a:r>
          </a:p>
          <a:p>
            <a:r>
              <a:rPr lang="en-US" sz="2400" dirty="0" smtClean="0">
                <a:solidFill>
                  <a:srgbClr val="FFFF00"/>
                </a:solidFill>
                <a:effectLst>
                  <a:glow rad="101600">
                    <a:schemeClr val="accent1">
                      <a:satMod val="175000"/>
                      <a:alpha val="40000"/>
                    </a:schemeClr>
                  </a:glow>
                </a:effectLst>
              </a:rPr>
              <a:t>Currently, 88% of Australia's population lives in cities and consists of 82% of Anglo-Australians, 7% - with British, 2% - the Italians, 1% - of the Greeks, by 7% - of Asians and 1% - with Aboriginal people.</a:t>
            </a:r>
            <a:endParaRPr lang="ru-RU" sz="2400" dirty="0">
              <a:solidFill>
                <a:srgbClr val="FFFF00"/>
              </a:solidFill>
              <a:effectLst>
                <a:glow rad="101600">
                  <a:schemeClr val="accent1">
                    <a:satMod val="175000"/>
                    <a:alpha val="40000"/>
                  </a:schemeClr>
                </a:glow>
              </a:effectLst>
            </a:endParaRPr>
          </a:p>
        </p:txBody>
      </p:sp>
      <p:sp>
        <p:nvSpPr>
          <p:cNvPr id="5" name="Прямоугольник 4"/>
          <p:cNvSpPr/>
          <p:nvPr/>
        </p:nvSpPr>
        <p:spPr>
          <a:xfrm>
            <a:off x="1547664" y="3212976"/>
            <a:ext cx="6912768" cy="3046988"/>
          </a:xfrm>
          <a:prstGeom prst="rect">
            <a:avLst/>
          </a:prstGeom>
        </p:spPr>
        <p:txBody>
          <a:bodyPr wrap="square">
            <a:prstTxWarp prst="textCurveUp">
              <a:avLst>
                <a:gd name="adj" fmla="val 23845"/>
              </a:avLst>
            </a:prstTxWarp>
            <a:spAutoFit/>
          </a:bodyPr>
          <a:lstStyle/>
          <a:p>
            <a:r>
              <a:rPr lang="en-US" sz="2400" dirty="0" smtClean="0">
                <a:solidFill>
                  <a:srgbClr val="FFFF00"/>
                </a:solidFill>
                <a:effectLst>
                  <a:glow rad="101600">
                    <a:schemeClr val="accent1">
                      <a:satMod val="175000"/>
                      <a:alpha val="40000"/>
                    </a:schemeClr>
                  </a:glow>
                </a:effectLst>
              </a:rPr>
              <a:t>As of July 1, 2007 Australia's population was 20,001,546 people. The majority of the population - descendants of immigrants XIX and XX centuries., Most of which came from the UK and Ireland. During the period after the First World War the population increased by 4 times by the implementation program to stimulate immigration.</a:t>
            </a:r>
            <a:endParaRPr lang="ru-RU" sz="2400" dirty="0">
              <a:solidFill>
                <a:srgbClr val="FFFF00"/>
              </a:solidFill>
              <a:effectLst>
                <a:glow rad="101600">
                  <a:schemeClr val="accent1">
                    <a:satMod val="175000"/>
                    <a:alpha val="40000"/>
                  </a:schemeClr>
                </a:glo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1800" decel="100000" fill="hold"/>
                                        <p:tgtEl>
                                          <p:spTgt spid="5"/>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88640"/>
            <a:ext cx="6708888" cy="646331"/>
          </a:xfrm>
          <a:prstGeom prst="rect">
            <a:avLst/>
          </a:prstGeom>
        </p:spPr>
        <p:txBody>
          <a:bodyPr wrap="none">
            <a:spAutoFit/>
          </a:bodyPr>
          <a:lstStyle/>
          <a:p>
            <a:r>
              <a:rPr lang="en-US" sz="36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Beautiful photos of Australia</a:t>
            </a:r>
            <a:endParaRPr lang="ru-RU" sz="3600" b="1" dirty="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endParaRPr>
          </a:p>
        </p:txBody>
      </p:sp>
      <p:grpSp>
        <p:nvGrpSpPr>
          <p:cNvPr id="17" name="Группа 16"/>
          <p:cNvGrpSpPr/>
          <p:nvPr/>
        </p:nvGrpSpPr>
        <p:grpSpPr>
          <a:xfrm>
            <a:off x="384721" y="1091591"/>
            <a:ext cx="8221039" cy="5182992"/>
            <a:chOff x="384721" y="1091591"/>
            <a:chExt cx="8221039" cy="5182992"/>
          </a:xfrm>
        </p:grpSpPr>
        <p:pic>
          <p:nvPicPr>
            <p:cNvPr id="37890" name="Picture 2" descr="http://viajero.com.ua/wp-content/uploads/2012/06/%D0%BE%D0%BF%D0%B5%D1%80%D0%BD%D1%8B%D0%B9-%D1%82%D0%B5%D0%B0%D1%82%D1%80-%D0%B0%D0%B2%D1%81%D1%82%D1%80%D0%B0%D0%BB%D0%B8%D1%8F.jpg"/>
            <p:cNvPicPr>
              <a:picLocks noChangeAspect="1" noChangeArrowheads="1"/>
            </p:cNvPicPr>
            <p:nvPr/>
          </p:nvPicPr>
          <p:blipFill>
            <a:blip r:embed="rId2" cstate="print"/>
            <a:srcRect/>
            <a:stretch>
              <a:fillRect/>
            </a:stretch>
          </p:blipFill>
          <p:spPr bwMode="auto">
            <a:xfrm rot="848180">
              <a:off x="4411129" y="1235431"/>
              <a:ext cx="4194631" cy="2740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2" name="Picture 4" descr="http://www.photoonline.com.ua/wp-content/uploads/Dove-Lake-at-Cradle-Mountain-Tasmania-Australia-800x600.jpg"/>
            <p:cNvPicPr>
              <a:picLocks noChangeAspect="1" noChangeArrowheads="1"/>
            </p:cNvPicPr>
            <p:nvPr/>
          </p:nvPicPr>
          <p:blipFill>
            <a:blip r:embed="rId3" cstate="print"/>
            <a:srcRect/>
            <a:stretch>
              <a:fillRect/>
            </a:stretch>
          </p:blipFill>
          <p:spPr bwMode="auto">
            <a:xfrm rot="21272641">
              <a:off x="384721" y="1091591"/>
              <a:ext cx="3989212" cy="2991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6" name="Picture 8" descr="http://www.svoiludi.ru/images/tb/1947/adelaide-1312991442231_w990h700.jpg"/>
            <p:cNvPicPr>
              <a:picLocks noChangeAspect="1" noChangeArrowheads="1"/>
            </p:cNvPicPr>
            <p:nvPr/>
          </p:nvPicPr>
          <p:blipFill>
            <a:blip r:embed="rId4" cstate="print"/>
            <a:srcRect/>
            <a:stretch>
              <a:fillRect/>
            </a:stretch>
          </p:blipFill>
          <p:spPr bwMode="auto">
            <a:xfrm rot="21044942">
              <a:off x="887458" y="3429227"/>
              <a:ext cx="3816424" cy="28453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4" name="Picture 6" descr="http://www.artleo.com/pic/201204/1600x1200/artleo.com-23173.jpg"/>
            <p:cNvPicPr>
              <a:picLocks noChangeAspect="1" noChangeArrowheads="1"/>
            </p:cNvPicPr>
            <p:nvPr/>
          </p:nvPicPr>
          <p:blipFill>
            <a:blip r:embed="rId5" cstate="print"/>
            <a:srcRect/>
            <a:stretch>
              <a:fillRect/>
            </a:stretch>
          </p:blipFill>
          <p:spPr bwMode="auto">
            <a:xfrm rot="442533">
              <a:off x="4376724" y="3441699"/>
              <a:ext cx="3744415" cy="2808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2000" fill="hold"/>
                                        <p:tgtEl>
                                          <p:spTgt spid="17"/>
                                        </p:tgtEl>
                                        <p:attrNameLst>
                                          <p:attrName>ppt_x</p:attrName>
                                        </p:attrNameLst>
                                      </p:cBhvr>
                                      <p:tavLst>
                                        <p:tav tm="0">
                                          <p:val>
                                            <p:strVal val="#ppt_x"/>
                                          </p:val>
                                        </p:tav>
                                        <p:tav tm="100000">
                                          <p:val>
                                            <p:strVal val="#ppt_x"/>
                                          </p:val>
                                        </p:tav>
                                      </p:tavLst>
                                    </p:anim>
                                    <p:anim calcmode="lin" valueType="num">
                                      <p:cBhvr additive="base">
                                        <p:cTn id="14"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949280"/>
            <a:ext cx="6708888" cy="646331"/>
          </a:xfrm>
          <a:prstGeom prst="rect">
            <a:avLst/>
          </a:prstGeom>
        </p:spPr>
        <p:txBody>
          <a:bodyPr wrap="none">
            <a:spAutoFit/>
          </a:bodyPr>
          <a:lstStyle/>
          <a:p>
            <a:r>
              <a:rPr lang="en-US" sz="36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Beautiful photos of Australia</a:t>
            </a:r>
            <a:endParaRPr lang="ru-RU" sz="3600" b="1" dirty="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endParaRPr>
          </a:p>
        </p:txBody>
      </p:sp>
      <p:grpSp>
        <p:nvGrpSpPr>
          <p:cNvPr id="9" name="Группа 8"/>
          <p:cNvGrpSpPr/>
          <p:nvPr/>
        </p:nvGrpSpPr>
        <p:grpSpPr>
          <a:xfrm>
            <a:off x="376347" y="535583"/>
            <a:ext cx="7985777" cy="5269681"/>
            <a:chOff x="376347" y="535583"/>
            <a:chExt cx="7985777" cy="5269681"/>
          </a:xfrm>
        </p:grpSpPr>
        <p:pic>
          <p:nvPicPr>
            <p:cNvPr id="38914" name="Picture 2" descr="http://image.tsn.ua/media/images2/original/May2012/383614878.jpg"/>
            <p:cNvPicPr>
              <a:picLocks noChangeAspect="1" noChangeArrowheads="1"/>
            </p:cNvPicPr>
            <p:nvPr/>
          </p:nvPicPr>
          <p:blipFill>
            <a:blip r:embed="rId2" cstate="print"/>
            <a:srcRect/>
            <a:stretch>
              <a:fillRect/>
            </a:stretch>
          </p:blipFill>
          <p:spPr bwMode="auto">
            <a:xfrm rot="21095122">
              <a:off x="376347" y="535583"/>
              <a:ext cx="3977025" cy="29827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916" name="Picture 4" descr="http://podorozhnyk.com.ua/files/editor/3_3.jpg"/>
            <p:cNvPicPr>
              <a:picLocks noChangeAspect="1" noChangeArrowheads="1"/>
            </p:cNvPicPr>
            <p:nvPr/>
          </p:nvPicPr>
          <p:blipFill>
            <a:blip r:embed="rId3" cstate="print"/>
            <a:srcRect/>
            <a:stretch>
              <a:fillRect/>
            </a:stretch>
          </p:blipFill>
          <p:spPr bwMode="auto">
            <a:xfrm rot="1017383">
              <a:off x="4364616" y="930413"/>
              <a:ext cx="3997508" cy="26303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920" name="Picture 8" descr="http://i.redigo.ru/c600x338/4dce6d66d123d.jpg"/>
            <p:cNvPicPr>
              <a:picLocks noChangeAspect="1" noChangeArrowheads="1"/>
            </p:cNvPicPr>
            <p:nvPr/>
          </p:nvPicPr>
          <p:blipFill>
            <a:blip r:embed="rId4" cstate="print"/>
            <a:srcRect/>
            <a:stretch>
              <a:fillRect/>
            </a:stretch>
          </p:blipFill>
          <p:spPr bwMode="auto">
            <a:xfrm>
              <a:off x="1691680" y="2780928"/>
              <a:ext cx="5368642"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anim calcmode="lin" valueType="num">
                                      <p:cBhvr>
                                        <p:cTn id="14" dur="3000" fill="hold"/>
                                        <p:tgtEl>
                                          <p:spTgt spid="9"/>
                                        </p:tgtEl>
                                        <p:attrNameLst>
                                          <p:attrName>ppt_x</p:attrName>
                                        </p:attrNameLst>
                                      </p:cBhvr>
                                      <p:tavLst>
                                        <p:tav tm="0">
                                          <p:val>
                                            <p:strVal val="#ppt_x"/>
                                          </p:val>
                                        </p:tav>
                                        <p:tav tm="100000">
                                          <p:val>
                                            <p:strVal val="#ppt_x"/>
                                          </p:val>
                                        </p:tav>
                                      </p:tavLst>
                                    </p:anim>
                                    <p:anim calcmode="lin" valueType="num">
                                      <p:cBhvr>
                                        <p:cTn id="15"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200stran.ru/images/maps/1297002780_a15565.jpg"/>
          <p:cNvPicPr>
            <a:picLocks noChangeAspect="1" noChangeArrowheads="1"/>
          </p:cNvPicPr>
          <p:nvPr/>
        </p:nvPicPr>
        <p:blipFill>
          <a:blip r:embed="rId2" cstate="print"/>
          <a:srcRect/>
          <a:stretch>
            <a:fillRect/>
          </a:stretch>
        </p:blipFill>
        <p:spPr bwMode="auto">
          <a:xfrm>
            <a:off x="467544" y="908720"/>
            <a:ext cx="8208912" cy="576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2051720" y="0"/>
            <a:ext cx="6336704" cy="769441"/>
          </a:xfrm>
          <a:prstGeom prst="rect">
            <a:avLst/>
          </a:prstGeom>
        </p:spPr>
        <p:txBody>
          <a:bodyPr wrap="squar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Map</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of Australia</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1000" fill="hold"/>
                                        <p:tgtEl>
                                          <p:spTgt spid="256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60648"/>
            <a:ext cx="4536504" cy="1200329"/>
          </a:xfrm>
          <a:prstGeom prst="rect">
            <a:avLst/>
          </a:prstGeom>
          <a:no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rPr>
              <a:t>Australia as a continent:</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endParaRPr>
          </a:p>
        </p:txBody>
      </p:sp>
      <p:grpSp>
        <p:nvGrpSpPr>
          <p:cNvPr id="12" name="Группа 11"/>
          <p:cNvGrpSpPr/>
          <p:nvPr/>
        </p:nvGrpSpPr>
        <p:grpSpPr>
          <a:xfrm>
            <a:off x="395536" y="1772816"/>
            <a:ext cx="8136904" cy="3423285"/>
            <a:chOff x="395536" y="1772816"/>
            <a:chExt cx="8136904" cy="3423285"/>
          </a:xfrm>
        </p:grpSpPr>
        <p:sp>
          <p:nvSpPr>
            <p:cNvPr id="6" name="Прямоугольник 5"/>
            <p:cNvSpPr/>
            <p:nvPr/>
          </p:nvSpPr>
          <p:spPr>
            <a:xfrm>
              <a:off x="395536" y="1772816"/>
              <a:ext cx="3680816"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2400" b="1" spc="150" dirty="0" smtClean="0">
                  <a:ln w="3175">
                    <a:noFill/>
                  </a:ln>
                  <a:solidFill>
                    <a:srgbClr val="F8F8F8"/>
                  </a:solidFill>
                  <a:effectLst>
                    <a:outerShdw blurRad="50800" dist="38100" dir="2700000" algn="tl" rotWithShape="0">
                      <a:prstClr val="black">
                        <a:alpha val="40000"/>
                      </a:prstClr>
                    </a:outerShdw>
                  </a:effectLst>
                </a:rPr>
                <a:t>- Area </a:t>
              </a:r>
              <a:r>
                <a:rPr lang="en-US" sz="2400" b="1" spc="150" dirty="0" smtClean="0">
                  <a:ln w="3175">
                    <a:noFill/>
                  </a:ln>
                  <a:solidFill>
                    <a:srgbClr val="F8F8F8"/>
                  </a:solidFill>
                  <a:effectLst>
                    <a:outerShdw blurRad="50800" dist="38100" dir="2700000" algn="tl" rotWithShape="0">
                      <a:prstClr val="black">
                        <a:alpha val="40000"/>
                      </a:prstClr>
                    </a:outerShdw>
                  </a:effectLst>
                </a:rPr>
                <a:t>of ​​7687 sq km ²</a:t>
              </a:r>
              <a:endParaRPr lang="ru-RU" sz="2400" b="1" spc="150" dirty="0">
                <a:ln w="3175">
                  <a:noFill/>
                </a:ln>
                <a:solidFill>
                  <a:srgbClr val="F8F8F8"/>
                </a:solidFill>
                <a:effectLst>
                  <a:outerShdw blurRad="50800" dist="38100" dir="2700000" algn="tl" rotWithShape="0">
                    <a:prstClr val="black">
                      <a:alpha val="40000"/>
                    </a:prstClr>
                  </a:outerShdw>
                </a:effectLst>
              </a:endParaRPr>
            </a:p>
          </p:txBody>
        </p:sp>
        <p:sp>
          <p:nvSpPr>
            <p:cNvPr id="8" name="Прямоугольник 7"/>
            <p:cNvSpPr/>
            <p:nvPr/>
          </p:nvSpPr>
          <p:spPr>
            <a:xfrm>
              <a:off x="395536" y="2204864"/>
              <a:ext cx="3563796"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rgbClr val="F8F8F8"/>
                  </a:solidFill>
                  <a:effectLst>
                    <a:outerShdw blurRad="50800" dist="38100" algn="l" rotWithShape="0">
                      <a:prstClr val="black">
                        <a:alpha val="40000"/>
                      </a:prstClr>
                    </a:outerShdw>
                  </a:effectLst>
                </a:rPr>
                <a:t>- Coastline </a:t>
              </a:r>
              <a:r>
                <a:rPr lang="en-US" sz="2400" b="1" spc="150" dirty="0" smtClean="0">
                  <a:ln w="11430"/>
                  <a:solidFill>
                    <a:srgbClr val="F8F8F8"/>
                  </a:solidFill>
                  <a:effectLst>
                    <a:outerShdw blurRad="50800" dist="38100" algn="l" rotWithShape="0">
                      <a:prstClr val="black">
                        <a:alpha val="40000"/>
                      </a:prstClr>
                    </a:outerShdw>
                  </a:effectLst>
                </a:rPr>
                <a:t>19,600 km</a:t>
              </a:r>
              <a:endParaRPr lang="ru-RU" sz="2400" b="1" spc="150" dirty="0">
                <a:ln w="11430"/>
                <a:solidFill>
                  <a:srgbClr val="F8F8F8"/>
                </a:solidFill>
                <a:effectLst>
                  <a:outerShdw blurRad="50800" dist="38100" algn="l" rotWithShape="0">
                    <a:prstClr val="black">
                      <a:alpha val="40000"/>
                    </a:prstClr>
                  </a:outerShdw>
                </a:effectLst>
              </a:endParaRPr>
            </a:p>
          </p:txBody>
        </p:sp>
        <p:sp>
          <p:nvSpPr>
            <p:cNvPr id="9" name="Прямоугольник 8"/>
            <p:cNvSpPr/>
            <p:nvPr/>
          </p:nvSpPr>
          <p:spPr>
            <a:xfrm>
              <a:off x="395536" y="2708920"/>
              <a:ext cx="8136904"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rgbClr val="F8F8F8"/>
                  </a:solidFill>
                  <a:effectLst>
                    <a:outerShdw blurRad="50800" dist="38100" algn="l" rotWithShape="0">
                      <a:prstClr val="black">
                        <a:alpha val="40000"/>
                      </a:prstClr>
                    </a:outerShdw>
                  </a:effectLst>
                </a:rPr>
                <a:t>- The </a:t>
              </a:r>
              <a:r>
                <a:rPr lang="en-US" sz="2400" b="1" spc="150" dirty="0" smtClean="0">
                  <a:ln w="11430"/>
                  <a:solidFill>
                    <a:srgbClr val="F8F8F8"/>
                  </a:solidFill>
                  <a:effectLst>
                    <a:outerShdw blurRad="50800" dist="38100" algn="l" rotWithShape="0">
                      <a:prstClr val="black">
                        <a:alpha val="40000"/>
                      </a:prstClr>
                    </a:outerShdw>
                  </a:effectLst>
                </a:rPr>
                <a:t>northernmost point of Cape York</a:t>
              </a:r>
            </a:p>
            <a:p>
              <a:r>
                <a:rPr lang="en-US" sz="2400" b="1" spc="150" dirty="0" smtClean="0">
                  <a:ln w="11430"/>
                  <a:solidFill>
                    <a:srgbClr val="F8F8F8"/>
                  </a:solidFill>
                  <a:effectLst>
                    <a:outerShdw blurRad="50800" dist="38100" algn="l" rotWithShape="0">
                      <a:prstClr val="black">
                        <a:alpha val="40000"/>
                      </a:prstClr>
                    </a:outerShdw>
                  </a:effectLst>
                </a:rPr>
                <a:t>- Southernmost </a:t>
              </a:r>
              <a:r>
                <a:rPr lang="en-US" sz="2400" b="1" spc="150" dirty="0" smtClean="0">
                  <a:ln w="11430"/>
                  <a:solidFill>
                    <a:srgbClr val="F8F8F8"/>
                  </a:solidFill>
                  <a:effectLst>
                    <a:outerShdw blurRad="50800" dist="38100" algn="l" rotWithShape="0">
                      <a:prstClr val="black">
                        <a:alpha val="40000"/>
                      </a:prstClr>
                    </a:outerShdw>
                  </a:effectLst>
                </a:rPr>
                <a:t>Point Cape of South East</a:t>
              </a:r>
            </a:p>
            <a:p>
              <a:r>
                <a:rPr lang="en-US" sz="2400" b="1" spc="150" dirty="0" smtClean="0">
                  <a:ln w="11430"/>
                  <a:solidFill>
                    <a:srgbClr val="F8F8F8"/>
                  </a:solidFill>
                  <a:effectLst>
                    <a:outerShdw blurRad="50800" dist="38100" algn="l" rotWithShape="0">
                      <a:prstClr val="black">
                        <a:alpha val="40000"/>
                      </a:prstClr>
                    </a:outerShdw>
                  </a:effectLst>
                </a:rPr>
                <a:t>- Westernmost </a:t>
              </a:r>
              <a:r>
                <a:rPr lang="en-US" sz="2400" b="1" spc="150" dirty="0" smtClean="0">
                  <a:ln w="11430"/>
                  <a:solidFill>
                    <a:srgbClr val="F8F8F8"/>
                  </a:solidFill>
                  <a:effectLst>
                    <a:outerShdw blurRad="50800" dist="38100" algn="l" rotWithShape="0">
                      <a:prstClr val="black">
                        <a:alpha val="40000"/>
                      </a:prstClr>
                    </a:outerShdw>
                  </a:effectLst>
                </a:rPr>
                <a:t>point of Cape </a:t>
              </a:r>
              <a:r>
                <a:rPr lang="en-US" sz="2400" b="1" spc="150" dirty="0" err="1" smtClean="0">
                  <a:ln w="11430"/>
                  <a:solidFill>
                    <a:srgbClr val="F8F8F8"/>
                  </a:solidFill>
                  <a:effectLst>
                    <a:outerShdw blurRad="50800" dist="38100" algn="l" rotWithShape="0">
                      <a:prstClr val="black">
                        <a:alpha val="40000"/>
                      </a:prstClr>
                    </a:outerShdw>
                  </a:effectLst>
                </a:rPr>
                <a:t>Stipe</a:t>
              </a:r>
              <a:r>
                <a:rPr lang="en-US" sz="2400" b="1" spc="150" dirty="0" smtClean="0">
                  <a:ln w="11430"/>
                  <a:solidFill>
                    <a:srgbClr val="F8F8F8"/>
                  </a:solidFill>
                  <a:effectLst>
                    <a:outerShdw blurRad="50800" dist="38100" algn="l" rotWithShape="0">
                      <a:prstClr val="black">
                        <a:alpha val="40000"/>
                      </a:prstClr>
                    </a:outerShdw>
                  </a:effectLst>
                </a:rPr>
                <a:t> Point</a:t>
              </a:r>
            </a:p>
            <a:p>
              <a:r>
                <a:rPr lang="en-US" sz="2400" b="1" spc="150" dirty="0" smtClean="0">
                  <a:ln w="11430"/>
                  <a:solidFill>
                    <a:srgbClr val="F8F8F8"/>
                  </a:solidFill>
                  <a:effectLst>
                    <a:outerShdw blurRad="50800" dist="38100" algn="l" rotWithShape="0">
                      <a:prstClr val="black">
                        <a:alpha val="40000"/>
                      </a:prstClr>
                    </a:outerShdw>
                  </a:effectLst>
                </a:rPr>
                <a:t>- Eastern-most </a:t>
              </a:r>
              <a:r>
                <a:rPr lang="en-US" sz="2400" b="1" spc="150" dirty="0" smtClean="0">
                  <a:ln w="11430"/>
                  <a:solidFill>
                    <a:srgbClr val="F8F8F8"/>
                  </a:solidFill>
                  <a:effectLst>
                    <a:outerShdw blurRad="50800" dist="38100" algn="l" rotWithShape="0">
                      <a:prstClr val="black">
                        <a:alpha val="40000"/>
                      </a:prstClr>
                    </a:outerShdw>
                  </a:effectLst>
                </a:rPr>
                <a:t>point of Cape Byron</a:t>
              </a:r>
              <a:endParaRPr lang="ru-RU" sz="2400" b="1" spc="150" dirty="0">
                <a:ln w="11430"/>
                <a:solidFill>
                  <a:srgbClr val="F8F8F8"/>
                </a:solidFill>
                <a:effectLst>
                  <a:outerShdw blurRad="50800" dist="38100" algn="l" rotWithShape="0">
                    <a:prstClr val="black">
                      <a:alpha val="40000"/>
                    </a:prstClr>
                  </a:outerShdw>
                </a:effectLst>
              </a:endParaRPr>
            </a:p>
          </p:txBody>
        </p:sp>
        <p:sp>
          <p:nvSpPr>
            <p:cNvPr id="10" name="Прямоугольник 9"/>
            <p:cNvSpPr/>
            <p:nvPr/>
          </p:nvSpPr>
          <p:spPr>
            <a:xfrm>
              <a:off x="467544" y="4365104"/>
              <a:ext cx="6912768"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2400" b="1" spc="150" dirty="0" smtClean="0">
                  <a:ln w="11430"/>
                  <a:solidFill>
                    <a:srgbClr val="F8F8F8"/>
                  </a:solidFill>
                  <a:effectLst>
                    <a:outerShdw blurRad="50800" dist="38100" algn="l" rotWithShape="0">
                      <a:prstClr val="black">
                        <a:alpha val="40000"/>
                      </a:prstClr>
                    </a:outerShdw>
                  </a:effectLst>
                </a:rPr>
                <a:t>- Population</a:t>
              </a:r>
              <a:r>
                <a:rPr lang="fr-FR" sz="2400" b="1" spc="150" dirty="0" smtClean="0">
                  <a:ln w="11430"/>
                  <a:solidFill>
                    <a:srgbClr val="F8F8F8"/>
                  </a:solidFill>
                  <a:effectLst>
                    <a:outerShdw blurRad="50800" dist="38100" algn="l" rotWithShape="0">
                      <a:prstClr val="black">
                        <a:alpha val="40000"/>
                      </a:prstClr>
                    </a:outerShdw>
                  </a:effectLst>
                </a:rPr>
                <a:t>: 20 million inhabitants</a:t>
              </a:r>
            </a:p>
            <a:p>
              <a:r>
                <a:rPr lang="fr-FR" sz="2400" b="1" spc="150" dirty="0" smtClean="0">
                  <a:ln w="11430"/>
                  <a:solidFill>
                    <a:srgbClr val="F8F8F8"/>
                  </a:solidFill>
                  <a:effectLst>
                    <a:outerShdw blurRad="50800" dist="38100" algn="l" rotWithShape="0">
                      <a:prstClr val="black">
                        <a:alpha val="40000"/>
                      </a:prstClr>
                    </a:outerShdw>
                  </a:effectLst>
                </a:rPr>
                <a:t>- Population </a:t>
              </a:r>
              <a:r>
                <a:rPr lang="fr-FR" sz="2400" b="1" spc="150" dirty="0" smtClean="0">
                  <a:ln w="11430"/>
                  <a:solidFill>
                    <a:srgbClr val="F8F8F8"/>
                  </a:solidFill>
                  <a:effectLst>
                    <a:outerShdw blurRad="50800" dist="38100" algn="l" rotWithShape="0">
                      <a:prstClr val="black">
                        <a:alpha val="40000"/>
                      </a:prstClr>
                    </a:outerShdw>
                  </a:effectLst>
                </a:rPr>
                <a:t>density: 3 persons / km ²</a:t>
              </a:r>
              <a:endParaRPr lang="ru-RU" sz="2400" b="1" spc="150" dirty="0">
                <a:ln w="11430"/>
                <a:solidFill>
                  <a:srgbClr val="F8F8F8"/>
                </a:solidFill>
                <a:effectLst>
                  <a:outerShdw blurRad="50800" dist="38100" algn="l" rotWithShape="0">
                    <a:prstClr val="black">
                      <a:alpha val="40000"/>
                    </a:prstClr>
                  </a:outerShdw>
                </a:effectLst>
              </a:endParaRPr>
            </a:p>
          </p:txBody>
        </p:sp>
      </p:grpSp>
      <p:grpSp>
        <p:nvGrpSpPr>
          <p:cNvPr id="13" name="Группа 12"/>
          <p:cNvGrpSpPr/>
          <p:nvPr/>
        </p:nvGrpSpPr>
        <p:grpSpPr>
          <a:xfrm>
            <a:off x="5724128" y="188640"/>
            <a:ext cx="3045982" cy="6290839"/>
            <a:chOff x="5724128" y="188640"/>
            <a:chExt cx="3045982" cy="6290839"/>
          </a:xfrm>
        </p:grpSpPr>
        <p:pic>
          <p:nvPicPr>
            <p:cNvPr id="27650" name="Picture 2" descr="Розташування Австралії"/>
            <p:cNvPicPr>
              <a:picLocks noChangeAspect="1" noChangeArrowheads="1"/>
            </p:cNvPicPr>
            <p:nvPr/>
          </p:nvPicPr>
          <p:blipFill>
            <a:blip r:embed="rId2" cstate="print"/>
            <a:srcRect/>
            <a:stretch>
              <a:fillRect/>
            </a:stretch>
          </p:blipFill>
          <p:spPr bwMode="auto">
            <a:xfrm>
              <a:off x="5724128" y="188640"/>
              <a:ext cx="2381250" cy="2381250"/>
            </a:xfrm>
            <a:prstGeom prst="rect">
              <a:avLst/>
            </a:prstGeom>
            <a:noFill/>
          </p:spPr>
        </p:pic>
        <p:pic>
          <p:nvPicPr>
            <p:cNvPr id="27652" name="Picture 4" descr="http://t1.gstatic.com/images?q=tbn:ANd9GcRh8BVfGHQEhyVTbYVxyPQfC7UsE8f6Q36qMbWciM3S0Tf_vyNN"/>
            <p:cNvPicPr>
              <a:picLocks noChangeAspect="1" noChangeArrowheads="1"/>
            </p:cNvPicPr>
            <p:nvPr/>
          </p:nvPicPr>
          <p:blipFill>
            <a:blip r:embed="rId3" cstate="print"/>
            <a:srcRect/>
            <a:stretch>
              <a:fillRect/>
            </a:stretch>
          </p:blipFill>
          <p:spPr bwMode="auto">
            <a:xfrm rot="786530">
              <a:off x="6179310" y="4707828"/>
              <a:ext cx="2590800" cy="17716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1+#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171970">
            <a:off x="5054145" y="1199555"/>
            <a:ext cx="3774361" cy="1810809"/>
          </a:xfrm>
        </p:spPr>
        <p:txBody>
          <a:bodyPr>
            <a:prstTxWarp prst="textInflateBottom">
              <a:avLst/>
            </a:prstTxWarp>
            <a:noAutofit/>
          </a:bodyPr>
          <a:lstStyle/>
          <a:p>
            <a:r>
              <a:rPr lang="en-US"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2">
                      <a:satMod val="175000"/>
                      <a:alpha val="40000"/>
                    </a:schemeClr>
                  </a:glow>
                </a:effectLst>
              </a:rPr>
              <a:t>Australia as a continent:</a:t>
            </a: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effectLst>
              </a:rPr>
            </a:br>
            <a:endParaRPr lang="ru-RU" sz="4000" dirty="0"/>
          </a:p>
        </p:txBody>
      </p:sp>
      <p:pic>
        <p:nvPicPr>
          <p:cNvPr id="4" name="Picture 2" descr="Розташування Австралії"/>
          <p:cNvPicPr>
            <a:picLocks noChangeAspect="1" noChangeArrowheads="1"/>
          </p:cNvPicPr>
          <p:nvPr/>
        </p:nvPicPr>
        <p:blipFill>
          <a:blip r:embed="rId2" cstate="print"/>
          <a:srcRect/>
          <a:stretch>
            <a:fillRect/>
          </a:stretch>
        </p:blipFill>
        <p:spPr bwMode="auto">
          <a:xfrm rot="1346818">
            <a:off x="7308304" y="144016"/>
            <a:ext cx="941090" cy="941090"/>
          </a:xfrm>
          <a:prstGeom prst="rect">
            <a:avLst/>
          </a:prstGeom>
          <a:noFill/>
        </p:spPr>
      </p:pic>
      <p:sp>
        <p:nvSpPr>
          <p:cNvPr id="5" name="Прямоугольник 4"/>
          <p:cNvSpPr/>
          <p:nvPr/>
        </p:nvSpPr>
        <p:spPr>
          <a:xfrm>
            <a:off x="251520" y="332657"/>
            <a:ext cx="4824536" cy="6370975"/>
          </a:xfrm>
          <a:prstGeom prst="rect">
            <a:avLst/>
          </a:prstGeom>
        </p:spPr>
        <p:txBody>
          <a:bodyPr wrap="square">
            <a:spAutoFit/>
          </a:bodyPr>
          <a:lstStyle/>
          <a:p>
            <a:r>
              <a:rPr lang="en-US" sz="2400" b="1" i="1" dirty="0" smtClean="0">
                <a:solidFill>
                  <a:schemeClr val="tx2">
                    <a:lumMod val="75000"/>
                  </a:schemeClr>
                </a:solidFill>
                <a:effectLst>
                  <a:glow rad="63500">
                    <a:schemeClr val="accent2">
                      <a:satMod val="175000"/>
                      <a:alpha val="40000"/>
                    </a:schemeClr>
                  </a:glow>
                </a:effectLst>
              </a:rPr>
              <a:t>Australia - a continent located in the southern hemisphere. Washed by the waters of the Indian Ocean and the Pacific Ocean. It is the smallest and farthest from the other continent on the globe.</a:t>
            </a:r>
          </a:p>
          <a:p>
            <a:r>
              <a:rPr lang="en-US" sz="2400" b="1" i="1" dirty="0" smtClean="0">
                <a:solidFill>
                  <a:schemeClr val="tx2">
                    <a:lumMod val="75000"/>
                  </a:schemeClr>
                </a:solidFill>
                <a:effectLst>
                  <a:glow rad="63500">
                    <a:schemeClr val="accent2">
                      <a:satMod val="175000"/>
                      <a:alpha val="40000"/>
                    </a:schemeClr>
                  </a:glow>
                </a:effectLst>
              </a:rPr>
              <a:t>The first in 1606 on the west coast of Cape York Peninsula landed Dutch navigator Willem </a:t>
            </a:r>
            <a:r>
              <a:rPr lang="en-US" sz="2400" b="1" i="1" dirty="0" err="1" smtClean="0">
                <a:solidFill>
                  <a:schemeClr val="tx2">
                    <a:lumMod val="75000"/>
                  </a:schemeClr>
                </a:solidFill>
                <a:effectLst>
                  <a:glow rad="63500">
                    <a:schemeClr val="accent2">
                      <a:satMod val="175000"/>
                      <a:alpha val="40000"/>
                    </a:schemeClr>
                  </a:glow>
                </a:effectLst>
              </a:rPr>
              <a:t>Janszoon</a:t>
            </a:r>
            <a:r>
              <a:rPr lang="en-US" sz="2400" b="1" i="1" dirty="0" smtClean="0">
                <a:solidFill>
                  <a:schemeClr val="tx2">
                    <a:lumMod val="75000"/>
                  </a:schemeClr>
                </a:solidFill>
                <a:effectLst>
                  <a:glow rad="63500">
                    <a:schemeClr val="accent2">
                      <a:satMod val="175000"/>
                      <a:alpha val="40000"/>
                    </a:schemeClr>
                  </a:glow>
                </a:effectLst>
              </a:rPr>
              <a:t>. Junior Matthew Flinders (1774-1814), who first explored the Australian coast and made his card, used the term "Australia" in their work.</a:t>
            </a:r>
          </a:p>
          <a:p>
            <a:r>
              <a:rPr lang="en-US" sz="2400" b="1" i="1" dirty="0" smtClean="0">
                <a:solidFill>
                  <a:schemeClr val="tx2">
                    <a:lumMod val="75000"/>
                  </a:schemeClr>
                </a:solidFill>
                <a:effectLst>
                  <a:glow rad="63500">
                    <a:schemeClr val="accent2">
                      <a:satMod val="175000"/>
                      <a:alpha val="40000"/>
                    </a:schemeClr>
                  </a:glow>
                </a:effectLst>
              </a:rPr>
              <a:t>  Along the east coast of Australia in 2300 km Great Barrier Reef stretches.</a:t>
            </a:r>
            <a:endParaRPr lang="ru-RU" sz="2400" b="1" i="1" dirty="0">
              <a:solidFill>
                <a:schemeClr val="tx2">
                  <a:lumMod val="75000"/>
                </a:schemeClr>
              </a:solidFill>
              <a:effectLst>
                <a:glow rad="63500">
                  <a:schemeClr val="accent2">
                    <a:satMod val="175000"/>
                    <a:alpha val="40000"/>
                  </a:schemeClr>
                </a:glow>
              </a:effectLst>
            </a:endParaRPr>
          </a:p>
        </p:txBody>
      </p:sp>
      <p:sp>
        <p:nvSpPr>
          <p:cNvPr id="28674" name="AutoShape 2" descr="http://t1.gstatic.com/images?q=tbn:ANd9GcR6_IGU8WkuozwduSvwP12ssuI-D8lj624u7mGKMMQkoriYI4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0" name="Группа 9"/>
          <p:cNvGrpSpPr/>
          <p:nvPr/>
        </p:nvGrpSpPr>
        <p:grpSpPr>
          <a:xfrm>
            <a:off x="5373982" y="2350236"/>
            <a:ext cx="3362934" cy="3807927"/>
            <a:chOff x="5373982" y="2350236"/>
            <a:chExt cx="3362934" cy="3807927"/>
          </a:xfrm>
        </p:grpSpPr>
        <p:pic>
          <p:nvPicPr>
            <p:cNvPr id="28676" name="Picture 4" descr="http://intourism.com.ua/admin/uploads/World_Australia_Boozy_Gully_coastline_007475__0.jpg"/>
            <p:cNvPicPr>
              <a:picLocks noChangeAspect="1" noChangeArrowheads="1"/>
            </p:cNvPicPr>
            <p:nvPr/>
          </p:nvPicPr>
          <p:blipFill>
            <a:blip r:embed="rId3" cstate="print"/>
            <a:srcRect/>
            <a:stretch>
              <a:fillRect/>
            </a:stretch>
          </p:blipFill>
          <p:spPr bwMode="auto">
            <a:xfrm rot="613869">
              <a:off x="5373982" y="2350236"/>
              <a:ext cx="2623878" cy="1967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678" name="Picture 6" descr="http://t0.gstatic.com/images?q=tbn:ANd9GcQxZpMn6Su_LmpRNIho5QLU50uMt_MaUlWBF_BxqWwkTa25nmFI"/>
            <p:cNvPicPr>
              <a:picLocks noChangeAspect="1" noChangeArrowheads="1"/>
            </p:cNvPicPr>
            <p:nvPr/>
          </p:nvPicPr>
          <p:blipFill>
            <a:blip r:embed="rId4" cstate="print"/>
            <a:srcRect/>
            <a:stretch>
              <a:fillRect/>
            </a:stretch>
          </p:blipFill>
          <p:spPr bwMode="auto">
            <a:xfrm rot="20722313">
              <a:off x="5630234" y="4221955"/>
              <a:ext cx="3106682" cy="1936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3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800" decel="100000"/>
                                        <p:tgtEl>
                                          <p:spTgt spid="2"/>
                                        </p:tgtEl>
                                      </p:cBhvr>
                                    </p:animEffect>
                                    <p:anim calcmode="lin" valueType="num">
                                      <p:cBhvr>
                                        <p:cTn id="21" dur="800" decel="100000" fill="hold"/>
                                        <p:tgtEl>
                                          <p:spTgt spid="2"/>
                                        </p:tgtEl>
                                        <p:attrNameLst>
                                          <p:attrName>style.rotation</p:attrName>
                                        </p:attrNameLst>
                                      </p:cBhvr>
                                      <p:tavLst>
                                        <p:tav tm="0">
                                          <p:val>
                                            <p:fltVal val="-90"/>
                                          </p:val>
                                        </p:tav>
                                        <p:tav tm="100000">
                                          <p:val>
                                            <p:fltVal val="0"/>
                                          </p:val>
                                        </p:tav>
                                      </p:tavLst>
                                    </p:anim>
                                    <p:anim calcmode="lin" valueType="num">
                                      <p:cBhvr>
                                        <p:cTn id="22" dur="800" decel="100000" fill="hold"/>
                                        <p:tgtEl>
                                          <p:spTgt spid="2"/>
                                        </p:tgtEl>
                                        <p:attrNameLst>
                                          <p:attrName>ppt_x</p:attrName>
                                        </p:attrNameLst>
                                      </p:cBhvr>
                                      <p:tavLst>
                                        <p:tav tm="0">
                                          <p:val>
                                            <p:strVal val="#ppt_x+0.4"/>
                                          </p:val>
                                        </p:tav>
                                        <p:tav tm="100000">
                                          <p:val>
                                            <p:strVal val="#ppt_x-0.05"/>
                                          </p:val>
                                        </p:tav>
                                      </p:tavLst>
                                    </p:anim>
                                    <p:anim calcmode="lin" valueType="num">
                                      <p:cBhvr>
                                        <p:cTn id="23" dur="800" decel="100000" fill="hold"/>
                                        <p:tgtEl>
                                          <p:spTgt spid="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Australia as a continent:</a:t>
            </a:r>
            <a:r>
              <a:rPr lang="ru-RU"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rot="21030710">
            <a:off x="251520" y="1196752"/>
            <a:ext cx="5166320" cy="1938992"/>
          </a:xfrm>
          <a:prstGeom prst="rect">
            <a:avLst/>
          </a:prstGeom>
        </p:spPr>
        <p:txBody>
          <a:bodyPr wrap="square">
            <a:prstTxWarp prst="textCanUp">
              <a:avLst/>
            </a:prstTxWarp>
            <a:spAutoFit/>
          </a:bodyPr>
          <a:lstStyle/>
          <a:p>
            <a:r>
              <a:rPr lang="en-US" sz="2400" dirty="0" smtClean="0">
                <a:solidFill>
                  <a:schemeClr val="accent4">
                    <a:lumMod val="40000"/>
                    <a:lumOff val="60000"/>
                  </a:schemeClr>
                </a:solidFill>
                <a:effectLst>
                  <a:glow rad="101600">
                    <a:schemeClr val="accent4">
                      <a:satMod val="175000"/>
                      <a:alpha val="40000"/>
                    </a:schemeClr>
                  </a:glow>
                </a:effectLst>
              </a:rPr>
              <a:t>Australia - is equal to the continent. </a:t>
            </a:r>
            <a:r>
              <a:rPr lang="en-US" sz="2400" dirty="0" smtClean="0">
                <a:solidFill>
                  <a:schemeClr val="accent4">
                    <a:lumMod val="40000"/>
                    <a:lumOff val="60000"/>
                  </a:schemeClr>
                </a:solidFill>
                <a:effectLst>
                  <a:glow rad="101600">
                    <a:schemeClr val="accent4">
                      <a:satMod val="175000"/>
                      <a:alpha val="40000"/>
                    </a:schemeClr>
                  </a:glow>
                </a:effectLst>
              </a:rPr>
              <a:t>The </a:t>
            </a:r>
            <a:r>
              <a:rPr lang="en-US" sz="2400" dirty="0" smtClean="0">
                <a:solidFill>
                  <a:schemeClr val="accent4">
                    <a:lumMod val="40000"/>
                    <a:lumOff val="60000"/>
                  </a:schemeClr>
                </a:solidFill>
                <a:effectLst>
                  <a:glow rad="101600">
                    <a:schemeClr val="accent4">
                      <a:satMod val="175000"/>
                      <a:alpha val="40000"/>
                    </a:schemeClr>
                  </a:glow>
                </a:effectLst>
              </a:rPr>
              <a:t>driest inhabited continent on the planet, only the south-eastern and south-western part have a temperate climate.</a:t>
            </a:r>
            <a:endParaRPr lang="ru-RU" sz="2400" dirty="0">
              <a:solidFill>
                <a:schemeClr val="accent4">
                  <a:lumMod val="40000"/>
                  <a:lumOff val="60000"/>
                </a:schemeClr>
              </a:solidFill>
              <a:effectLst>
                <a:glow rad="101600">
                  <a:schemeClr val="accent4">
                    <a:satMod val="175000"/>
                    <a:alpha val="40000"/>
                  </a:schemeClr>
                </a:glow>
              </a:effectLst>
            </a:endParaRPr>
          </a:p>
        </p:txBody>
      </p:sp>
      <p:sp>
        <p:nvSpPr>
          <p:cNvPr id="6" name="Прямоугольник 5"/>
          <p:cNvSpPr/>
          <p:nvPr/>
        </p:nvSpPr>
        <p:spPr>
          <a:xfrm rot="333741">
            <a:off x="3176139" y="2751830"/>
            <a:ext cx="5544616" cy="4154984"/>
          </a:xfrm>
          <a:prstGeom prst="rect">
            <a:avLst/>
          </a:prstGeom>
        </p:spPr>
        <p:txBody>
          <a:bodyPr wrap="square">
            <a:prstTxWarp prst="textCanUp">
              <a:avLst>
                <a:gd name="adj" fmla="val 91299"/>
              </a:avLst>
            </a:prstTxWarp>
            <a:spAutoFit/>
          </a:bodyPr>
          <a:lstStyle/>
          <a:p>
            <a:r>
              <a:rPr lang="en-US" sz="2400" dirty="0" smtClean="0">
                <a:solidFill>
                  <a:schemeClr val="accent6">
                    <a:lumMod val="60000"/>
                    <a:lumOff val="40000"/>
                  </a:schemeClr>
                </a:solidFill>
                <a:effectLst>
                  <a:glow rad="101600">
                    <a:schemeClr val="accent2">
                      <a:satMod val="175000"/>
                      <a:alpha val="40000"/>
                    </a:schemeClr>
                  </a:glow>
                </a:effectLst>
              </a:rPr>
              <a:t>The Great Barrier Reef, the largest coral reef in the world, stretching for 2,000 km from the east coast. Mount Augustus, which is the largest monolith in the world, is located in Western Australia. The highest mountain on the Australian continent - Mount Kosciusko (2228 m), but the highest point of the territory that belongs to Australia - is </a:t>
            </a:r>
            <a:r>
              <a:rPr lang="en-US" sz="2400" dirty="0" err="1" smtClean="0">
                <a:solidFill>
                  <a:schemeClr val="accent6">
                    <a:lumMod val="60000"/>
                    <a:lumOff val="40000"/>
                  </a:schemeClr>
                </a:solidFill>
                <a:effectLst>
                  <a:glow rad="101600">
                    <a:schemeClr val="accent2">
                      <a:satMod val="175000"/>
                      <a:alpha val="40000"/>
                    </a:schemeClr>
                  </a:glow>
                </a:effectLst>
              </a:rPr>
              <a:t>Mawson</a:t>
            </a:r>
            <a:r>
              <a:rPr lang="en-US" sz="2400" dirty="0" smtClean="0">
                <a:solidFill>
                  <a:schemeClr val="accent6">
                    <a:lumMod val="60000"/>
                    <a:lumOff val="40000"/>
                  </a:schemeClr>
                </a:solidFill>
                <a:effectLst>
                  <a:glow rad="101600">
                    <a:schemeClr val="accent2">
                      <a:satMod val="175000"/>
                      <a:alpha val="40000"/>
                    </a:schemeClr>
                  </a:glow>
                </a:effectLst>
              </a:rPr>
              <a:t> Peak (2745 m, Heard Island)</a:t>
            </a:r>
            <a:endParaRPr lang="ru-RU" sz="2400" dirty="0">
              <a:solidFill>
                <a:schemeClr val="accent6">
                  <a:lumMod val="60000"/>
                  <a:lumOff val="40000"/>
                </a:schemeClr>
              </a:solidFill>
              <a:effectLst>
                <a:glow rad="101600">
                  <a:schemeClr val="accent2">
                    <a:satMod val="175000"/>
                    <a:alpha val="40000"/>
                  </a:schemeClr>
                </a:glow>
              </a:effectLst>
            </a:endParaRPr>
          </a:p>
        </p:txBody>
      </p:sp>
      <p:pic>
        <p:nvPicPr>
          <p:cNvPr id="29698" name="Picture 2" descr="http://www.xo.ua/sites/default/files/tours/1519/tour-main-Sydney6%5b1%5d.jpg"/>
          <p:cNvPicPr>
            <a:picLocks noChangeAspect="1" noChangeArrowheads="1"/>
          </p:cNvPicPr>
          <p:nvPr/>
        </p:nvPicPr>
        <p:blipFill>
          <a:blip r:embed="rId2" cstate="print"/>
          <a:srcRect/>
          <a:stretch>
            <a:fillRect/>
          </a:stretch>
        </p:blipFill>
        <p:spPr bwMode="auto">
          <a:xfrm rot="691044">
            <a:off x="6152586" y="1036670"/>
            <a:ext cx="2166826" cy="1625120"/>
          </a:xfrm>
          <a:prstGeom prst="rect">
            <a:avLst/>
          </a:prstGeom>
          <a:ln>
            <a:noFill/>
          </a:ln>
          <a:effectLst>
            <a:outerShdw blurRad="292100" dist="139700" dir="2700000" algn="tl" rotWithShape="0">
              <a:srgbClr val="333333">
                <a:alpha val="65000"/>
              </a:srgbClr>
            </a:outerShdw>
          </a:effectLst>
        </p:spPr>
      </p:pic>
      <p:pic>
        <p:nvPicPr>
          <p:cNvPr id="29700" name="Picture 4" descr="http://www.yachtbooker.ru/Yacht-Charter-australia3.jpg"/>
          <p:cNvPicPr>
            <a:picLocks noChangeAspect="1" noChangeArrowheads="1"/>
          </p:cNvPicPr>
          <p:nvPr/>
        </p:nvPicPr>
        <p:blipFill>
          <a:blip r:embed="rId3" cstate="print"/>
          <a:srcRect/>
          <a:stretch>
            <a:fillRect/>
          </a:stretch>
        </p:blipFill>
        <p:spPr bwMode="auto">
          <a:xfrm rot="448787">
            <a:off x="799831" y="3475357"/>
            <a:ext cx="2016224"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29700"/>
                                        </p:tgtEl>
                                        <p:attrNameLst>
                                          <p:attrName>style.visibility</p:attrName>
                                        </p:attrNameLst>
                                      </p:cBhvr>
                                      <p:to>
                                        <p:strVal val="visible"/>
                                      </p:to>
                                    </p:set>
                                    <p:animEffect transition="in" filter="fade">
                                      <p:cBhvr>
                                        <p:cTn id="18" dur="1000"/>
                                        <p:tgtEl>
                                          <p:spTgt spid="29700"/>
                                        </p:tgtEl>
                                      </p:cBhvr>
                                    </p:animEffect>
                                    <p:anim calcmode="lin" valueType="num">
                                      <p:cBhvr>
                                        <p:cTn id="19" dur="1000" fill="hold"/>
                                        <p:tgtEl>
                                          <p:spTgt spid="29700"/>
                                        </p:tgtEl>
                                        <p:attrNameLst>
                                          <p:attrName>ppt_x</p:attrName>
                                        </p:attrNameLst>
                                      </p:cBhvr>
                                      <p:tavLst>
                                        <p:tav tm="0">
                                          <p:val>
                                            <p:strVal val="#ppt_x"/>
                                          </p:val>
                                        </p:tav>
                                        <p:tav tm="100000">
                                          <p:val>
                                            <p:strVal val="#ppt_x"/>
                                          </p:val>
                                        </p:tav>
                                      </p:tavLst>
                                    </p:anim>
                                    <p:anim calcmode="lin" valueType="num">
                                      <p:cBhvr>
                                        <p:cTn id="20" dur="900" decel="100000" fill="hold"/>
                                        <p:tgtEl>
                                          <p:spTgt spid="2970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700"/>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9698"/>
                                        </p:tgtEl>
                                        <p:attrNameLst>
                                          <p:attrName>style.visibility</p:attrName>
                                        </p:attrNameLst>
                                      </p:cBhvr>
                                      <p:to>
                                        <p:strVal val="visible"/>
                                      </p:to>
                                    </p:set>
                                    <p:animEffect transition="in" filter="fade">
                                      <p:cBhvr>
                                        <p:cTn id="25" dur="1000"/>
                                        <p:tgtEl>
                                          <p:spTgt spid="29698"/>
                                        </p:tgtEl>
                                      </p:cBhvr>
                                    </p:animEffect>
                                    <p:anim calcmode="lin" valueType="num">
                                      <p:cBhvr>
                                        <p:cTn id="26" dur="1000" fill="hold"/>
                                        <p:tgtEl>
                                          <p:spTgt spid="29698"/>
                                        </p:tgtEl>
                                        <p:attrNameLst>
                                          <p:attrName>ppt_x</p:attrName>
                                        </p:attrNameLst>
                                      </p:cBhvr>
                                      <p:tavLst>
                                        <p:tav tm="0">
                                          <p:val>
                                            <p:strVal val="#ppt_x"/>
                                          </p:val>
                                        </p:tav>
                                        <p:tav tm="100000">
                                          <p:val>
                                            <p:strVal val="#ppt_x"/>
                                          </p:val>
                                        </p:tav>
                                      </p:tavLst>
                                    </p:anim>
                                    <p:anim calcmode="lin" valueType="num">
                                      <p:cBhvr>
                                        <p:cTn id="27" dur="1000" fill="hold"/>
                                        <p:tgtEl>
                                          <p:spTgt spid="2969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780928"/>
            <a:ext cx="6174432" cy="378565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err="1" smtClean="0">
                <a:ln/>
                <a:solidFill>
                  <a:schemeClr val="accent3"/>
                </a:solidFill>
              </a:rPr>
              <a:t>Ayr</a:t>
            </a:r>
            <a:r>
              <a:rPr lang="en-US" sz="2400" b="1" dirty="0" smtClean="0">
                <a:ln/>
                <a:solidFill>
                  <a:schemeClr val="accent3"/>
                </a:solidFill>
              </a:rPr>
              <a:t> - shallow, salty, seasonal lake in central Australia in the middle of the so-called "Depression Lake Eyre." When full, is the largest lake in the continent. The level of the lake at 16 meters below sea level. The average area of ​​about 9.5 thousand km ², rainy period to 15 thousand km ². </a:t>
            </a:r>
            <a:r>
              <a:rPr lang="en-US" sz="2400" b="1" dirty="0" err="1" smtClean="0">
                <a:ln/>
                <a:solidFill>
                  <a:schemeClr val="accent3"/>
                </a:solidFill>
              </a:rPr>
              <a:t>Endorheic</a:t>
            </a:r>
            <a:r>
              <a:rPr lang="en-US" sz="2400" b="1" dirty="0" smtClean="0">
                <a:ln/>
                <a:solidFill>
                  <a:schemeClr val="accent3"/>
                </a:solidFill>
              </a:rPr>
              <a:t> lake, periodically fed by the waters year Cooper Creek </a:t>
            </a:r>
            <a:r>
              <a:rPr lang="en-US" sz="2400" b="1" dirty="0" err="1" smtClean="0">
                <a:ln/>
                <a:solidFill>
                  <a:schemeClr val="accent3"/>
                </a:solidFill>
              </a:rPr>
              <a:t>Varburton</a:t>
            </a:r>
            <a:r>
              <a:rPr lang="en-US" sz="2400" b="1" dirty="0" smtClean="0">
                <a:ln/>
                <a:solidFill>
                  <a:schemeClr val="accent3"/>
                </a:solidFill>
              </a:rPr>
              <a:t> and Fink.</a:t>
            </a:r>
            <a:endParaRPr lang="en-US" sz="2400" b="1" dirty="0">
              <a:ln/>
              <a:solidFill>
                <a:schemeClr val="accent3"/>
              </a:solidFill>
            </a:endParaRPr>
          </a:p>
        </p:txBody>
      </p:sp>
      <p:grpSp>
        <p:nvGrpSpPr>
          <p:cNvPr id="7" name="Группа 6"/>
          <p:cNvGrpSpPr/>
          <p:nvPr/>
        </p:nvGrpSpPr>
        <p:grpSpPr>
          <a:xfrm>
            <a:off x="5104759" y="715037"/>
            <a:ext cx="3640543" cy="5523266"/>
            <a:chOff x="5104759" y="715037"/>
            <a:chExt cx="3640543" cy="5523266"/>
          </a:xfrm>
        </p:grpSpPr>
        <p:pic>
          <p:nvPicPr>
            <p:cNvPr id="30722" name="Picture 2" descr="Композитне зображення з супутника Landsat 7 в інфрачервоному, близькому до інфрачервоного та ультрафіалетовому діапазоні."/>
            <p:cNvPicPr>
              <a:picLocks noChangeAspect="1" noChangeArrowheads="1"/>
            </p:cNvPicPr>
            <p:nvPr/>
          </p:nvPicPr>
          <p:blipFill>
            <a:blip r:embed="rId2" cstate="print"/>
            <a:srcRect/>
            <a:stretch>
              <a:fillRect/>
            </a:stretch>
          </p:blipFill>
          <p:spPr bwMode="auto">
            <a:xfrm rot="1446190">
              <a:off x="6262691" y="3755691"/>
              <a:ext cx="2482611" cy="2482612"/>
            </a:xfrm>
            <a:prstGeom prst="roundRect">
              <a:avLst>
                <a:gd name="adj" fmla="val 1820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24" name="Picture 4" descr="http://school.xvatit.com/images/f/f0/Eirrrr.jpg"/>
            <p:cNvPicPr>
              <a:picLocks noChangeAspect="1" noChangeArrowheads="1"/>
            </p:cNvPicPr>
            <p:nvPr/>
          </p:nvPicPr>
          <p:blipFill>
            <a:blip r:embed="rId3" cstate="print"/>
            <a:srcRect/>
            <a:stretch>
              <a:fillRect/>
            </a:stretch>
          </p:blipFill>
          <p:spPr bwMode="auto">
            <a:xfrm rot="1041733">
              <a:off x="5104759" y="715037"/>
              <a:ext cx="3477242" cy="2310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8" name="Прямоугольник 7"/>
          <p:cNvSpPr/>
          <p:nvPr/>
        </p:nvSpPr>
        <p:spPr>
          <a:xfrm>
            <a:off x="467544" y="260648"/>
            <a:ext cx="3024336" cy="1862048"/>
          </a:xfrm>
          <a:prstGeom prst="rect">
            <a:avLst/>
          </a:prstGeom>
        </p:spPr>
        <p:txBody>
          <a:bodyPr wrap="square">
            <a:spAutoFit/>
          </a:bodyPr>
          <a:lstStyle/>
          <a:p>
            <a:r>
              <a:rPr lang="en-US" sz="115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0000" endA="300" endPos="50000" dist="29997" dir="5400000" sy="-100000" algn="bl" rotWithShape="0"/>
                </a:effectLst>
              </a:rPr>
              <a:t>Ayr</a:t>
            </a:r>
            <a:endParaRPr lang="ru-RU" sz="11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0000" endA="300" endPos="50000" dist="29997"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ppt_x</p:attrName>
                                        </p:attrNameLst>
                                      </p:cBhvr>
                                      <p:tavLst>
                                        <p:tav tm="0">
                                          <p:val>
                                            <p:strVal val="#ppt_x"/>
                                          </p:val>
                                        </p:tav>
                                        <p:tav tm="100000">
                                          <p:val>
                                            <p:strVal val="#ppt_x"/>
                                          </p:val>
                                        </p:tav>
                                      </p:tavLst>
                                    </p:anim>
                                    <p:anim calcmode="lin" valueType="num">
                                      <p:cBhvr>
                                        <p:cTn id="23"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517232"/>
            <a:ext cx="4134465" cy="1107996"/>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Murray</a:t>
            </a: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323528" y="188640"/>
            <a:ext cx="4752528" cy="5170646"/>
          </a:xfrm>
          <a:prstGeom prst="rect">
            <a:avLst/>
          </a:prstGeom>
        </p:spPr>
        <p:txBody>
          <a:bodyPr wrap="square">
            <a:spAutoFit/>
          </a:bodyPr>
          <a:lstStyle/>
          <a:p>
            <a:r>
              <a:rPr lang="en-US" sz="2200" dirty="0" smtClean="0">
                <a:solidFill>
                  <a:schemeClr val="tx2">
                    <a:lumMod val="75000"/>
                  </a:schemeClr>
                </a:solidFill>
                <a:effectLst>
                  <a:glow rad="63500">
                    <a:schemeClr val="accent1">
                      <a:satMod val="175000"/>
                      <a:alpha val="40000"/>
                    </a:schemeClr>
                  </a:glow>
                </a:effectLst>
              </a:rPr>
              <a:t>Length of 2575 km (from the source, the Darling - 3750 km).</a:t>
            </a:r>
          </a:p>
          <a:p>
            <a:r>
              <a:rPr lang="en-US" sz="2200" dirty="0" smtClean="0">
                <a:solidFill>
                  <a:schemeClr val="tx2">
                    <a:lumMod val="75000"/>
                  </a:schemeClr>
                </a:solidFill>
                <a:effectLst>
                  <a:glow rad="63500">
                    <a:schemeClr val="accent1">
                      <a:satMod val="175000"/>
                      <a:alpha val="40000"/>
                    </a:schemeClr>
                  </a:glow>
                </a:effectLst>
              </a:rPr>
              <a:t>Originates on the western slopes of the Snowy Mountains in the Australian Alps and empties into the shallow bay. Origins same Murray are at the foot of the high peaks of the continent - Mount Kosciuszko. Of course it is far to the Himalayan or Alpine peaks - height "Australian Mont Blanc" is less than two and a half miles, but still for Australia is a unique vertex, because its the only one of the local mountains, year-round snow blanket wraps.</a:t>
            </a:r>
            <a:endParaRPr lang="ru-RU" sz="2200" dirty="0">
              <a:solidFill>
                <a:schemeClr val="tx2">
                  <a:lumMod val="75000"/>
                </a:schemeClr>
              </a:solidFill>
              <a:effectLst>
                <a:glow rad="63500">
                  <a:schemeClr val="accent1">
                    <a:satMod val="175000"/>
                    <a:alpha val="40000"/>
                  </a:schemeClr>
                </a:glow>
              </a:effectLst>
            </a:endParaRPr>
          </a:p>
        </p:txBody>
      </p:sp>
      <p:sp>
        <p:nvSpPr>
          <p:cNvPr id="31750" name="AutoShape 6" descr="http://t0.gstatic.com/images?q=tbn:ANd9GcQ9eaXJrtsc8LPRi_0BAPLoUao4d2BLYHNsOt3WdLY66Z8LjRrX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4" name="Группа 13"/>
          <p:cNvGrpSpPr/>
          <p:nvPr/>
        </p:nvGrpSpPr>
        <p:grpSpPr>
          <a:xfrm>
            <a:off x="5058147" y="602949"/>
            <a:ext cx="3562791" cy="5748372"/>
            <a:chOff x="5058147" y="602949"/>
            <a:chExt cx="3562791" cy="5748372"/>
          </a:xfrm>
        </p:grpSpPr>
        <p:pic>
          <p:nvPicPr>
            <p:cNvPr id="31752" name="Picture 8" descr="http://www.australia.com/contentimages/explore-things-to-see-do-adventure-murray-river-houseboating.jpg"/>
            <p:cNvPicPr>
              <a:picLocks noChangeAspect="1" noChangeArrowheads="1"/>
            </p:cNvPicPr>
            <p:nvPr/>
          </p:nvPicPr>
          <p:blipFill>
            <a:blip r:embed="rId2" cstate="print"/>
            <a:srcRect/>
            <a:stretch>
              <a:fillRect/>
            </a:stretch>
          </p:blipFill>
          <p:spPr bwMode="auto">
            <a:xfrm rot="601724">
              <a:off x="5355058" y="602949"/>
              <a:ext cx="3265450" cy="1836816"/>
            </a:xfrm>
            <a:prstGeom prst="rect">
              <a:avLst/>
            </a:prstGeom>
            <a:ln>
              <a:noFill/>
            </a:ln>
            <a:effectLst>
              <a:outerShdw blurRad="292100" dist="139700" dir="2700000" algn="tl" rotWithShape="0">
                <a:srgbClr val="333333">
                  <a:alpha val="65000"/>
                </a:srgbClr>
              </a:outerShdw>
            </a:effectLst>
          </p:spPr>
        </p:pic>
        <p:pic>
          <p:nvPicPr>
            <p:cNvPr id="31754" name="Picture 10" descr="http://eco-turizm.net/wp-content/uploads/2013/02/Murray-River.jpg"/>
            <p:cNvPicPr>
              <a:picLocks noChangeAspect="1" noChangeArrowheads="1"/>
            </p:cNvPicPr>
            <p:nvPr/>
          </p:nvPicPr>
          <p:blipFill>
            <a:blip r:embed="rId3" cstate="print"/>
            <a:srcRect/>
            <a:stretch>
              <a:fillRect/>
            </a:stretch>
          </p:blipFill>
          <p:spPr bwMode="auto">
            <a:xfrm rot="20767900">
              <a:off x="5058147" y="2424502"/>
              <a:ext cx="3283966" cy="2052479"/>
            </a:xfrm>
            <a:prstGeom prst="rect">
              <a:avLst/>
            </a:prstGeom>
            <a:ln>
              <a:noFill/>
            </a:ln>
            <a:effectLst>
              <a:outerShdw blurRad="292100" dist="139700" dir="2700000" algn="tl" rotWithShape="0">
                <a:srgbClr val="333333">
                  <a:alpha val="65000"/>
                </a:srgbClr>
              </a:outerShdw>
            </a:effectLst>
          </p:spPr>
        </p:pic>
        <p:pic>
          <p:nvPicPr>
            <p:cNvPr id="31756" name="Picture 12" descr="http://img-fotki.yandex.ru/get/4419/55991623.5a/0_82e05_fcd57bf5_L.jpg"/>
            <p:cNvPicPr>
              <a:picLocks noChangeAspect="1" noChangeArrowheads="1"/>
            </p:cNvPicPr>
            <p:nvPr/>
          </p:nvPicPr>
          <p:blipFill>
            <a:blip r:embed="rId4" cstate="print"/>
            <a:srcRect/>
            <a:stretch>
              <a:fillRect/>
            </a:stretch>
          </p:blipFill>
          <p:spPr bwMode="auto">
            <a:xfrm rot="974804">
              <a:off x="5842398" y="4500813"/>
              <a:ext cx="2778540" cy="1850508"/>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asmania locator-MJC.png"/>
          <p:cNvPicPr>
            <a:picLocks noChangeAspect="1" noChangeArrowheads="1"/>
          </p:cNvPicPr>
          <p:nvPr/>
        </p:nvPicPr>
        <p:blipFill>
          <a:blip r:embed="rId2" cstate="print"/>
          <a:srcRect/>
          <a:stretch>
            <a:fillRect/>
          </a:stretch>
        </p:blipFill>
        <p:spPr bwMode="auto">
          <a:xfrm>
            <a:off x="5004048" y="4293096"/>
            <a:ext cx="3367930" cy="2376264"/>
          </a:xfrm>
          <a:prstGeom prst="rect">
            <a:avLst/>
          </a:prstGeom>
          <a:noFill/>
        </p:spPr>
      </p:pic>
      <p:sp>
        <p:nvSpPr>
          <p:cNvPr id="6" name="Прямоугольник 5"/>
          <p:cNvSpPr/>
          <p:nvPr/>
        </p:nvSpPr>
        <p:spPr>
          <a:xfrm>
            <a:off x="4283968" y="260648"/>
            <a:ext cx="4572000" cy="3785652"/>
          </a:xfrm>
          <a:prstGeom prst="rect">
            <a:avLst/>
          </a:prstGeom>
        </p:spPr>
        <p:txBody>
          <a:bodyPr>
            <a:spAutoFit/>
          </a:bodyPr>
          <a:lstStyle/>
          <a:p>
            <a:r>
              <a:rPr lang="en-US" sz="2400" i="1" dirty="0" smtClean="0">
                <a:solidFill>
                  <a:srgbClr val="FFFF00"/>
                </a:solidFill>
                <a:effectLst>
                  <a:glow rad="101600">
                    <a:schemeClr val="accent3">
                      <a:satMod val="175000"/>
                      <a:alpha val="40000"/>
                    </a:schemeClr>
                  </a:glow>
                </a:effectLst>
              </a:rPr>
              <a:t>Tasmania - Australia's largest island, disconnected from her Bass Strait. Because of mountainous terrain in the island are many rivers. In rivers built hydropower plants fully meet the needs of state in power. Major rivers - </a:t>
            </a:r>
            <a:r>
              <a:rPr lang="en-US" sz="2400" i="1" dirty="0" err="1" smtClean="0">
                <a:solidFill>
                  <a:srgbClr val="FFFF00"/>
                </a:solidFill>
                <a:effectLst>
                  <a:glow rad="101600">
                    <a:schemeClr val="accent3">
                      <a:satMod val="175000"/>
                      <a:alpha val="40000"/>
                    </a:schemeClr>
                  </a:glow>
                </a:effectLst>
              </a:rPr>
              <a:t>Teymar</a:t>
            </a:r>
            <a:r>
              <a:rPr lang="en-US" sz="2400" i="1" dirty="0" smtClean="0">
                <a:solidFill>
                  <a:srgbClr val="FFFF00"/>
                </a:solidFill>
                <a:effectLst>
                  <a:glow rad="101600">
                    <a:schemeClr val="accent3">
                      <a:satMod val="175000"/>
                      <a:alpha val="40000"/>
                    </a:schemeClr>
                  </a:glow>
                </a:effectLst>
              </a:rPr>
              <a:t>-Macquarie (north) and </a:t>
            </a:r>
            <a:r>
              <a:rPr lang="en-US" sz="2400" i="1" dirty="0" err="1" smtClean="0">
                <a:solidFill>
                  <a:srgbClr val="FFFF00"/>
                </a:solidFill>
                <a:effectLst>
                  <a:glow rad="101600">
                    <a:schemeClr val="accent3">
                      <a:satMod val="175000"/>
                      <a:alpha val="40000"/>
                    </a:schemeClr>
                  </a:glow>
                </a:effectLst>
              </a:rPr>
              <a:t>Deruent</a:t>
            </a:r>
            <a:r>
              <a:rPr lang="en-US" sz="2400" i="1" dirty="0" smtClean="0">
                <a:solidFill>
                  <a:srgbClr val="FFFF00"/>
                </a:solidFill>
                <a:effectLst>
                  <a:glow rad="101600">
                    <a:schemeClr val="accent3">
                      <a:satMod val="175000"/>
                      <a:alpha val="40000"/>
                    </a:schemeClr>
                  </a:glow>
                </a:effectLst>
              </a:rPr>
              <a:t> (south) on the central plateau many lakes of glacial origin.</a:t>
            </a:r>
            <a:endParaRPr lang="ru-RU" sz="2400" i="1" dirty="0">
              <a:solidFill>
                <a:srgbClr val="FFFF00"/>
              </a:solidFill>
              <a:effectLst>
                <a:glow rad="101600">
                  <a:schemeClr val="accent3">
                    <a:satMod val="175000"/>
                    <a:alpha val="40000"/>
                  </a:schemeClr>
                </a:glow>
              </a:effectLst>
            </a:endParaRPr>
          </a:p>
        </p:txBody>
      </p:sp>
      <p:grpSp>
        <p:nvGrpSpPr>
          <p:cNvPr id="9" name="Группа 8"/>
          <p:cNvGrpSpPr/>
          <p:nvPr/>
        </p:nvGrpSpPr>
        <p:grpSpPr>
          <a:xfrm>
            <a:off x="251519" y="260648"/>
            <a:ext cx="3909677" cy="5760640"/>
            <a:chOff x="251519" y="260648"/>
            <a:chExt cx="3909677" cy="5760640"/>
          </a:xfrm>
        </p:grpSpPr>
        <p:pic>
          <p:nvPicPr>
            <p:cNvPr id="32772" name="Picture 4" descr="http://webmandry.com/images/stories/2012/10/tasmania/tasmania-1.jpg"/>
            <p:cNvPicPr>
              <a:picLocks noChangeAspect="1" noChangeArrowheads="1"/>
            </p:cNvPicPr>
            <p:nvPr/>
          </p:nvPicPr>
          <p:blipFill>
            <a:blip r:embed="rId3" cstate="print"/>
            <a:srcRect/>
            <a:stretch>
              <a:fillRect/>
            </a:stretch>
          </p:blipFill>
          <p:spPr bwMode="auto">
            <a:xfrm>
              <a:off x="251520" y="260648"/>
              <a:ext cx="3882459" cy="2592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774" name="Picture 6" descr="http://t1.gstatic.com/images?q=tbn:ANd9GcRt_prr1ciNI3C8lsNW0BmSYZarhNEUW7bmo4VaATSDwhCUApWT"/>
            <p:cNvPicPr>
              <a:picLocks noChangeAspect="1" noChangeArrowheads="1"/>
            </p:cNvPicPr>
            <p:nvPr/>
          </p:nvPicPr>
          <p:blipFill>
            <a:blip r:embed="rId4" cstate="print"/>
            <a:srcRect/>
            <a:stretch>
              <a:fillRect/>
            </a:stretch>
          </p:blipFill>
          <p:spPr bwMode="auto">
            <a:xfrm>
              <a:off x="251519" y="3429000"/>
              <a:ext cx="3909677" cy="2592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32770"/>
                                        </p:tgtEl>
                                        <p:attrNameLst>
                                          <p:attrName>style.visibility</p:attrName>
                                        </p:attrNameLst>
                                      </p:cBhvr>
                                      <p:to>
                                        <p:strVal val="visible"/>
                                      </p:to>
                                    </p:set>
                                    <p:anim calcmode="lin" valueType="num">
                                      <p:cBhvr>
                                        <p:cTn id="19" dur="2000" fill="hold"/>
                                        <p:tgtEl>
                                          <p:spTgt spid="32770"/>
                                        </p:tgtEl>
                                        <p:attrNameLst>
                                          <p:attrName>ppt_w</p:attrName>
                                        </p:attrNameLst>
                                      </p:cBhvr>
                                      <p:tavLst>
                                        <p:tav tm="0">
                                          <p:val>
                                            <p:fltVal val="0"/>
                                          </p:val>
                                        </p:tav>
                                        <p:tav tm="100000">
                                          <p:val>
                                            <p:strVal val="#ppt_w"/>
                                          </p:val>
                                        </p:tav>
                                      </p:tavLst>
                                    </p:anim>
                                    <p:anim calcmode="lin" valueType="num">
                                      <p:cBhvr>
                                        <p:cTn id="20" dur="2000" fill="hold"/>
                                        <p:tgtEl>
                                          <p:spTgt spid="32770"/>
                                        </p:tgtEl>
                                        <p:attrNameLst>
                                          <p:attrName>ppt_h</p:attrName>
                                        </p:attrNameLst>
                                      </p:cBhvr>
                                      <p:tavLst>
                                        <p:tav tm="0">
                                          <p:val>
                                            <p:fltVal val="0"/>
                                          </p:val>
                                        </p:tav>
                                        <p:tav tm="100000">
                                          <p:val>
                                            <p:strVal val="#ppt_h"/>
                                          </p:val>
                                        </p:tav>
                                      </p:tavLst>
                                    </p:anim>
                                    <p:anim calcmode="lin" valueType="num">
                                      <p:cBhvr>
                                        <p:cTn id="21" dur="2000" fill="hold"/>
                                        <p:tgtEl>
                                          <p:spTgt spid="32770"/>
                                        </p:tgtEl>
                                        <p:attrNameLst>
                                          <p:attrName>style.rotation</p:attrName>
                                        </p:attrNameLst>
                                      </p:cBhvr>
                                      <p:tavLst>
                                        <p:tav tm="0">
                                          <p:val>
                                            <p:fltVal val="90"/>
                                          </p:val>
                                        </p:tav>
                                        <p:tav tm="100000">
                                          <p:val>
                                            <p:fltVal val="0"/>
                                          </p:val>
                                        </p:tav>
                                      </p:tavLst>
                                    </p:anim>
                                    <p:animEffect transition="in" filter="fade">
                                      <p:cBhvr>
                                        <p:cTn id="22"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260648"/>
            <a:ext cx="5429692" cy="6463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Animals Australia</a:t>
            </a: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19" name="Группа 18"/>
          <p:cNvGrpSpPr/>
          <p:nvPr/>
        </p:nvGrpSpPr>
        <p:grpSpPr>
          <a:xfrm>
            <a:off x="395536" y="1052736"/>
            <a:ext cx="8192208" cy="5425911"/>
            <a:chOff x="395536" y="1052736"/>
            <a:chExt cx="8192208" cy="5425911"/>
          </a:xfrm>
        </p:grpSpPr>
        <p:pic>
          <p:nvPicPr>
            <p:cNvPr id="33794" name="Picture 2" descr="http://www.kartinki24.ru/uploads/gallery/main/52/kartinki24_koala_0008.jpg"/>
            <p:cNvPicPr>
              <a:picLocks noChangeAspect="1" noChangeArrowheads="1"/>
            </p:cNvPicPr>
            <p:nvPr/>
          </p:nvPicPr>
          <p:blipFill>
            <a:blip r:embed="rId2" cstate="print"/>
            <a:srcRect/>
            <a:stretch>
              <a:fillRect/>
            </a:stretch>
          </p:blipFill>
          <p:spPr bwMode="auto">
            <a:xfrm>
              <a:off x="611560" y="1052736"/>
              <a:ext cx="2880320"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6" name="Picture 4" descr="http://usiter.com/uploads/20120528/kenguru+22965213213.jpg"/>
            <p:cNvPicPr>
              <a:picLocks noChangeAspect="1" noChangeArrowheads="1"/>
            </p:cNvPicPr>
            <p:nvPr/>
          </p:nvPicPr>
          <p:blipFill>
            <a:blip r:embed="rId3" cstate="print"/>
            <a:srcRect/>
            <a:stretch>
              <a:fillRect/>
            </a:stretch>
          </p:blipFill>
          <p:spPr bwMode="auto">
            <a:xfrm>
              <a:off x="395536" y="3645024"/>
              <a:ext cx="3456384"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8" name="Picture 6" descr="http://t2.gstatic.com/images?q=tbn:ANd9GcRBZDCHMcZThp2Jww1kFicRneNCWqclsptb1mw7HcnXWmycC4OE"/>
            <p:cNvPicPr>
              <a:picLocks noChangeAspect="1" noChangeArrowheads="1"/>
            </p:cNvPicPr>
            <p:nvPr/>
          </p:nvPicPr>
          <p:blipFill>
            <a:blip r:embed="rId4" cstate="print"/>
            <a:srcRect/>
            <a:stretch>
              <a:fillRect/>
            </a:stretch>
          </p:blipFill>
          <p:spPr bwMode="auto">
            <a:xfrm>
              <a:off x="4572000" y="1052736"/>
              <a:ext cx="3661996" cy="21710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800" name="Picture 8" descr="http://aroundnature.ru/wp-content/uploads/2012/04/%D0%A1%D1%83%D0%BC%D1%87%D0%B0%D1%82%D1%8B%D0%B9_%D0%B4%D1%8C%D1%8F%D0%B2%D0%BE%D0%BB_Sumchaty%C4%AD_dyavol.jpg"/>
            <p:cNvPicPr>
              <a:picLocks noChangeAspect="1" noChangeArrowheads="1"/>
            </p:cNvPicPr>
            <p:nvPr/>
          </p:nvPicPr>
          <p:blipFill>
            <a:blip r:embed="rId5" cstate="print"/>
            <a:srcRect/>
            <a:stretch>
              <a:fillRect/>
            </a:stretch>
          </p:blipFill>
          <p:spPr bwMode="auto">
            <a:xfrm>
              <a:off x="4499992" y="3573016"/>
              <a:ext cx="4032448" cy="29056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2483768" y="1196752"/>
              <a:ext cx="825867" cy="40011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koala</a:t>
              </a:r>
              <a:endParaRPr lang="ru-RU" sz="2000" b="1" dirty="0">
                <a:ln w="50800"/>
                <a:solidFill>
                  <a:schemeClr val="bg1">
                    <a:shade val="50000"/>
                  </a:schemeClr>
                </a:solidFill>
              </a:endParaRPr>
            </a:p>
          </p:txBody>
        </p:sp>
        <p:sp>
          <p:nvSpPr>
            <p:cNvPr id="10" name="Прямоугольник 9"/>
            <p:cNvSpPr/>
            <p:nvPr/>
          </p:nvSpPr>
          <p:spPr>
            <a:xfrm>
              <a:off x="6876256" y="2708920"/>
              <a:ext cx="1210588" cy="40011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platypus</a:t>
              </a:r>
              <a:endParaRPr lang="ru-RU" sz="2000" b="1" dirty="0">
                <a:ln w="50800"/>
                <a:solidFill>
                  <a:schemeClr val="bg1">
                    <a:shade val="50000"/>
                  </a:schemeClr>
                </a:solidFill>
              </a:endParaRPr>
            </a:p>
          </p:txBody>
        </p:sp>
        <p:sp>
          <p:nvSpPr>
            <p:cNvPr id="11" name="Прямоугольник 10"/>
            <p:cNvSpPr/>
            <p:nvPr/>
          </p:nvSpPr>
          <p:spPr>
            <a:xfrm>
              <a:off x="2483768" y="5661248"/>
              <a:ext cx="1282723" cy="40011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kangaroo</a:t>
              </a:r>
              <a:endParaRPr lang="ru-RU" sz="2000" b="1" dirty="0">
                <a:ln w="50800"/>
                <a:solidFill>
                  <a:schemeClr val="bg1">
                    <a:shade val="50000"/>
                  </a:schemeClr>
                </a:solidFill>
              </a:endParaRPr>
            </a:p>
          </p:txBody>
        </p:sp>
        <p:sp>
          <p:nvSpPr>
            <p:cNvPr id="12" name="Прямоугольник 11"/>
            <p:cNvSpPr/>
            <p:nvPr/>
          </p:nvSpPr>
          <p:spPr>
            <a:xfrm>
              <a:off x="6444208" y="3717032"/>
              <a:ext cx="2143536" cy="40011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Tasmanian devil</a:t>
              </a:r>
              <a:endParaRPr lang="ru-RU" sz="2000" b="1" dirty="0">
                <a:ln w="50800"/>
                <a:solidFill>
                  <a:schemeClr val="bg1">
                    <a:shade val="50000"/>
                  </a:schemeClr>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1000" fill="hold"/>
                                        <p:tgtEl>
                                          <p:spTgt spid="19"/>
                                        </p:tgtEl>
                                        <p:attrNameLst>
                                          <p:attrName>ppt_x</p:attrName>
                                        </p:attrNameLst>
                                      </p:cBhvr>
                                      <p:tavLst>
                                        <p:tav tm="0">
                                          <p:val>
                                            <p:strVal val="0-#ppt_w/2"/>
                                          </p:val>
                                        </p:tav>
                                        <p:tav tm="100000">
                                          <p:val>
                                            <p:strVal val="#ppt_x"/>
                                          </p:val>
                                        </p:tav>
                                      </p:tavLst>
                                    </p:anim>
                                    <p:anim calcmode="lin" valueType="num">
                                      <p:cBhvr additive="base">
                                        <p:cTn id="1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190</TotalTime>
  <Words>614</Words>
  <Application>Microsoft Office PowerPoint</Application>
  <PresentationFormat>Экран (4:3)</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Слайд 1</vt:lpstr>
      <vt:lpstr>Слайд 2</vt:lpstr>
      <vt:lpstr>Слайд 3</vt:lpstr>
      <vt:lpstr>Australia as a continent: </vt:lpstr>
      <vt:lpstr>Australia as a continent: </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SamLab.ws</cp:lastModifiedBy>
  <cp:revision>59</cp:revision>
  <dcterms:modified xsi:type="dcterms:W3CDTF">2013-02-14T17:22:12Z</dcterms:modified>
</cp:coreProperties>
</file>