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Ам</a:t>
            </a:r>
            <a:r>
              <a:rPr lang="uk-UA" dirty="0" err="1" smtClean="0"/>
              <a:t>інокислоти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Корєшкова</a:t>
            </a:r>
            <a:r>
              <a:rPr lang="uk-UA" dirty="0" smtClean="0"/>
              <a:t> А. 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амінокислот</a:t>
            </a:r>
            <a:endParaRPr lang="ru-RU" dirty="0"/>
          </a:p>
        </p:txBody>
      </p:sp>
      <p:pic>
        <p:nvPicPr>
          <p:cNvPr id="5" name="Содержимое 4" descr="pyramid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17429"/>
            <a:ext cx="3521075" cy="30915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20-ти </a:t>
            </a:r>
            <a:r>
              <a:rPr lang="ru-RU" dirty="0" err="1" smtClean="0"/>
              <a:t>протеїногенних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«</a:t>
            </a:r>
            <a:r>
              <a:rPr lang="ru-RU" dirty="0" err="1" smtClean="0"/>
              <a:t>незамінними</a:t>
            </a:r>
            <a:r>
              <a:rPr lang="ru-RU" dirty="0" smtClean="0"/>
              <a:t>»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виробляються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надходити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.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лізин</a:t>
            </a:r>
            <a:r>
              <a:rPr lang="ru-RU" dirty="0" smtClean="0"/>
              <a:t>, лейцин, </a:t>
            </a:r>
            <a:r>
              <a:rPr lang="ru-RU" dirty="0" err="1" smtClean="0"/>
              <a:t>ізолейцин</a:t>
            </a:r>
            <a:r>
              <a:rPr lang="ru-RU" dirty="0" smtClean="0"/>
              <a:t>, </a:t>
            </a:r>
            <a:r>
              <a:rPr lang="ru-RU" dirty="0" err="1" smtClean="0"/>
              <a:t>метіонін</a:t>
            </a:r>
            <a:r>
              <a:rPr lang="ru-RU" dirty="0" smtClean="0"/>
              <a:t>, </a:t>
            </a:r>
            <a:r>
              <a:rPr lang="ru-RU" dirty="0" err="1" smtClean="0"/>
              <a:t>фенілаланін</a:t>
            </a:r>
            <a:r>
              <a:rPr lang="ru-RU" dirty="0" smtClean="0"/>
              <a:t>, </a:t>
            </a:r>
            <a:r>
              <a:rPr lang="ru-RU" dirty="0" err="1" smtClean="0"/>
              <a:t>треонін</a:t>
            </a:r>
            <a:r>
              <a:rPr lang="ru-RU" dirty="0" smtClean="0"/>
              <a:t>, триптофан, </a:t>
            </a:r>
            <a:r>
              <a:rPr lang="ru-RU" dirty="0" err="1" smtClean="0"/>
              <a:t>валін</a:t>
            </a:r>
            <a:r>
              <a:rPr lang="ru-RU" dirty="0" smtClean="0"/>
              <a:t>, а для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гістидин</a:t>
            </a:r>
            <a:r>
              <a:rPr lang="ru-RU" dirty="0" smtClean="0"/>
              <a:t> та </a:t>
            </a:r>
            <a:r>
              <a:rPr lang="ru-RU" dirty="0" err="1" smtClean="0"/>
              <a:t>аргінін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Кислотно-основні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857652" cy="4525963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Амінокислоти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амфотерними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амфолітами</a:t>
            </a:r>
            <a:r>
              <a:rPr lang="ru-RU" sz="1800" dirty="0" smtClean="0"/>
              <a:t> (</a:t>
            </a:r>
            <a:r>
              <a:rPr lang="ru-RU" sz="1800" dirty="0" err="1" smtClean="0"/>
              <a:t>від</a:t>
            </a:r>
            <a:r>
              <a:rPr lang="ru-RU" sz="1800" dirty="0" smtClean="0"/>
              <a:t> «</a:t>
            </a:r>
            <a:r>
              <a:rPr lang="ru-RU" sz="1800" dirty="0" err="1" smtClean="0"/>
              <a:t>амфотерний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електроліт</a:t>
            </a:r>
            <a:r>
              <a:rPr lang="ru-RU" sz="1800" dirty="0" smtClean="0"/>
              <a:t>»). Вони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виступати</a:t>
            </a:r>
            <a:r>
              <a:rPr lang="ru-RU" sz="1800" dirty="0" smtClean="0"/>
              <a:t> як кислотами,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основами </a:t>
            </a:r>
            <a:r>
              <a:rPr lang="ru-RU" sz="1800" dirty="0" err="1" smtClean="0"/>
              <a:t>завдяки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наявності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карбоксильної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.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амінокислоту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бічним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ланцюгом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здатним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іонізації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розчинити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при </a:t>
            </a:r>
            <a:r>
              <a:rPr lang="en-US" sz="1800" dirty="0" smtClean="0"/>
              <a:t>pH 7,0 </a:t>
            </a:r>
            <a:r>
              <a:rPr lang="ru-RU" sz="1800" dirty="0" smtClean="0"/>
              <a:t>вона </a:t>
            </a:r>
            <a:r>
              <a:rPr lang="ru-RU" sz="1800" dirty="0" err="1" smtClean="0"/>
              <a:t>перебуватиме</a:t>
            </a:r>
            <a:r>
              <a:rPr lang="ru-RU" sz="1800" dirty="0" smtClean="0"/>
              <a:t> у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</a:t>
            </a:r>
            <a:r>
              <a:rPr lang="ru-RU" sz="1800" dirty="0" err="1" smtClean="0"/>
              <a:t>цвітеріона</a:t>
            </a:r>
            <a:r>
              <a:rPr lang="ru-RU" sz="1800" dirty="0" smtClean="0"/>
              <a:t> (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нім</a:t>
            </a:r>
            <a:r>
              <a:rPr lang="ru-RU" sz="1800" dirty="0" smtClean="0"/>
              <a:t>. </a:t>
            </a:r>
            <a:r>
              <a:rPr lang="en-US" sz="1800" dirty="0" err="1" smtClean="0"/>
              <a:t>Zwitter</a:t>
            </a:r>
            <a:r>
              <a:rPr lang="en-US" sz="1800" dirty="0" smtClean="0"/>
              <a:t> — </a:t>
            </a:r>
            <a:r>
              <a:rPr lang="ru-RU" sz="1800" dirty="0" err="1" smtClean="0"/>
              <a:t>гібридний</a:t>
            </a:r>
            <a:r>
              <a:rPr lang="ru-RU" sz="1800" dirty="0" smtClean="0"/>
              <a:t>),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нестиме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одночасно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негативний</a:t>
            </a:r>
            <a:r>
              <a:rPr lang="ru-RU" sz="1800" dirty="0" smtClean="0"/>
              <a:t> заряди. (</a:t>
            </a:r>
            <a:r>
              <a:rPr lang="ru-RU" sz="1800" dirty="0" err="1" smtClean="0"/>
              <a:t>Амінокислота</a:t>
            </a:r>
            <a:r>
              <a:rPr lang="ru-RU" sz="1800" dirty="0" smtClean="0"/>
              <a:t> у </a:t>
            </a:r>
            <a:r>
              <a:rPr lang="ru-RU" sz="1800" dirty="0" err="1" smtClean="0"/>
              <a:t>неіонізованій</a:t>
            </a:r>
            <a:r>
              <a:rPr lang="ru-RU" sz="1800" dirty="0" smtClean="0"/>
              <a:t> (</a:t>
            </a:r>
            <a:r>
              <a:rPr lang="ru-RU" sz="1800" dirty="0" err="1" smtClean="0"/>
              <a:t>зліва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цвітеріонній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(справа</a:t>
            </a:r>
            <a:r>
              <a:rPr lang="ru-RU" sz="1800" dirty="0" smtClean="0"/>
              <a:t>)).</a:t>
            </a:r>
            <a:endParaRPr lang="ru-RU" sz="1800" dirty="0"/>
          </a:p>
        </p:txBody>
      </p:sp>
      <p:pic>
        <p:nvPicPr>
          <p:cNvPr id="5" name="Содержимое 4" descr="Amino_acid_zwitterions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71934" y="2500306"/>
            <a:ext cx="3857652" cy="206587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Амінокислота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Органічна сполука, молекули якої одночасно містять </a:t>
            </a:r>
            <a:r>
              <a:rPr lang="uk-UA" dirty="0" err="1" smtClean="0"/>
              <a:t>аміно-</a:t>
            </a:r>
            <a:r>
              <a:rPr lang="uk-UA" dirty="0" smtClean="0"/>
              <a:t> (-</a:t>
            </a:r>
            <a:r>
              <a:rPr lang="en-US" dirty="0" smtClean="0"/>
              <a:t>NH2</a:t>
            </a:r>
            <a:r>
              <a:rPr lang="ru-RU" dirty="0" smtClean="0"/>
              <a:t>)</a:t>
            </a:r>
            <a:r>
              <a:rPr lang="uk-UA" dirty="0" smtClean="0"/>
              <a:t> та </a:t>
            </a:r>
            <a:r>
              <a:rPr lang="uk-UA" dirty="0" err="1" smtClean="0"/>
              <a:t>карбоксильну</a:t>
            </a:r>
            <a:r>
              <a:rPr lang="uk-UA" dirty="0" smtClean="0"/>
              <a:t> (-</a:t>
            </a:r>
            <a:r>
              <a:rPr lang="en-US" dirty="0" smtClean="0"/>
              <a:t>COOH</a:t>
            </a:r>
            <a:r>
              <a:rPr lang="ru-RU" dirty="0" smtClean="0"/>
              <a:t>)</a:t>
            </a:r>
            <a:r>
              <a:rPr lang="uk-UA" dirty="0" smtClean="0"/>
              <a:t> групи</a:t>
            </a:r>
            <a:r>
              <a:rPr lang="en-US" dirty="0" smtClean="0"/>
              <a:t>;</a:t>
            </a:r>
          </a:p>
          <a:p>
            <a:r>
              <a:rPr lang="uk-UA" dirty="0" smtClean="0"/>
              <a:t>Є </a:t>
            </a:r>
            <a:r>
              <a:rPr lang="uk-UA" dirty="0" err="1" smtClean="0"/>
              <a:t>мономерними</a:t>
            </a:r>
            <a:r>
              <a:rPr lang="uk-UA" dirty="0" smtClean="0"/>
              <a:t> одиницями білків, у складі яких залишки амінокислот з</a:t>
            </a:r>
            <a:r>
              <a:rPr lang="en-US" dirty="0" smtClean="0"/>
              <a:t>’</a:t>
            </a:r>
            <a:r>
              <a:rPr lang="uk-UA" dirty="0" err="1" smtClean="0"/>
              <a:t>єднані</a:t>
            </a:r>
            <a:r>
              <a:rPr lang="uk-UA" dirty="0" smtClean="0"/>
              <a:t> пептидними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язками</a:t>
            </a:r>
            <a:r>
              <a:rPr lang="en-US" dirty="0" smtClean="0"/>
              <a:t>;</a:t>
            </a:r>
          </a:p>
          <a:p>
            <a:r>
              <a:rPr lang="uk-UA" dirty="0" smtClean="0"/>
              <a:t>Більшість побудовані із комбінації 19 </a:t>
            </a:r>
            <a:r>
              <a:rPr lang="uk-UA" dirty="0" err="1" smtClean="0"/>
              <a:t>“первинних”</a:t>
            </a:r>
            <a:r>
              <a:rPr lang="uk-UA" dirty="0" smtClean="0"/>
              <a:t> амінокислот, тобто таких, що містять первинну аміногрупу, і однієї </a:t>
            </a:r>
            <a:r>
              <a:rPr lang="uk-UA" dirty="0" err="1" smtClean="0"/>
              <a:t>“вторинної”</a:t>
            </a:r>
            <a:r>
              <a:rPr lang="uk-UA" dirty="0" smtClean="0"/>
              <a:t> амінокислоти </a:t>
            </a:r>
            <a:r>
              <a:rPr lang="uk-UA" dirty="0" err="1" smtClean="0"/>
              <a:t>аба</a:t>
            </a:r>
            <a:r>
              <a:rPr lang="uk-UA" dirty="0" smtClean="0"/>
              <a:t> </a:t>
            </a:r>
            <a:r>
              <a:rPr lang="uk-UA" dirty="0" err="1" smtClean="0"/>
              <a:t>імінокислоти</a:t>
            </a:r>
            <a:r>
              <a:rPr lang="uk-UA" dirty="0" smtClean="0"/>
              <a:t> проліну, що кодуються генетичним кодом.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номенклатура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3929090" cy="45259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двадцяти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нестандратних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пов'язана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вперше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сполуку</a:t>
            </a:r>
            <a:r>
              <a:rPr lang="ru-RU" sz="1600" dirty="0" smtClean="0"/>
              <a:t>: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аспарагін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спаржі</a:t>
            </a:r>
            <a:r>
              <a:rPr lang="ru-RU" sz="1600" dirty="0" smtClean="0"/>
              <a:t> (лат. </a:t>
            </a:r>
            <a:r>
              <a:rPr lang="en-US" sz="1600" dirty="0" smtClean="0"/>
              <a:t>Asparagus</a:t>
            </a:r>
            <a:r>
              <a:rPr lang="en-US" sz="1600" dirty="0" smtClean="0"/>
              <a:t>), </a:t>
            </a:r>
            <a:r>
              <a:rPr lang="ru-RU" sz="1600" b="1" dirty="0" err="1" smtClean="0"/>
              <a:t>глутамін</a:t>
            </a:r>
            <a:r>
              <a:rPr lang="ru-RU" sz="1600" dirty="0" smtClean="0"/>
              <a:t> —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глютену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пшениці</a:t>
            </a:r>
            <a:r>
              <a:rPr lang="ru-RU" sz="1600" dirty="0" smtClean="0"/>
              <a:t>, </a:t>
            </a:r>
            <a:r>
              <a:rPr lang="ru-RU" sz="1600" b="1" dirty="0" smtClean="0"/>
              <a:t>тирозин</a:t>
            </a:r>
            <a:r>
              <a:rPr lang="ru-RU" sz="1600" dirty="0" smtClean="0"/>
              <a:t> —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сиру</a:t>
            </a:r>
            <a:r>
              <a:rPr lang="ru-RU" sz="1600" dirty="0" smtClean="0"/>
              <a:t> (сир </a:t>
            </a:r>
            <a:r>
              <a:rPr lang="ru-RU" sz="1600" dirty="0" err="1" smtClean="0"/>
              <a:t>грецькою</a:t>
            </a:r>
            <a:r>
              <a:rPr lang="ru-RU" sz="1600" dirty="0" smtClean="0"/>
              <a:t> </a:t>
            </a:r>
            <a:r>
              <a:rPr lang="en-US" sz="1600" dirty="0" smtClean="0"/>
              <a:t>tyros).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скороченого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протеїногенні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трибуквенним</a:t>
            </a:r>
            <a:r>
              <a:rPr lang="ru-RU" sz="1600" dirty="0" smtClean="0"/>
              <a:t> кодом,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перші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літери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(за </a:t>
            </a:r>
            <a:r>
              <a:rPr lang="ru-RU" sz="1600" dirty="0" err="1" smtClean="0"/>
              <a:t>винятком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аспарагіну</a:t>
            </a:r>
            <a:r>
              <a:rPr lang="ru-RU" sz="1600" dirty="0" smtClean="0"/>
              <a:t> (</a:t>
            </a:r>
            <a:r>
              <a:rPr lang="ru-RU" sz="1600" dirty="0" err="1" smtClean="0"/>
              <a:t>Асн</a:t>
            </a:r>
            <a:r>
              <a:rPr lang="ru-RU" sz="1600" dirty="0" smtClean="0"/>
              <a:t>), </a:t>
            </a:r>
            <a:r>
              <a:rPr lang="ru-RU" sz="1600" dirty="0" err="1" smtClean="0"/>
              <a:t>глутаміну</a:t>
            </a:r>
            <a:r>
              <a:rPr lang="ru-RU" sz="1600" dirty="0" smtClean="0"/>
              <a:t> (</a:t>
            </a:r>
            <a:r>
              <a:rPr lang="ru-RU" sz="1600" dirty="0" err="1" smtClean="0"/>
              <a:t>Глн</a:t>
            </a:r>
            <a:r>
              <a:rPr lang="ru-RU" sz="1600" dirty="0" smtClean="0"/>
              <a:t>), </a:t>
            </a:r>
            <a:r>
              <a:rPr lang="ru-RU" sz="1600" dirty="0" err="1" smtClean="0"/>
              <a:t>ізолейцину</a:t>
            </a:r>
            <a:r>
              <a:rPr lang="ru-RU" sz="1600" dirty="0" smtClean="0"/>
              <a:t> (</a:t>
            </a:r>
            <a:r>
              <a:rPr lang="ru-RU" sz="1600" dirty="0" err="1" smtClean="0"/>
              <a:t>Іле</a:t>
            </a:r>
            <a:r>
              <a:rPr lang="ru-RU" sz="1600" dirty="0" smtClean="0"/>
              <a:t>) </a:t>
            </a:r>
            <a:r>
              <a:rPr lang="ru-RU" sz="1600" dirty="0" err="1" smtClean="0"/>
              <a:t>і</a:t>
            </a:r>
            <a:r>
              <a:rPr lang="ru-RU" sz="1600" dirty="0" smtClean="0"/>
              <a:t> триптофану (</a:t>
            </a:r>
            <a:r>
              <a:rPr lang="ru-RU" sz="1600" dirty="0" err="1" smtClean="0"/>
              <a:t>Трп</a:t>
            </a:r>
            <a:r>
              <a:rPr lang="ru-RU" sz="1600" dirty="0" smtClean="0"/>
              <a:t>), для </a:t>
            </a:r>
            <a:r>
              <a:rPr lang="ru-RU" sz="1600" dirty="0" err="1" smtClean="0"/>
              <a:t>останнього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скорочення</a:t>
            </a:r>
            <a:r>
              <a:rPr lang="ru-RU" sz="1600" dirty="0" smtClean="0"/>
              <a:t> </a:t>
            </a:r>
            <a:r>
              <a:rPr lang="ru-RU" sz="1600" dirty="0" smtClean="0"/>
              <a:t>«три»).</a:t>
            </a:r>
            <a:endParaRPr lang="ru-RU" sz="1600" dirty="0"/>
          </a:p>
        </p:txBody>
      </p:sp>
      <p:pic>
        <p:nvPicPr>
          <p:cNvPr id="10" name="Содержимое 9" descr="AminoAcidball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2214554"/>
            <a:ext cx="3786214" cy="27936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Абревіатури амінокислот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шести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використані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початкові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(в </a:t>
            </a:r>
            <a:r>
              <a:rPr lang="ru-RU" dirty="0" err="1" smtClean="0"/>
              <a:t>англійській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унікальними</a:t>
            </a:r>
            <a:r>
              <a:rPr lang="ru-RU" dirty="0" smtClean="0"/>
              <a:t> (</a:t>
            </a:r>
            <a:r>
              <a:rPr lang="en-US" dirty="0" smtClean="0"/>
              <a:t>CHIMSV). </a:t>
            </a:r>
            <a:r>
              <a:rPr lang="ru-RU" dirty="0" err="1" smtClean="0"/>
              <a:t>Ще</a:t>
            </a:r>
            <a:r>
              <a:rPr lang="ru-RU" dirty="0" smtClean="0"/>
              <a:t> у </a:t>
            </a:r>
            <a:r>
              <a:rPr lang="ru-RU" dirty="0" err="1" smtClean="0"/>
              <a:t>п'яти</a:t>
            </a:r>
            <a:r>
              <a:rPr lang="ru-RU" dirty="0" smtClean="0"/>
              <a:t> (</a:t>
            </a:r>
            <a:r>
              <a:rPr lang="en-US" dirty="0" smtClean="0"/>
              <a:t>AGLPT)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en-US" dirty="0" smtClean="0"/>
              <a:t>L </a:t>
            </a:r>
            <a:r>
              <a:rPr lang="ru-RU" dirty="0" err="1" smtClean="0"/>
              <a:t>позначає</a:t>
            </a:r>
            <a:r>
              <a:rPr lang="ru-RU" dirty="0" smtClean="0"/>
              <a:t> лейцин,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лізин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785818"/>
          </a:xfrm>
        </p:spPr>
        <p:txBody>
          <a:bodyPr/>
          <a:lstStyle/>
          <a:p>
            <a:pPr algn="ctr"/>
            <a:r>
              <a:rPr lang="uk-UA" dirty="0" smtClean="0"/>
              <a:t>Хімічна будова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7258072" cy="268605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карбоксильну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аміногрупи</a:t>
            </a:r>
            <a:r>
              <a:rPr lang="ru-RU" dirty="0" smtClean="0"/>
              <a:t>. В </a:t>
            </a:r>
            <a:r>
              <a:rPr lang="el-GR" dirty="0" smtClean="0"/>
              <a:t>α-</a:t>
            </a:r>
            <a:r>
              <a:rPr lang="ru-RU" dirty="0" err="1" smtClean="0"/>
              <a:t>амінокислот</a:t>
            </a:r>
            <a:r>
              <a:rPr lang="ru-RU" dirty="0" smtClean="0"/>
              <a:t> вони </a:t>
            </a:r>
            <a:r>
              <a:rPr lang="ru-RU" dirty="0" err="1" smtClean="0"/>
              <a:t>приєднані</a:t>
            </a:r>
            <a:r>
              <a:rPr lang="ru-RU" dirty="0" smtClean="0"/>
              <a:t> до одного </a:t>
            </a:r>
            <a:r>
              <a:rPr lang="ru-RU" dirty="0" err="1" smtClean="0"/>
              <a:t>і</a:t>
            </a:r>
            <a:r>
              <a:rPr lang="ru-RU" dirty="0" smtClean="0"/>
              <a:t> того ж атома карбону.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бічним</a:t>
            </a:r>
            <a:r>
              <a:rPr lang="ru-RU" dirty="0" smtClean="0"/>
              <a:t> </a:t>
            </a:r>
            <a:r>
              <a:rPr lang="ru-RU" dirty="0" err="1" smtClean="0"/>
              <a:t>ланцюгом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R-</a:t>
            </a:r>
            <a:r>
              <a:rPr lang="ru-RU" dirty="0" err="1" smtClean="0"/>
              <a:t>групою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, формою, </a:t>
            </a:r>
            <a:r>
              <a:rPr lang="ru-RU" dirty="0" err="1" smtClean="0"/>
              <a:t>гідрофільністю</a:t>
            </a:r>
            <a:r>
              <a:rPr lang="ru-RU" dirty="0" smtClean="0"/>
              <a:t>, </a:t>
            </a:r>
            <a:r>
              <a:rPr lang="ru-RU" dirty="0" err="1" smtClean="0"/>
              <a:t>електричним</a:t>
            </a:r>
            <a:r>
              <a:rPr lang="ru-RU" dirty="0" smtClean="0"/>
              <a:t> зарядом, </a:t>
            </a:r>
            <a:r>
              <a:rPr lang="ru-RU" dirty="0" err="1" smtClean="0"/>
              <a:t>схильністю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водневі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реакційною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амінокислоті</a:t>
            </a:r>
            <a:r>
              <a:rPr lang="ru-RU" dirty="0" smtClean="0"/>
              <a:t>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У </a:t>
            </a:r>
            <a:r>
              <a:rPr lang="ru-RU" dirty="0" err="1" smtClean="0"/>
              <a:t>найменшої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— </a:t>
            </a:r>
            <a:r>
              <a:rPr lang="ru-RU" dirty="0" err="1" smtClean="0"/>
              <a:t>гліцину</a:t>
            </a:r>
            <a:r>
              <a:rPr lang="ru-RU" dirty="0" smtClean="0"/>
              <a:t> — </a:t>
            </a:r>
            <a:r>
              <a:rPr lang="ru-RU" dirty="0" err="1" smtClean="0"/>
              <a:t>бічного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el-GR" dirty="0" smtClean="0"/>
              <a:t>α-</a:t>
            </a:r>
            <a:r>
              <a:rPr lang="ru-RU" dirty="0" smtClean="0"/>
              <a:t>атома карбону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карбоксильної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аміногрупи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два 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test-molecule-300x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43042" y="3500438"/>
            <a:ext cx="4714908" cy="31432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643866" cy="8943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</a:t>
            </a:r>
            <a:r>
              <a:rPr lang="uk-UA" dirty="0" smtClean="0"/>
              <a:t> </a:t>
            </a:r>
            <a:r>
              <a:rPr lang="uk-UA" dirty="0" err="1" smtClean="0"/>
              <a:t>амінокислоти”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20440" cy="5000660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Крім</a:t>
            </a:r>
            <a:r>
              <a:rPr lang="ru-RU" sz="1600" dirty="0" smtClean="0"/>
              <a:t> 20 «</a:t>
            </a:r>
            <a:r>
              <a:rPr lang="ru-RU" sz="1600" dirty="0" err="1" smtClean="0"/>
              <a:t>стандартних</a:t>
            </a:r>
            <a:r>
              <a:rPr lang="ru-RU" sz="1600" dirty="0" smtClean="0"/>
              <a:t>»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генетичним</a:t>
            </a:r>
            <a:r>
              <a:rPr lang="ru-RU" sz="1600" dirty="0" smtClean="0"/>
              <a:t> кодом, у </a:t>
            </a:r>
            <a:r>
              <a:rPr lang="ru-RU" sz="1600" dirty="0" err="1" smtClean="0"/>
              <a:t>живих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організмах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трапляється</a:t>
            </a:r>
            <a:r>
              <a:rPr lang="ru-RU" sz="1600" dirty="0" smtClean="0"/>
              <a:t> велика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званих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нестандартних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У </a:t>
            </a:r>
            <a:r>
              <a:rPr lang="ru-RU" sz="1600" dirty="0" err="1" smtClean="0"/>
              <a:t>складі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готових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поліпептидних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залишки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модифікуватись</a:t>
            </a:r>
            <a:r>
              <a:rPr lang="ru-RU" sz="1600" dirty="0" smtClean="0"/>
              <a:t>. Таким чином,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нестандарнті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b="1" dirty="0" smtClean="0"/>
              <a:t>5-гідроксилізин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b="1" dirty="0" smtClean="0"/>
              <a:t>4-гідроксипролін</a:t>
            </a:r>
            <a:r>
              <a:rPr lang="ru-RU" sz="1600" dirty="0" smtClean="0"/>
              <a:t>. </a:t>
            </a:r>
            <a:r>
              <a:rPr lang="ru-RU" sz="1600" dirty="0" err="1" smtClean="0"/>
              <a:t>Обидві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до складу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тканини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колагену</a:t>
            </a:r>
            <a:r>
              <a:rPr lang="ru-RU" sz="1600" dirty="0" smtClean="0"/>
              <a:t>, а </a:t>
            </a:r>
            <a:r>
              <a:rPr lang="ru-RU" sz="1600" dirty="0" err="1" smtClean="0"/>
              <a:t>гідроксипролін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знайдений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стінках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1" name="Содержимое 10" descr="default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2143116"/>
            <a:ext cx="3714776" cy="307183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69924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“нестандартні”</a:t>
            </a:r>
            <a:r>
              <a:rPr lang="uk-UA" dirty="0" smtClean="0"/>
              <a:t> амінокислоти</a:t>
            </a:r>
            <a:endParaRPr lang="ru-RU" dirty="0"/>
          </a:p>
        </p:txBody>
      </p:sp>
      <p:pic>
        <p:nvPicPr>
          <p:cNvPr id="5" name="Содержимое 4" descr="7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285992"/>
            <a:ext cx="4214842" cy="30132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571612"/>
            <a:ext cx="352044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6-N-</a:t>
            </a:r>
            <a:r>
              <a:rPr lang="ru-RU" sz="1600" dirty="0" err="1" smtClean="0"/>
              <a:t>метиллізин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скоротливого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міозину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кальцію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протромбін</a:t>
            </a:r>
            <a:r>
              <a:rPr lang="ru-RU" sz="1600" dirty="0" smtClean="0"/>
              <a:t>,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el-GR" sz="1600" b="1" dirty="0" smtClean="0"/>
              <a:t>γ-</a:t>
            </a:r>
            <a:r>
              <a:rPr lang="ru-RU" sz="1600" b="1" dirty="0" err="1" smtClean="0"/>
              <a:t>карбоксиглутамат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Десмозин</a:t>
            </a:r>
            <a:r>
              <a:rPr lang="ru-RU" sz="1600" dirty="0" smtClean="0"/>
              <a:t> — складна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лізину</a:t>
            </a:r>
            <a:r>
              <a:rPr lang="ru-RU" sz="1600" dirty="0" smtClean="0"/>
              <a:t> — </a:t>
            </a:r>
            <a:r>
              <a:rPr lang="ru-RU" sz="1600" dirty="0" err="1" smtClean="0"/>
              <a:t>знайдена</a:t>
            </a:r>
            <a:r>
              <a:rPr lang="ru-RU" sz="1600" dirty="0" smtClean="0"/>
              <a:t> у </a:t>
            </a:r>
            <a:r>
              <a:rPr lang="ru-RU" sz="1600" dirty="0" err="1" smtClean="0"/>
              <a:t>фібрилярному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білку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еластині</a:t>
            </a:r>
            <a:r>
              <a:rPr lang="ru-RU" sz="1600" dirty="0" smtClean="0"/>
              <a:t>.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посттрансляційно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модифіковані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тимчасово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метою </a:t>
            </a:r>
            <a:r>
              <a:rPr lang="ru-RU" sz="1600" dirty="0" err="1" smtClean="0"/>
              <a:t>регуляції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. До таких </a:t>
            </a:r>
            <a:r>
              <a:rPr lang="ru-RU" sz="1600" dirty="0" err="1" smtClean="0"/>
              <a:t>модифікацій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фосфтаних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метильних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ацетильних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аденільних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АДФ-рибозильних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5009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“нестандартні”</a:t>
            </a:r>
            <a:r>
              <a:rPr lang="uk-UA" dirty="0" smtClean="0"/>
              <a:t> </a:t>
            </a:r>
            <a:r>
              <a:rPr lang="uk-UA" dirty="0" err="1" smtClean="0"/>
              <a:t>аміноксилоти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Всього</a:t>
            </a:r>
            <a:r>
              <a:rPr lang="ru-RU" dirty="0" smtClean="0"/>
              <a:t> у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700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b="1" dirty="0" err="1" smtClean="0"/>
              <a:t>орнітин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цитрулін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ключовими</a:t>
            </a:r>
            <a:r>
              <a:rPr lang="ru-RU" dirty="0" smtClean="0"/>
              <a:t> </a:t>
            </a:r>
            <a:r>
              <a:rPr lang="ru-RU" dirty="0" err="1" smtClean="0"/>
              <a:t>метаболітами</a:t>
            </a:r>
            <a:r>
              <a:rPr lang="ru-RU" dirty="0" smtClean="0"/>
              <a:t> у </a:t>
            </a:r>
            <a:r>
              <a:rPr lang="ru-RU" dirty="0" err="1" smtClean="0"/>
              <a:t>циклі</a:t>
            </a:r>
            <a:r>
              <a:rPr lang="ru-RU" dirty="0" smtClean="0"/>
              <a:t> </a:t>
            </a:r>
            <a:r>
              <a:rPr lang="ru-RU" dirty="0" err="1" smtClean="0"/>
              <a:t>сечовини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шляху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b="1" dirty="0" err="1" smtClean="0"/>
              <a:t>аргініну</a:t>
            </a:r>
            <a:r>
              <a:rPr lang="ru-RU" dirty="0" smtClean="0"/>
              <a:t>, </a:t>
            </a:r>
            <a:r>
              <a:rPr lang="ru-RU" b="1" dirty="0" err="1" smtClean="0"/>
              <a:t>гомоцистеїн</a:t>
            </a:r>
            <a:r>
              <a:rPr lang="ru-RU" dirty="0" smtClean="0"/>
              <a:t> — </a:t>
            </a:r>
            <a:r>
              <a:rPr lang="ru-RU" dirty="0" err="1" smtClean="0"/>
              <a:t>проміжний</a:t>
            </a:r>
            <a:r>
              <a:rPr lang="ru-RU" dirty="0" smtClean="0"/>
              <a:t> продукт </a:t>
            </a:r>
            <a:r>
              <a:rPr lang="ru-RU" dirty="0" err="1" smtClean="0"/>
              <a:t>метаболізму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en-US" b="1" dirty="0" smtClean="0"/>
              <a:t>S-</a:t>
            </a:r>
            <a:r>
              <a:rPr lang="ru-RU" b="1" dirty="0" err="1" smtClean="0"/>
              <a:t>аденозилметіонін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відіграє</a:t>
            </a:r>
            <a:r>
              <a:rPr lang="ru-RU" dirty="0" smtClean="0"/>
              <a:t> роль </a:t>
            </a:r>
            <a:r>
              <a:rPr lang="ru-RU" dirty="0" err="1" smtClean="0"/>
              <a:t>метилюючого</a:t>
            </a:r>
            <a:r>
              <a:rPr lang="ru-RU" dirty="0" smtClean="0"/>
              <a:t> агенту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метеоритах, особливо в </a:t>
            </a:r>
            <a:r>
              <a:rPr lang="ru-RU" dirty="0" err="1" smtClean="0"/>
              <a:t>карбонових</a:t>
            </a:r>
            <a:r>
              <a:rPr lang="ru-RU" dirty="0" smtClean="0"/>
              <a:t> хондритах.</a:t>
            </a:r>
            <a:endParaRPr lang="ru-RU" dirty="0"/>
          </a:p>
        </p:txBody>
      </p:sp>
      <p:pic>
        <p:nvPicPr>
          <p:cNvPr id="5" name="Содержимое 4" descr="37545236_w640_h640_tsitrul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40315" y="1600200"/>
            <a:ext cx="2797045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7143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Функції амінокислот</a:t>
            </a:r>
            <a:endParaRPr lang="ru-RU" dirty="0"/>
          </a:p>
        </p:txBody>
      </p:sp>
      <p:pic>
        <p:nvPicPr>
          <p:cNvPr id="5" name="Содержимое 4" descr="Sh-thyroid-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3929066"/>
            <a:ext cx="5357850" cy="27146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786" y="857233"/>
            <a:ext cx="7143800" cy="221457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На </a:t>
            </a:r>
            <a:r>
              <a:rPr lang="ru-RU" sz="1600" dirty="0" err="1" smtClean="0"/>
              <a:t>додаток</a:t>
            </a:r>
            <a:r>
              <a:rPr lang="ru-RU" sz="1600" dirty="0" smtClean="0"/>
              <a:t> до синтезу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стандартні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нестандартні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тваринному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функцій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Гліцин</a:t>
            </a:r>
            <a:r>
              <a:rPr lang="ru-RU" sz="1600" dirty="0" smtClean="0"/>
              <a:t> та </a:t>
            </a:r>
            <a:r>
              <a:rPr lang="ru-RU" sz="1600" b="1" dirty="0" err="1" smtClean="0"/>
              <a:t>глутамат</a:t>
            </a:r>
            <a:r>
              <a:rPr lang="ru-RU" sz="1600" dirty="0" smtClean="0"/>
              <a:t> (</a:t>
            </a:r>
            <a:r>
              <a:rPr lang="ru-RU" sz="1600" dirty="0" err="1" smtClean="0"/>
              <a:t>аніон</a:t>
            </a:r>
            <a:r>
              <a:rPr lang="ru-RU" sz="1600" dirty="0" smtClean="0"/>
              <a:t> </a:t>
            </a:r>
            <a:r>
              <a:rPr lang="ru-RU" sz="1600" dirty="0" err="1" smtClean="0"/>
              <a:t>глутамінової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)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нейромедіатори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нервовій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хімічні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синапси</a:t>
            </a:r>
            <a:r>
              <a:rPr lang="ru-RU" sz="1600" dirty="0" smtClean="0"/>
              <a:t>, </a:t>
            </a:r>
            <a:r>
              <a:rPr lang="ru-RU" sz="1600" dirty="0" err="1" smtClean="0"/>
              <a:t>нейромедіаторами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нестандартна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гамма-аміномасляна</a:t>
            </a:r>
            <a:r>
              <a:rPr lang="ru-RU" sz="1600" b="1" dirty="0" smtClean="0"/>
              <a:t> кислота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продуктом </a:t>
            </a:r>
            <a:r>
              <a:rPr lang="ru-RU" sz="1600" dirty="0" err="1" smtClean="0"/>
              <a:t>декарбоксилювання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глутамату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дофамін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похідне</a:t>
            </a:r>
            <a:r>
              <a:rPr lang="ru-RU" sz="1600" dirty="0" smtClean="0"/>
              <a:t> тирозину,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b="1" dirty="0" err="1" smtClean="0"/>
              <a:t>серотонін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b="1" dirty="0" smtClean="0"/>
              <a:t>триптофану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Гістидин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попередником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гістаміну</a:t>
            </a:r>
            <a:r>
              <a:rPr lang="ru-RU" sz="1600" b="1" dirty="0" smtClean="0"/>
              <a:t> </a:t>
            </a:r>
            <a:r>
              <a:rPr lang="ru-RU" sz="1600" dirty="0" smtClean="0"/>
              <a:t>– локального </a:t>
            </a:r>
            <a:r>
              <a:rPr lang="ru-RU" sz="1600" dirty="0" err="1" smtClean="0"/>
              <a:t>медіатора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алергічних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Йодовмісний</a:t>
            </a:r>
            <a:r>
              <a:rPr lang="ru-RU" sz="1600" dirty="0" smtClean="0"/>
              <a:t> гормон </a:t>
            </a:r>
            <a:r>
              <a:rPr lang="ru-RU" sz="1600" dirty="0" err="1" smtClean="0"/>
              <a:t>щитоподібної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залози</a:t>
            </a:r>
            <a:r>
              <a:rPr lang="ru-RU" sz="1600" dirty="0" smtClean="0"/>
              <a:t> </a:t>
            </a:r>
            <a:r>
              <a:rPr lang="ru-RU" sz="1600" b="1" dirty="0" smtClean="0"/>
              <a:t>тироксин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b="1" dirty="0" smtClean="0"/>
              <a:t>тирозину. </a:t>
            </a:r>
            <a:r>
              <a:rPr lang="ru-RU" sz="1600" b="1" dirty="0" err="1" smtClean="0"/>
              <a:t>Гліцин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метаболічних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порфіринів</a:t>
            </a:r>
            <a:r>
              <a:rPr lang="ru-RU" sz="1600" dirty="0" smtClean="0"/>
              <a:t> (таких як </a:t>
            </a:r>
            <a:r>
              <a:rPr lang="ru-RU" sz="1600" dirty="0" err="1" smtClean="0"/>
              <a:t>дихальний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пігмент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гем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758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Амінокислоти</vt:lpstr>
      <vt:lpstr>Амінокислота</vt:lpstr>
      <vt:lpstr>номенклатура</vt:lpstr>
      <vt:lpstr>Абревіатури амінокислот</vt:lpstr>
      <vt:lpstr>Хімічна будова</vt:lpstr>
      <vt:lpstr>“нестандартні амінокислоти”</vt:lpstr>
      <vt:lpstr>“нестандартні” амінокислоти</vt:lpstr>
      <vt:lpstr>“нестандартні” аміноксилоти</vt:lpstr>
      <vt:lpstr>Функції амінокислот</vt:lpstr>
      <vt:lpstr>Функції амінокислот</vt:lpstr>
      <vt:lpstr>Кислотно-основні властивості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11</cp:revision>
  <dcterms:created xsi:type="dcterms:W3CDTF">2013-10-03T15:54:49Z</dcterms:created>
  <dcterms:modified xsi:type="dcterms:W3CDTF">2013-10-03T17:12:50Z</dcterms:modified>
</cp:coreProperties>
</file>