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57" r:id="rId3"/>
    <p:sldId id="258" r:id="rId4"/>
    <p:sldId id="259" r:id="rId5"/>
    <p:sldId id="261" r:id="rId6"/>
    <p:sldId id="260"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7" name="Рівнобедрений трикут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uk-UA" smtClean="0"/>
              <a:t>Зразок заголовка</a:t>
            </a:r>
            <a:endParaRPr kumimoji="0" lang="en-US"/>
          </a:p>
        </p:txBody>
      </p:sp>
      <p:sp>
        <p:nvSpPr>
          <p:cNvPr id="9" name="Пі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
        <p:nvSpPr>
          <p:cNvPr id="28" name="Місце для дати 27"/>
          <p:cNvSpPr>
            <a:spLocks noGrp="1"/>
          </p:cNvSpPr>
          <p:nvPr>
            <p:ph type="dt" sz="half" idx="10"/>
          </p:nvPr>
        </p:nvSpPr>
        <p:spPr>
          <a:xfrm>
            <a:off x="1371600" y="6012656"/>
            <a:ext cx="5791200" cy="365125"/>
          </a:xfrm>
        </p:spPr>
        <p:txBody>
          <a:bodyPr tIns="0" bIns="0" anchor="t"/>
          <a:lstStyle>
            <a:lvl1pPr algn="r">
              <a:defRPr sz="1000"/>
            </a:lvl1pPr>
          </a:lstStyle>
          <a:p>
            <a:fld id="{4AC0A41C-3579-443D-A294-27614F29CA17}" type="datetimeFigureOut">
              <a:rPr lang="uk-UA" smtClean="0"/>
              <a:pPr/>
              <a:t>03.06.2014</a:t>
            </a:fld>
            <a:endParaRPr lang="uk-UA" dirty="0"/>
          </a:p>
        </p:txBody>
      </p:sp>
      <p:sp>
        <p:nvSpPr>
          <p:cNvPr id="17" name="Місце для нижнього колонтитула 16"/>
          <p:cNvSpPr>
            <a:spLocks noGrp="1"/>
          </p:cNvSpPr>
          <p:nvPr>
            <p:ph type="ftr" sz="quarter" idx="11"/>
          </p:nvPr>
        </p:nvSpPr>
        <p:spPr>
          <a:xfrm>
            <a:off x="1371600" y="5650704"/>
            <a:ext cx="5791200" cy="365125"/>
          </a:xfrm>
        </p:spPr>
        <p:txBody>
          <a:bodyPr tIns="0" bIns="0" anchor="b"/>
          <a:lstStyle>
            <a:lvl1pPr algn="r">
              <a:defRPr sz="1100"/>
            </a:lvl1pPr>
          </a:lstStyle>
          <a:p>
            <a:endParaRPr lang="uk-UA" dirty="0"/>
          </a:p>
        </p:txBody>
      </p:sp>
      <p:sp>
        <p:nvSpPr>
          <p:cNvPr id="29" name="Місце для номера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841ECD7-3931-479F-B60F-E5CE7AF97493}" type="slidenum">
              <a:rPr lang="uk-UA" smtClean="0"/>
              <a:pPr/>
              <a:t>‹#›</a:t>
            </a:fld>
            <a:endParaRPr lang="uk-U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4AC0A41C-3579-443D-A294-27614F29CA17}" type="datetimeFigureOut">
              <a:rPr lang="uk-UA" smtClean="0"/>
              <a:pPr/>
              <a:t>03.06.2014</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3841ECD7-3931-479F-B60F-E5CE7AF97493}" type="slidenum">
              <a:rPr lang="uk-UA" smtClean="0"/>
              <a:pPr/>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781800" y="381000"/>
            <a:ext cx="1905000" cy="5486400"/>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381000"/>
            <a:ext cx="6248400" cy="5486400"/>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4AC0A41C-3579-443D-A294-27614F29CA17}" type="datetimeFigureOut">
              <a:rPr lang="uk-UA" smtClean="0"/>
              <a:pPr/>
              <a:t>03.06.2014</a:t>
            </a:fld>
            <a:endParaRPr lang="uk-UA" dirty="0"/>
          </a:p>
        </p:txBody>
      </p:sp>
      <p:sp>
        <p:nvSpPr>
          <p:cNvPr id="5" name="Місце для нижнього колонтитула 4"/>
          <p:cNvSpPr>
            <a:spLocks noGrp="1"/>
          </p:cNvSpPr>
          <p:nvPr>
            <p:ph type="ftr" sz="quarter" idx="11"/>
          </p:nvPr>
        </p:nvSpPr>
        <p:spPr/>
        <p:txBody>
          <a:bodyPr/>
          <a:lstStyle/>
          <a:p>
            <a:endParaRPr lang="uk-UA" dirty="0"/>
          </a:p>
        </p:txBody>
      </p:sp>
      <p:sp>
        <p:nvSpPr>
          <p:cNvPr id="6" name="Місце для номера слайда 5"/>
          <p:cNvSpPr>
            <a:spLocks noGrp="1"/>
          </p:cNvSpPr>
          <p:nvPr>
            <p:ph type="sldNum" sz="quarter" idx="12"/>
          </p:nvPr>
        </p:nvSpPr>
        <p:spPr/>
        <p:txBody>
          <a:bodyPr/>
          <a:lstStyle/>
          <a:p>
            <a:fld id="{3841ECD7-3931-479F-B60F-E5CE7AF97493}" type="slidenum">
              <a:rPr lang="uk-UA" smtClean="0"/>
              <a:pPr/>
              <a:t>‹#›</a:t>
            </a:fld>
            <a:endParaRPr lang="uk-U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uk-UA" smtClean="0"/>
              <a:t>Зразок заголовка</a:t>
            </a:r>
            <a:endParaRPr kumimoji="0" lang="en-US"/>
          </a:p>
        </p:txBody>
      </p:sp>
      <p:sp>
        <p:nvSpPr>
          <p:cNvPr id="3" name="Місце для вмісту 2"/>
          <p:cNvSpPr>
            <a:spLocks noGrp="1"/>
          </p:cNvSpPr>
          <p:nvPr>
            <p:ph idx="1"/>
          </p:nvPr>
        </p:nvSpPr>
        <p:spPr>
          <a:xfrm>
            <a:off x="457200" y="1882808"/>
            <a:ext cx="8229600" cy="4572000"/>
          </a:xfrm>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a:xfrm>
            <a:off x="4791456" y="6480048"/>
            <a:ext cx="2133600" cy="301752"/>
          </a:xfrm>
        </p:spPr>
        <p:txBody>
          <a:bodyPr/>
          <a:lstStyle/>
          <a:p>
            <a:fld id="{4AC0A41C-3579-443D-A294-27614F29CA17}" type="datetimeFigureOut">
              <a:rPr lang="uk-UA" smtClean="0"/>
              <a:pPr/>
              <a:t>03.06.2014</a:t>
            </a:fld>
            <a:endParaRPr lang="uk-UA" dirty="0"/>
          </a:p>
        </p:txBody>
      </p:sp>
      <p:sp>
        <p:nvSpPr>
          <p:cNvPr id="5" name="Місце для нижнього колонтитула 4"/>
          <p:cNvSpPr>
            <a:spLocks noGrp="1"/>
          </p:cNvSpPr>
          <p:nvPr>
            <p:ph type="ftr" sz="quarter" idx="11"/>
          </p:nvPr>
        </p:nvSpPr>
        <p:spPr>
          <a:xfrm>
            <a:off x="457200" y="6480969"/>
            <a:ext cx="4260056" cy="300831"/>
          </a:xfrm>
        </p:spPr>
        <p:txBody>
          <a:bodyPr/>
          <a:lstStyle/>
          <a:p>
            <a:endParaRPr lang="uk-UA" dirty="0"/>
          </a:p>
        </p:txBody>
      </p:sp>
      <p:sp>
        <p:nvSpPr>
          <p:cNvPr id="6" name="Місце для номера слайда 5"/>
          <p:cNvSpPr>
            <a:spLocks noGrp="1"/>
          </p:cNvSpPr>
          <p:nvPr>
            <p:ph type="sldNum" sz="quarter" idx="12"/>
          </p:nvPr>
        </p:nvSpPr>
        <p:spPr/>
        <p:txBody>
          <a:bodyPr/>
          <a:lstStyle/>
          <a:p>
            <a:fld id="{3841ECD7-3931-479F-B60F-E5CE7AF97493}" type="slidenum">
              <a:rPr lang="uk-UA" smtClean="0"/>
              <a:pPr/>
              <a:t>‹#›</a:t>
            </a:fld>
            <a:endParaRPr lang="uk-U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Ref idx="1002">
        <a:schemeClr val="bg1"/>
      </p:bgRef>
    </p:bg>
    <p:spTree>
      <p:nvGrpSpPr>
        <p:cNvPr id="1" name=""/>
        <p:cNvGrpSpPr/>
        <p:nvPr/>
      </p:nvGrpSpPr>
      <p:grpSpPr>
        <a:xfrm>
          <a:off x="0" y="0"/>
          <a:ext cx="0" cy="0"/>
          <a:chOff x="0" y="0"/>
          <a:chExt cx="0" cy="0"/>
        </a:xfrm>
      </p:grpSpPr>
      <p:sp>
        <p:nvSpPr>
          <p:cNvPr id="9" name="Прямокутний трикут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івнобедрений трикут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Місце для дати 3"/>
          <p:cNvSpPr>
            <a:spLocks noGrp="1"/>
          </p:cNvSpPr>
          <p:nvPr>
            <p:ph type="dt" sz="half" idx="10"/>
          </p:nvPr>
        </p:nvSpPr>
        <p:spPr>
          <a:xfrm>
            <a:off x="6955632" y="6477000"/>
            <a:ext cx="2133600" cy="304800"/>
          </a:xfrm>
        </p:spPr>
        <p:txBody>
          <a:bodyPr/>
          <a:lstStyle/>
          <a:p>
            <a:fld id="{4AC0A41C-3579-443D-A294-27614F29CA17}" type="datetimeFigureOut">
              <a:rPr lang="uk-UA" smtClean="0"/>
              <a:pPr/>
              <a:t>03.06.2014</a:t>
            </a:fld>
            <a:endParaRPr lang="uk-UA" dirty="0"/>
          </a:p>
        </p:txBody>
      </p:sp>
      <p:sp>
        <p:nvSpPr>
          <p:cNvPr id="5" name="Місце для нижнього колонтитула 4"/>
          <p:cNvSpPr>
            <a:spLocks noGrp="1"/>
          </p:cNvSpPr>
          <p:nvPr>
            <p:ph type="ftr" sz="quarter" idx="11"/>
          </p:nvPr>
        </p:nvSpPr>
        <p:spPr>
          <a:xfrm>
            <a:off x="2619376" y="6480969"/>
            <a:ext cx="4260056" cy="300831"/>
          </a:xfrm>
        </p:spPr>
        <p:txBody>
          <a:bodyPr/>
          <a:lstStyle/>
          <a:p>
            <a:endParaRPr lang="uk-UA" dirty="0"/>
          </a:p>
        </p:txBody>
      </p:sp>
      <p:sp>
        <p:nvSpPr>
          <p:cNvPr id="6" name="Місце для номера слайда 5"/>
          <p:cNvSpPr>
            <a:spLocks noGrp="1"/>
          </p:cNvSpPr>
          <p:nvPr>
            <p:ph type="sldNum" sz="quarter" idx="12"/>
          </p:nvPr>
        </p:nvSpPr>
        <p:spPr>
          <a:xfrm>
            <a:off x="8451056" y="809624"/>
            <a:ext cx="502920" cy="300831"/>
          </a:xfrm>
        </p:spPr>
        <p:txBody>
          <a:bodyPr/>
          <a:lstStyle/>
          <a:p>
            <a:fld id="{3841ECD7-3931-479F-B60F-E5CE7AF97493}" type="slidenum">
              <a:rPr lang="uk-UA" smtClean="0"/>
              <a:pPr/>
              <a:t>‹#›</a:t>
            </a:fld>
            <a:endParaRPr lang="uk-UA" dirty="0"/>
          </a:p>
        </p:txBody>
      </p:sp>
      <p:cxnSp>
        <p:nvCxnSpPr>
          <p:cNvPr id="11" name="Пряма сполучна ліні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 сполучна ліні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a:xfrm>
            <a:off x="4791456" y="6480969"/>
            <a:ext cx="2133600" cy="301752"/>
          </a:xfrm>
        </p:spPr>
        <p:txBody>
          <a:bodyPr/>
          <a:lstStyle/>
          <a:p>
            <a:fld id="{4AC0A41C-3579-443D-A294-27614F29CA17}" type="datetimeFigureOut">
              <a:rPr lang="uk-UA" smtClean="0"/>
              <a:pPr/>
              <a:t>03.06.2014</a:t>
            </a:fld>
            <a:endParaRPr lang="uk-UA" dirty="0"/>
          </a:p>
        </p:txBody>
      </p:sp>
      <p:sp>
        <p:nvSpPr>
          <p:cNvPr id="6" name="Місце для нижнього колонтитула 5"/>
          <p:cNvSpPr>
            <a:spLocks noGrp="1"/>
          </p:cNvSpPr>
          <p:nvPr>
            <p:ph type="ftr" sz="quarter" idx="11"/>
          </p:nvPr>
        </p:nvSpPr>
        <p:spPr>
          <a:xfrm>
            <a:off x="457200" y="6480969"/>
            <a:ext cx="4260056" cy="301752"/>
          </a:xfrm>
        </p:spPr>
        <p:txBody>
          <a:bodyPr/>
          <a:lstStyle/>
          <a:p>
            <a:endParaRPr lang="uk-UA" dirty="0"/>
          </a:p>
        </p:txBody>
      </p:sp>
      <p:sp>
        <p:nvSpPr>
          <p:cNvPr id="7" name="Місце для номера слайда 6"/>
          <p:cNvSpPr>
            <a:spLocks noGrp="1"/>
          </p:cNvSpPr>
          <p:nvPr>
            <p:ph type="sldNum" sz="quarter" idx="12"/>
          </p:nvPr>
        </p:nvSpPr>
        <p:spPr>
          <a:xfrm>
            <a:off x="7589520" y="6480969"/>
            <a:ext cx="502920" cy="301752"/>
          </a:xfrm>
        </p:spPr>
        <p:txBody>
          <a:bodyPr/>
          <a:lstStyle/>
          <a:p>
            <a:fld id="{3841ECD7-3931-479F-B60F-E5CE7AF97493}" type="slidenum">
              <a:rPr lang="uk-UA" smtClean="0"/>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a:xfrm>
            <a:off x="4791456" y="6480969"/>
            <a:ext cx="2130552" cy="301752"/>
          </a:xfrm>
        </p:spPr>
        <p:txBody>
          <a:bodyPr/>
          <a:lstStyle/>
          <a:p>
            <a:fld id="{4AC0A41C-3579-443D-A294-27614F29CA17}" type="datetimeFigureOut">
              <a:rPr lang="uk-UA" smtClean="0"/>
              <a:pPr/>
              <a:t>03.06.2014</a:t>
            </a:fld>
            <a:endParaRPr lang="uk-UA" dirty="0"/>
          </a:p>
        </p:txBody>
      </p:sp>
      <p:sp>
        <p:nvSpPr>
          <p:cNvPr id="8" name="Місце для нижнього колонтитула 7"/>
          <p:cNvSpPr>
            <a:spLocks noGrp="1"/>
          </p:cNvSpPr>
          <p:nvPr>
            <p:ph type="ftr" sz="quarter" idx="11"/>
          </p:nvPr>
        </p:nvSpPr>
        <p:spPr>
          <a:xfrm>
            <a:off x="457200" y="6480969"/>
            <a:ext cx="4261104" cy="301752"/>
          </a:xfrm>
        </p:spPr>
        <p:txBody>
          <a:bodyPr/>
          <a:lstStyle/>
          <a:p>
            <a:endParaRPr lang="uk-UA" dirty="0"/>
          </a:p>
        </p:txBody>
      </p:sp>
      <p:sp>
        <p:nvSpPr>
          <p:cNvPr id="9" name="Місце для номера слайда 8"/>
          <p:cNvSpPr>
            <a:spLocks noGrp="1"/>
          </p:cNvSpPr>
          <p:nvPr>
            <p:ph type="sldNum" sz="quarter" idx="12"/>
          </p:nvPr>
        </p:nvSpPr>
        <p:spPr>
          <a:xfrm>
            <a:off x="7589520" y="6483096"/>
            <a:ext cx="502920" cy="301752"/>
          </a:xfrm>
        </p:spPr>
        <p:txBody>
          <a:bodyPr/>
          <a:lstStyle>
            <a:lvl1pPr algn="ctr">
              <a:defRPr/>
            </a:lvl1pPr>
          </a:lstStyle>
          <a:p>
            <a:fld id="{3841ECD7-3931-479F-B60F-E5CE7AF97493}" type="slidenum">
              <a:rPr lang="uk-UA" smtClean="0"/>
              <a:pPr/>
              <a:t>‹#›</a:t>
            </a:fld>
            <a:endParaRPr lang="uk-UA"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p>
            <a:fld id="{4AC0A41C-3579-443D-A294-27614F29CA17}" type="datetimeFigureOut">
              <a:rPr lang="uk-UA" smtClean="0"/>
              <a:pPr/>
              <a:t>03.06.2014</a:t>
            </a:fld>
            <a:endParaRPr lang="uk-UA" dirty="0"/>
          </a:p>
        </p:txBody>
      </p:sp>
      <p:sp>
        <p:nvSpPr>
          <p:cNvPr id="4" name="Місце для нижнього колонтитула 3"/>
          <p:cNvSpPr>
            <a:spLocks noGrp="1"/>
          </p:cNvSpPr>
          <p:nvPr>
            <p:ph type="ftr" sz="quarter" idx="11"/>
          </p:nvPr>
        </p:nvSpPr>
        <p:spPr/>
        <p:txBody>
          <a:bodyPr/>
          <a:lstStyle/>
          <a:p>
            <a:endParaRPr lang="uk-UA" dirty="0"/>
          </a:p>
        </p:txBody>
      </p:sp>
      <p:sp>
        <p:nvSpPr>
          <p:cNvPr id="5" name="Місце для номера слайда 4"/>
          <p:cNvSpPr>
            <a:spLocks noGrp="1"/>
          </p:cNvSpPr>
          <p:nvPr>
            <p:ph type="sldNum" sz="quarter" idx="12"/>
          </p:nvPr>
        </p:nvSpPr>
        <p:spPr/>
        <p:txBody>
          <a:bodyPr/>
          <a:lstStyle/>
          <a:p>
            <a:fld id="{3841ECD7-3931-479F-B60F-E5CE7AF97493}" type="slidenum">
              <a:rPr lang="uk-UA" smtClean="0"/>
              <a:pPr/>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a:xfrm>
            <a:off x="4791456" y="6480969"/>
            <a:ext cx="2133600" cy="301752"/>
          </a:xfrm>
        </p:spPr>
        <p:txBody>
          <a:bodyPr/>
          <a:lstStyle/>
          <a:p>
            <a:fld id="{4AC0A41C-3579-443D-A294-27614F29CA17}" type="datetimeFigureOut">
              <a:rPr lang="uk-UA" smtClean="0"/>
              <a:pPr/>
              <a:t>03.06.2014</a:t>
            </a:fld>
            <a:endParaRPr lang="uk-UA" dirty="0"/>
          </a:p>
        </p:txBody>
      </p:sp>
      <p:sp>
        <p:nvSpPr>
          <p:cNvPr id="3" name="Місце для нижнього колонтитула 2"/>
          <p:cNvSpPr>
            <a:spLocks noGrp="1"/>
          </p:cNvSpPr>
          <p:nvPr>
            <p:ph type="ftr" sz="quarter" idx="11"/>
          </p:nvPr>
        </p:nvSpPr>
        <p:spPr>
          <a:xfrm>
            <a:off x="457200" y="6481890"/>
            <a:ext cx="4260056" cy="300831"/>
          </a:xfrm>
        </p:spPr>
        <p:txBody>
          <a:bodyPr/>
          <a:lstStyle/>
          <a:p>
            <a:endParaRPr lang="uk-UA" dirty="0"/>
          </a:p>
        </p:txBody>
      </p:sp>
      <p:sp>
        <p:nvSpPr>
          <p:cNvPr id="4" name="Місце для номера слайда 3"/>
          <p:cNvSpPr>
            <a:spLocks noGrp="1"/>
          </p:cNvSpPr>
          <p:nvPr>
            <p:ph type="sldNum" sz="quarter" idx="12"/>
          </p:nvPr>
        </p:nvSpPr>
        <p:spPr>
          <a:xfrm>
            <a:off x="7589520" y="6480969"/>
            <a:ext cx="502920" cy="301752"/>
          </a:xfrm>
        </p:spPr>
        <p:txBody>
          <a:bodyPr/>
          <a:lstStyle/>
          <a:p>
            <a:fld id="{3841ECD7-3931-479F-B60F-E5CE7AF97493}" type="slidenum">
              <a:rPr lang="uk-UA" smtClean="0"/>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a:xfrm>
            <a:off x="6278976" y="6556248"/>
            <a:ext cx="2133600" cy="301752"/>
          </a:xfrm>
        </p:spPr>
        <p:txBody>
          <a:bodyPr/>
          <a:lstStyle>
            <a:lvl1pPr>
              <a:defRPr sz="900"/>
            </a:lvl1pPr>
          </a:lstStyle>
          <a:p>
            <a:fld id="{4AC0A41C-3579-443D-A294-27614F29CA17}" type="datetimeFigureOut">
              <a:rPr lang="uk-UA" smtClean="0"/>
              <a:pPr/>
              <a:t>03.06.2014</a:t>
            </a:fld>
            <a:endParaRPr lang="uk-UA" dirty="0"/>
          </a:p>
        </p:txBody>
      </p:sp>
      <p:sp>
        <p:nvSpPr>
          <p:cNvPr id="6" name="Місце для нижнього колонтитула 5"/>
          <p:cNvSpPr>
            <a:spLocks noGrp="1"/>
          </p:cNvSpPr>
          <p:nvPr>
            <p:ph type="ftr" sz="quarter" idx="11"/>
          </p:nvPr>
        </p:nvSpPr>
        <p:spPr>
          <a:xfrm>
            <a:off x="1135856" y="6556248"/>
            <a:ext cx="5143120" cy="301752"/>
          </a:xfrm>
        </p:spPr>
        <p:txBody>
          <a:bodyPr/>
          <a:lstStyle>
            <a:lvl1pPr>
              <a:defRPr sz="900"/>
            </a:lvl1pPr>
          </a:lstStyle>
          <a:p>
            <a:endParaRPr lang="uk-UA" dirty="0"/>
          </a:p>
        </p:txBody>
      </p:sp>
      <p:sp>
        <p:nvSpPr>
          <p:cNvPr id="7" name="Місце для номера слайда 6"/>
          <p:cNvSpPr>
            <a:spLocks noGrp="1"/>
          </p:cNvSpPr>
          <p:nvPr>
            <p:ph type="sldNum" sz="quarter" idx="12"/>
          </p:nvPr>
        </p:nvSpPr>
        <p:spPr>
          <a:xfrm>
            <a:off x="8410576" y="6556248"/>
            <a:ext cx="502920" cy="301752"/>
          </a:xfrm>
        </p:spPr>
        <p:txBody>
          <a:bodyPr/>
          <a:lstStyle>
            <a:lvl1pPr>
              <a:defRPr sz="900"/>
            </a:lvl1pPr>
          </a:lstStyle>
          <a:p>
            <a:fld id="{3841ECD7-3931-479F-B60F-E5CE7AF97493}" type="slidenum">
              <a:rPr lang="uk-UA" smtClean="0"/>
              <a:pPr/>
              <a:t>‹#›</a:t>
            </a:fld>
            <a:endParaRPr lang="uk-UA"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uk-UA" dirty="0" smtClean="0"/>
              <a:t>Клацніть піктограму, щоб додати зображення</a:t>
            </a:r>
            <a:endParaRPr kumimoji="0" lang="en-US" dirty="0"/>
          </a:p>
        </p:txBody>
      </p:sp>
      <p:sp>
        <p:nvSpPr>
          <p:cNvPr id="4" name="Місце для тексту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a:xfrm>
            <a:off x="6108192" y="6556248"/>
            <a:ext cx="2103120" cy="301752"/>
          </a:xfrm>
        </p:spPr>
        <p:txBody>
          <a:bodyPr/>
          <a:lstStyle>
            <a:lvl1pPr>
              <a:defRPr sz="900"/>
            </a:lvl1pPr>
          </a:lstStyle>
          <a:p>
            <a:fld id="{4AC0A41C-3579-443D-A294-27614F29CA17}" type="datetimeFigureOut">
              <a:rPr lang="uk-UA" smtClean="0"/>
              <a:pPr/>
              <a:t>03.06.2014</a:t>
            </a:fld>
            <a:endParaRPr lang="uk-UA" dirty="0"/>
          </a:p>
        </p:txBody>
      </p:sp>
      <p:sp>
        <p:nvSpPr>
          <p:cNvPr id="6" name="Місце для нижнього колонтитула 5"/>
          <p:cNvSpPr>
            <a:spLocks noGrp="1"/>
          </p:cNvSpPr>
          <p:nvPr>
            <p:ph type="ftr" sz="quarter" idx="11"/>
          </p:nvPr>
        </p:nvSpPr>
        <p:spPr>
          <a:xfrm>
            <a:off x="1170432" y="6557169"/>
            <a:ext cx="4948072" cy="301752"/>
          </a:xfrm>
        </p:spPr>
        <p:txBody>
          <a:bodyPr/>
          <a:lstStyle>
            <a:lvl1pPr>
              <a:defRPr sz="900"/>
            </a:lvl1pPr>
          </a:lstStyle>
          <a:p>
            <a:endParaRPr lang="uk-UA" dirty="0"/>
          </a:p>
        </p:txBody>
      </p:sp>
      <p:sp>
        <p:nvSpPr>
          <p:cNvPr id="7" name="Місце для номера слайда 6"/>
          <p:cNvSpPr>
            <a:spLocks noGrp="1"/>
          </p:cNvSpPr>
          <p:nvPr>
            <p:ph type="sldNum" sz="quarter" idx="12"/>
          </p:nvPr>
        </p:nvSpPr>
        <p:spPr>
          <a:xfrm>
            <a:off x="8217192" y="6556248"/>
            <a:ext cx="365760" cy="301752"/>
          </a:xfrm>
        </p:spPr>
        <p:txBody>
          <a:bodyPr/>
          <a:lstStyle>
            <a:lvl1pPr algn="ctr">
              <a:defRPr sz="900"/>
            </a:lvl1pPr>
          </a:lstStyle>
          <a:p>
            <a:fld id="{3841ECD7-3931-479F-B60F-E5CE7AF97493}" type="slidenum">
              <a:rPr lang="uk-UA" smtClean="0"/>
              <a:pPr/>
              <a:t>‹#›</a:t>
            </a:fld>
            <a:endParaRPr lang="uk-UA"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кутний трикут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 сполучна ліні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 сполучна ліні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Місце для заголовка 21"/>
          <p:cNvSpPr>
            <a:spLocks noGrp="1"/>
          </p:cNvSpPr>
          <p:nvPr>
            <p:ph type="title"/>
          </p:nvPr>
        </p:nvSpPr>
        <p:spPr>
          <a:xfrm>
            <a:off x="457200" y="267494"/>
            <a:ext cx="8229600" cy="1399032"/>
          </a:xfrm>
          <a:prstGeom prst="rect">
            <a:avLst/>
          </a:prstGeom>
        </p:spPr>
        <p:txBody>
          <a:bodyPr vert="horz" anchor="ctr">
            <a:normAutofit/>
          </a:body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4" name="Місце для дати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AC0A41C-3579-443D-A294-27614F29CA17}" type="datetimeFigureOut">
              <a:rPr lang="uk-UA" smtClean="0"/>
              <a:pPr/>
              <a:t>03.06.2014</a:t>
            </a:fld>
            <a:endParaRPr lang="uk-UA" dirty="0"/>
          </a:p>
        </p:txBody>
      </p:sp>
      <p:sp>
        <p:nvSpPr>
          <p:cNvPr id="3" name="Місце для нижнього колонтитула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uk-UA" dirty="0"/>
          </a:p>
        </p:txBody>
      </p:sp>
      <p:sp>
        <p:nvSpPr>
          <p:cNvPr id="23" name="Місце для номера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841ECD7-3931-479F-B60F-E5CE7AF97493}" type="slidenum">
              <a:rPr lang="uk-UA" smtClean="0"/>
              <a:pPr/>
              <a:t>‹#›</a:t>
            </a:fld>
            <a:endParaRPr lang="uk-UA" dirty="0"/>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Овочеві культури – як лікарські препарати</a:t>
            </a:r>
            <a:endParaRPr lang="uk-UA"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3143240" cy="928670"/>
          </a:xfrm>
        </p:spPr>
        <p:txBody>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Квасоля</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2530" name="Picture 2" descr="http://veganohooligano.com.ua/wp-content/uploads/2011/10/48088.jpg"/>
          <p:cNvPicPr>
            <a:picLocks noChangeAspect="1" noChangeArrowheads="1"/>
          </p:cNvPicPr>
          <p:nvPr/>
        </p:nvPicPr>
        <p:blipFill>
          <a:blip r:embed="rId2" cstate="print"/>
          <a:srcRect/>
          <a:stretch>
            <a:fillRect/>
          </a:stretch>
        </p:blipFill>
        <p:spPr bwMode="auto">
          <a:xfrm>
            <a:off x="5286380" y="142852"/>
            <a:ext cx="3686175" cy="3686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785794"/>
            <a:ext cx="5072066" cy="3647152"/>
          </a:xfrm>
          <a:prstGeom prst="rect">
            <a:avLst/>
          </a:prstGeom>
          <a:noFill/>
        </p:spPr>
        <p:txBody>
          <a:bodyPr wrap="square" rtlCol="0">
            <a:spAutoFit/>
          </a:bodyPr>
          <a:lstStyle/>
          <a:p>
            <a:r>
              <a:rPr lang="uk-UA" sz="2100" dirty="0" smtClean="0"/>
              <a:t>Однорічна трав’яниста рослина родини бобових. Лікарі радять вживати квасолеві супи і чай з бобів квасолі при хворобах серця. Велике значення має застосування квасолі хворим на цукровий діабет. Лікар-фітотерапевт Зимна рекомендує використовувати плоди квасолі при хворобах нирок, а відвар трави(стебел) – при хворобах серця.</a:t>
            </a:r>
            <a:endParaRPr lang="uk-UA" sz="2100" dirty="0"/>
          </a:p>
        </p:txBody>
      </p:sp>
      <p:sp>
        <p:nvSpPr>
          <p:cNvPr id="5" name="TextBox 4"/>
          <p:cNvSpPr txBox="1"/>
          <p:nvPr/>
        </p:nvSpPr>
        <p:spPr>
          <a:xfrm>
            <a:off x="0" y="4357694"/>
            <a:ext cx="8858280" cy="1708160"/>
          </a:xfrm>
          <a:prstGeom prst="rect">
            <a:avLst/>
          </a:prstGeom>
          <a:noFill/>
        </p:spPr>
        <p:txBody>
          <a:bodyPr wrap="square" rtlCol="0">
            <a:spAutoFit/>
          </a:bodyPr>
          <a:lstStyle/>
          <a:p>
            <a:r>
              <a:rPr lang="uk-UA" sz="2100" dirty="0" smtClean="0"/>
              <a:t>В народі відомий ще один спосіб застосування квасолі як лікарського препарату – це квасолеве борошно. Ним користуються для лікування виразок шкіри. Проте сире насіння квасолі споживати не можна, воно містить отруйну речовину, яка легко руйнується в процесі варіння.</a:t>
            </a:r>
            <a:endParaRPr lang="uk-UA" sz="2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3214710" cy="1071546"/>
          </a:xfrm>
        </p:spPr>
        <p:txBody>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Кріп</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3554" name="Picture 2" descr="http://bcoreanda.com/Images/Articles/35539.jpg"/>
          <p:cNvPicPr>
            <a:picLocks noChangeAspect="1" noChangeArrowheads="1"/>
          </p:cNvPicPr>
          <p:nvPr/>
        </p:nvPicPr>
        <p:blipFill>
          <a:blip r:embed="rId2"/>
          <a:srcRect/>
          <a:stretch>
            <a:fillRect/>
          </a:stretch>
        </p:blipFill>
        <p:spPr bwMode="auto">
          <a:xfrm rot="5400000">
            <a:off x="5395016" y="-251535"/>
            <a:ext cx="3097431" cy="4029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785794"/>
            <a:ext cx="4643438" cy="3323987"/>
          </a:xfrm>
          <a:prstGeom prst="rect">
            <a:avLst/>
          </a:prstGeom>
          <a:noFill/>
        </p:spPr>
        <p:txBody>
          <a:bodyPr wrap="square" rtlCol="0">
            <a:spAutoFit/>
          </a:bodyPr>
          <a:lstStyle/>
          <a:p>
            <a:r>
              <a:rPr lang="uk-UA" sz="2100" dirty="0" smtClean="0"/>
              <a:t>Однорічна трав’яниста рослина родини зонтичних. У давнину і в середні віки кріп вирощували і як пряний овоч і з лікувальною метою. Його плоди використовували при безсонні для кращого виділення молока  у матерів, а листки і плоди – при запаленні сечового міхура, захворювання печінки. </a:t>
            </a:r>
            <a:endParaRPr lang="uk-UA" sz="2100" dirty="0"/>
          </a:p>
        </p:txBody>
      </p:sp>
      <p:sp>
        <p:nvSpPr>
          <p:cNvPr id="5" name="TextBox 4"/>
          <p:cNvSpPr txBox="1"/>
          <p:nvPr/>
        </p:nvSpPr>
        <p:spPr>
          <a:xfrm>
            <a:off x="0" y="4000504"/>
            <a:ext cx="8929718" cy="2631490"/>
          </a:xfrm>
          <a:prstGeom prst="rect">
            <a:avLst/>
          </a:prstGeom>
          <a:noFill/>
        </p:spPr>
        <p:txBody>
          <a:bodyPr wrap="square" rtlCol="0">
            <a:spAutoFit/>
          </a:bodyPr>
          <a:lstStyle/>
          <a:p>
            <a:r>
              <a:rPr lang="uk-UA" sz="2100" dirty="0" smtClean="0"/>
              <a:t>Якщо до страви додати трохи кропу, то вона потребує менше солі. Але в страви для збереження поживних речовин кріп потрібно класти перед їх вживанням. Зовнішньо кріп застосовують у вигляді примочок та гнійних ураженнях шкіри. В косметиці настій листків кропу використовують у вигляді компресів на втомлені очі. Для морщинистої шкіри рекомендують спиртовий настій кропу. </a:t>
            </a:r>
          </a:p>
          <a:p>
            <a:endParaRPr lang="uk-U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614734" cy="1000108"/>
          </a:xfrm>
        </p:spPr>
        <p:txBody>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Морква</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4578" name="Picture 2" descr="http://3.bp.blogspot.com/-nPpbQQh6hVQ/ULdoQmAZhaI/AAAAAAAAABM/YxSk_18epU8/s1600/carrot.jpg"/>
          <p:cNvPicPr>
            <a:picLocks noChangeAspect="1" noChangeArrowheads="1"/>
          </p:cNvPicPr>
          <p:nvPr/>
        </p:nvPicPr>
        <p:blipFill>
          <a:blip r:embed="rId2"/>
          <a:srcRect/>
          <a:stretch>
            <a:fillRect/>
          </a:stretch>
        </p:blipFill>
        <p:spPr bwMode="auto">
          <a:xfrm>
            <a:off x="5114897" y="0"/>
            <a:ext cx="4029103"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928670"/>
            <a:ext cx="5143504" cy="3000821"/>
          </a:xfrm>
          <a:prstGeom prst="rect">
            <a:avLst/>
          </a:prstGeom>
          <a:noFill/>
        </p:spPr>
        <p:txBody>
          <a:bodyPr wrap="square" rtlCol="0">
            <a:spAutoFit/>
          </a:bodyPr>
          <a:lstStyle/>
          <a:p>
            <a:r>
              <a:rPr lang="uk-UA" sz="2100" dirty="0" smtClean="0"/>
              <a:t>Дворічна трав’яниста рослина родини зонтичних. Щоденне вживання свіжої моркви значно укріплює організм, підвищує його стійкість до інфекцій і несприятливих впливів зовнішнього середовища. Дуже ефективне лікування морквяним соком при поганому складі крові, порушенні зору.</a:t>
            </a:r>
            <a:endParaRPr lang="uk-UA" sz="2100" dirty="0"/>
          </a:p>
        </p:txBody>
      </p:sp>
      <p:sp>
        <p:nvSpPr>
          <p:cNvPr id="5" name="TextBox 4"/>
          <p:cNvSpPr txBox="1"/>
          <p:nvPr/>
        </p:nvSpPr>
        <p:spPr>
          <a:xfrm>
            <a:off x="0" y="3857628"/>
            <a:ext cx="9001156" cy="2354491"/>
          </a:xfrm>
          <a:prstGeom prst="rect">
            <a:avLst/>
          </a:prstGeom>
          <a:noFill/>
        </p:spPr>
        <p:txBody>
          <a:bodyPr wrap="square" rtlCol="0">
            <a:spAutoFit/>
          </a:bodyPr>
          <a:lstStyle/>
          <a:p>
            <a:r>
              <a:rPr lang="uk-UA" sz="2100" dirty="0" smtClean="0"/>
              <a:t>Більше ширше використовують моркву в народній медицині. Її використовують від кашлю, для пом’якшення хрипкості голосу. Для цього до соку додають цукор або мед і полощуть горло. Таким же сиропом змащують рот від молочниці у малят, а дорослі користуються ним при запаленні слизової оболонки рота. При нежиті в народі закапують ніс через кожні дві години соком моркви.</a:t>
            </a:r>
            <a:endParaRPr lang="uk-UA" sz="2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3400420" cy="1142984"/>
          </a:xfrm>
        </p:spPr>
        <p:txBody>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Огірок</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5602" name="Picture 2" descr="http://www.organic.ua/images/stories/goodtoknow/cucumbers.jpg"/>
          <p:cNvPicPr>
            <a:picLocks noChangeAspect="1" noChangeArrowheads="1"/>
          </p:cNvPicPr>
          <p:nvPr/>
        </p:nvPicPr>
        <p:blipFill>
          <a:blip r:embed="rId2"/>
          <a:srcRect/>
          <a:stretch>
            <a:fillRect/>
          </a:stretch>
        </p:blipFill>
        <p:spPr bwMode="auto">
          <a:xfrm>
            <a:off x="5357818" y="142852"/>
            <a:ext cx="3643318" cy="26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42844" y="857232"/>
            <a:ext cx="4929222" cy="2677656"/>
          </a:xfrm>
          <a:prstGeom prst="rect">
            <a:avLst/>
          </a:prstGeom>
          <a:noFill/>
        </p:spPr>
        <p:txBody>
          <a:bodyPr wrap="square" rtlCol="0">
            <a:spAutoFit/>
          </a:bodyPr>
          <a:lstStyle/>
          <a:p>
            <a:r>
              <a:rPr lang="uk-UA" sz="2100" dirty="0" smtClean="0"/>
              <a:t>Однорічна трав’яниста рослина родини гарбузових. Лікарі рекомендують огірок людям з хворобами серця, кишечника, щитовидної залози. Дуже корисний для тих кому загрожує облисіння, він покращує стан волосся, зубів,нігтів.  </a:t>
            </a:r>
            <a:endParaRPr lang="uk-UA" sz="2100" dirty="0"/>
          </a:p>
        </p:txBody>
      </p:sp>
      <p:sp>
        <p:nvSpPr>
          <p:cNvPr id="6" name="TextBox 5"/>
          <p:cNvSpPr txBox="1"/>
          <p:nvPr/>
        </p:nvSpPr>
        <p:spPr>
          <a:xfrm>
            <a:off x="142844" y="3500438"/>
            <a:ext cx="8643998" cy="2354491"/>
          </a:xfrm>
          <a:prstGeom prst="rect">
            <a:avLst/>
          </a:prstGeom>
          <a:noFill/>
        </p:spPr>
        <p:txBody>
          <a:bodyPr wrap="square" rtlCol="0">
            <a:spAutoFit/>
          </a:bodyPr>
          <a:lstStyle/>
          <a:p>
            <a:r>
              <a:rPr lang="uk-UA" sz="2100" dirty="0" smtClean="0"/>
              <a:t>Людям із зайвою вагою радять навіть робити “ огіркові ” дні. Широко використовують свіжі огірки в косметиці. Огірковий сік застосовують як засіб проти вугрів, веснянок і засмаги. Суміш соків огірка і капусти, взятих порівну, використовують для живлення жирного волосся. В народних травниках також радять робити спиртовий напій з огірків. Він добре зберігається, відбілює шкіру, робить її гладенькою та свіжою.</a:t>
            </a:r>
            <a:endParaRPr lang="uk-UA" sz="2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000496" cy="1285860"/>
          </a:xfrm>
        </p:spPr>
        <p:txBody>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Петрушка</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6628" name="Picture 4" descr="http://www.tastykitchen.ru/content/uploads/2012/03/petrushka-parsley.jpg"/>
          <p:cNvPicPr>
            <a:picLocks noChangeAspect="1" noChangeArrowheads="1"/>
          </p:cNvPicPr>
          <p:nvPr/>
        </p:nvPicPr>
        <p:blipFill>
          <a:blip r:embed="rId2"/>
          <a:srcRect/>
          <a:stretch>
            <a:fillRect/>
          </a:stretch>
        </p:blipFill>
        <p:spPr bwMode="auto">
          <a:xfrm>
            <a:off x="4457700" y="0"/>
            <a:ext cx="4686300" cy="3238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1071546"/>
            <a:ext cx="4572000" cy="2677656"/>
          </a:xfrm>
          <a:prstGeom prst="rect">
            <a:avLst/>
          </a:prstGeom>
          <a:noFill/>
        </p:spPr>
        <p:txBody>
          <a:bodyPr wrap="square" rtlCol="0">
            <a:spAutoFit/>
          </a:bodyPr>
          <a:lstStyle/>
          <a:p>
            <a:r>
              <a:rPr lang="uk-UA" sz="2100" dirty="0" smtClean="0"/>
              <a:t>Дворічна трав’яниста рослина родини зонтичних. Лікарською сировиною петрушки є листки, насіння і корінь. Петрушка багато корисними речовинами. Лікарі використовують як препарат, що покращує травлення і збуджує апетит.</a:t>
            </a:r>
            <a:endParaRPr lang="uk-UA" sz="2100" dirty="0"/>
          </a:p>
        </p:txBody>
      </p:sp>
      <p:sp>
        <p:nvSpPr>
          <p:cNvPr id="6" name="TextBox 5"/>
          <p:cNvSpPr txBox="1"/>
          <p:nvPr/>
        </p:nvSpPr>
        <p:spPr>
          <a:xfrm>
            <a:off x="0" y="3714752"/>
            <a:ext cx="8358214" cy="1384995"/>
          </a:xfrm>
          <a:prstGeom prst="rect">
            <a:avLst/>
          </a:prstGeom>
          <a:noFill/>
        </p:spPr>
        <p:txBody>
          <a:bodyPr wrap="square" rtlCol="0">
            <a:spAutoFit/>
          </a:bodyPr>
          <a:lstStyle/>
          <a:p>
            <a:r>
              <a:rPr lang="uk-UA" sz="2100" dirty="0" smtClean="0"/>
              <a:t>Листя і сік петрушки зменшують свербіння від укусів бджіл і комарів. В косметиці петрушку застосовують як відбілюючий засіб. Для виведення веснянок, миють обличчя міцним відваром з коріння, змішаним з соком лимона.</a:t>
            </a:r>
            <a:endParaRPr lang="uk-UA" sz="2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757610" cy="1071546"/>
          </a:xfrm>
        </p:spPr>
        <p:txBody>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Помідор</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7652" name="Picture 4" descr="http://vrachline.ru/userfiles/2_Tomato.jpg"/>
          <p:cNvPicPr>
            <a:picLocks noChangeAspect="1" noChangeArrowheads="1"/>
          </p:cNvPicPr>
          <p:nvPr/>
        </p:nvPicPr>
        <p:blipFill>
          <a:blip r:embed="rId2"/>
          <a:srcRect/>
          <a:stretch>
            <a:fillRect/>
          </a:stretch>
        </p:blipFill>
        <p:spPr bwMode="auto">
          <a:xfrm>
            <a:off x="4540710" y="1"/>
            <a:ext cx="4603289" cy="3071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42844" y="1000108"/>
            <a:ext cx="4500562" cy="2031325"/>
          </a:xfrm>
          <a:prstGeom prst="rect">
            <a:avLst/>
          </a:prstGeom>
          <a:noFill/>
        </p:spPr>
        <p:txBody>
          <a:bodyPr wrap="square" rtlCol="0">
            <a:spAutoFit/>
          </a:bodyPr>
          <a:lstStyle/>
          <a:p>
            <a:r>
              <a:rPr lang="uk-UA" sz="2100" dirty="0" smtClean="0"/>
              <a:t>Однорічна трав’яниста рослина родини пасльонових. Томати багаті на вітамін С і використовуються проти хвороб ясен. За допомогою помідорів лікують різні захворювання. </a:t>
            </a:r>
            <a:endParaRPr lang="uk-UA" sz="2100" dirty="0"/>
          </a:p>
        </p:txBody>
      </p:sp>
      <p:sp>
        <p:nvSpPr>
          <p:cNvPr id="6" name="TextBox 5"/>
          <p:cNvSpPr txBox="1"/>
          <p:nvPr/>
        </p:nvSpPr>
        <p:spPr>
          <a:xfrm>
            <a:off x="142844" y="3071810"/>
            <a:ext cx="8286776" cy="2677656"/>
          </a:xfrm>
          <a:prstGeom prst="rect">
            <a:avLst/>
          </a:prstGeom>
          <a:noFill/>
        </p:spPr>
        <p:txBody>
          <a:bodyPr wrap="square" rtlCol="0">
            <a:spAutoFit/>
          </a:bodyPr>
          <a:lstStyle/>
          <a:p>
            <a:r>
              <a:rPr lang="uk-UA" sz="2100" dirty="0" smtClean="0"/>
              <a:t>Томатний сік лікує виразкові хвороби шлунка, а так само запори. Для лікування шлункових захворювань необхідно пити томатний сік після їжі три рази на день. Для профілактики серцево-судинних захворювань необхідно вживати помідори як у свіжому вигляді, так і в обробленому. </a:t>
            </a:r>
            <a:r>
              <a:rPr lang="ru-RU" sz="2100" dirty="0" smtClean="0"/>
              <a:t>Завдяки лікопену томати мають такий яскравий червоний колір. </a:t>
            </a:r>
            <a:r>
              <a:rPr lang="uk-UA" sz="2100" dirty="0" smtClean="0"/>
              <a:t>Лікопен має антиракову дію, запобігаючи мутації ДНК і діленню ракових клітин.</a:t>
            </a:r>
            <a:endParaRPr lang="uk-UA" sz="2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0"/>
            <a:ext cx="5400684" cy="1071546"/>
          </a:xfrm>
        </p:spPr>
        <p:txBody>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Редька і редиска</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8676" name="Picture 4" descr="http://supermarket-semena.com.ua/images/saksa.jpg"/>
          <p:cNvPicPr>
            <a:picLocks noChangeAspect="1" noChangeArrowheads="1"/>
          </p:cNvPicPr>
          <p:nvPr/>
        </p:nvPicPr>
        <p:blipFill>
          <a:blip r:embed="rId2"/>
          <a:srcRect/>
          <a:stretch>
            <a:fillRect/>
          </a:stretch>
        </p:blipFill>
        <p:spPr bwMode="auto">
          <a:xfrm>
            <a:off x="5572132" y="214290"/>
            <a:ext cx="3571868" cy="25139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42844" y="1071546"/>
            <a:ext cx="5286412" cy="369332"/>
          </a:xfrm>
          <a:prstGeom prst="rect">
            <a:avLst/>
          </a:prstGeom>
          <a:noFill/>
        </p:spPr>
        <p:txBody>
          <a:bodyPr wrap="square" rtlCol="0">
            <a:spAutoFit/>
          </a:bodyPr>
          <a:lstStyle/>
          <a:p>
            <a:endParaRPr lang="uk-UA" dirty="0"/>
          </a:p>
        </p:txBody>
      </p:sp>
      <p:sp>
        <p:nvSpPr>
          <p:cNvPr id="6" name="TextBox 5"/>
          <p:cNvSpPr txBox="1"/>
          <p:nvPr/>
        </p:nvSpPr>
        <p:spPr>
          <a:xfrm>
            <a:off x="0" y="1000108"/>
            <a:ext cx="5429256" cy="2031325"/>
          </a:xfrm>
          <a:prstGeom prst="rect">
            <a:avLst/>
          </a:prstGeom>
          <a:noFill/>
        </p:spPr>
        <p:txBody>
          <a:bodyPr wrap="square" rtlCol="0">
            <a:spAutoFit/>
          </a:bodyPr>
          <a:lstStyle/>
          <a:p>
            <a:r>
              <a:rPr lang="uk-UA" sz="2100" dirty="0" smtClean="0"/>
              <a:t>Дворічні трав’янисті рослини родини хрестоцвітих. Редька і редиска не тільки близькі родичі, вони мають і подібні лікарські властивості. Ці овочі збуджують апетит, покращують травлення.</a:t>
            </a:r>
            <a:endParaRPr lang="uk-UA" sz="2100" dirty="0"/>
          </a:p>
        </p:txBody>
      </p:sp>
      <p:sp>
        <p:nvSpPr>
          <p:cNvPr id="7" name="TextBox 6"/>
          <p:cNvSpPr txBox="1"/>
          <p:nvPr/>
        </p:nvSpPr>
        <p:spPr>
          <a:xfrm>
            <a:off x="0" y="2928934"/>
            <a:ext cx="9001156" cy="3647152"/>
          </a:xfrm>
          <a:prstGeom prst="rect">
            <a:avLst/>
          </a:prstGeom>
          <a:noFill/>
        </p:spPr>
        <p:txBody>
          <a:bodyPr wrap="square" rtlCol="0">
            <a:spAutoFit/>
          </a:bodyPr>
          <a:lstStyle/>
          <a:p>
            <a:r>
              <a:rPr lang="uk-UA" sz="2100" dirty="0" smtClean="0"/>
              <a:t>Редьці властива сильна протимікробна дія, завдяки чому, натерту редьку чи сік можна використовувати для лікування гнійних ран та виразок. Тертою редькою користуються як засобом для розтирання при радикуліті, запаленнях м’язів. В народній медицині сік редьки з медом(1:1)вживають від кашлю, як заспокійливе й відхаркуюче. Від обморожень у народі використовують чорну терту редьку, зварену в гусячому салі. В косметиці готують маски з тертої редьки змішаної зі сметаною або соняшниковою олією для живлення та відбілювання сухої шкіри. Коренеплід можна використовувати для відбілювання веснянок.</a:t>
            </a:r>
            <a:endParaRPr lang="uk-UA" sz="21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46" y="0"/>
            <a:ext cx="5257840" cy="1000108"/>
          </a:xfrm>
        </p:spPr>
        <p:txBody>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Столовий буряк</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30722" name="Picture 2" descr="http://yak-prosto.com/images/c/4/yak-zberegti-kolir-buryaka-v-borshi.jpg"/>
          <p:cNvPicPr>
            <a:picLocks noChangeAspect="1" noChangeArrowheads="1"/>
          </p:cNvPicPr>
          <p:nvPr/>
        </p:nvPicPr>
        <p:blipFill>
          <a:blip r:embed="rId2"/>
          <a:srcRect/>
          <a:stretch>
            <a:fillRect/>
          </a:stretch>
        </p:blipFill>
        <p:spPr bwMode="auto">
          <a:xfrm>
            <a:off x="5072066" y="0"/>
            <a:ext cx="3857620" cy="2569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928670"/>
            <a:ext cx="5000628" cy="1708160"/>
          </a:xfrm>
          <a:prstGeom prst="rect">
            <a:avLst/>
          </a:prstGeom>
          <a:noFill/>
        </p:spPr>
        <p:txBody>
          <a:bodyPr wrap="square" rtlCol="0">
            <a:spAutoFit/>
          </a:bodyPr>
          <a:lstStyle/>
          <a:p>
            <a:r>
              <a:rPr lang="uk-UA" sz="2100" dirty="0" smtClean="0"/>
              <a:t>Дворічна трав’яниста рослина родини лободових. Найбільше нагромаджується речовин, які лікують кров, поліпшують зір у черешках буряка.</a:t>
            </a:r>
            <a:endParaRPr lang="uk-UA" sz="2100" dirty="0"/>
          </a:p>
        </p:txBody>
      </p:sp>
      <p:sp>
        <p:nvSpPr>
          <p:cNvPr id="5" name="TextBox 4"/>
          <p:cNvSpPr txBox="1"/>
          <p:nvPr/>
        </p:nvSpPr>
        <p:spPr>
          <a:xfrm>
            <a:off x="0" y="2643182"/>
            <a:ext cx="9001156" cy="3323987"/>
          </a:xfrm>
          <a:prstGeom prst="rect">
            <a:avLst/>
          </a:prstGeom>
          <a:noFill/>
        </p:spPr>
        <p:txBody>
          <a:bodyPr wrap="square" rtlCol="0">
            <a:spAutoFit/>
          </a:bodyPr>
          <a:lstStyle/>
          <a:p>
            <a:r>
              <a:rPr lang="uk-UA" sz="2100" dirty="0" smtClean="0"/>
              <a:t>Столові буряки багаті на різноманітні вітаміни, тому їх вживають при нестачі вітамінів. Також в них містяться речовини, що виводять з кишечника різноманітні шкідливі,отруйні речовини мікробного походження, гниючі речовини кишкових паразитів. Здавна народним засобом лікування недокрів’я є суміш соків з рівних частин буряка, моркви, редьки. При зовнішніх запальних процесах, виразках, ударах рекомендується крім внутрішнього вживання бурякового соку, прикладати на вражене місце кашку коренеплода або свіжі листки. Також буряковий сік застосовують під час нежиті з густими виділеннями.</a:t>
            </a:r>
            <a:endParaRPr lang="uk-UA" sz="2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714744" cy="928670"/>
          </a:xfrm>
        </p:spPr>
        <p:txBody>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Хрін</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9698" name="Picture 2" descr="http://www.degroot-inc.com/images/horseradish.jpg"/>
          <p:cNvPicPr>
            <a:picLocks noChangeAspect="1" noChangeArrowheads="1"/>
          </p:cNvPicPr>
          <p:nvPr/>
        </p:nvPicPr>
        <p:blipFill>
          <a:blip r:embed="rId2"/>
          <a:srcRect/>
          <a:stretch>
            <a:fillRect/>
          </a:stretch>
        </p:blipFill>
        <p:spPr bwMode="auto">
          <a:xfrm>
            <a:off x="5810250" y="0"/>
            <a:ext cx="3333750" cy="3648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785794"/>
            <a:ext cx="6000760" cy="3000821"/>
          </a:xfrm>
          <a:prstGeom prst="rect">
            <a:avLst/>
          </a:prstGeom>
          <a:noFill/>
        </p:spPr>
        <p:txBody>
          <a:bodyPr wrap="square" rtlCol="0">
            <a:spAutoFit/>
          </a:bodyPr>
          <a:lstStyle/>
          <a:p>
            <a:r>
              <a:rPr lang="uk-UA" sz="2100" dirty="0" smtClean="0"/>
              <a:t>Багаторічна трав’яниста рослина родини хрестоцвітих. Стародавні слов’яни використовували хрін у їжу та з лікувальною метою. Як лікувальний засіб хрін вживають при недокрів’ї, хворобах ясен, малярії. Хрін у вигляді кашки в мішечку або настою на оцті чи горілці застосовують для компресів при різних захворюваннях, він діє подібно до гірчичників. </a:t>
            </a:r>
            <a:endParaRPr lang="uk-UA" sz="2100" dirty="0"/>
          </a:p>
        </p:txBody>
      </p:sp>
      <p:sp>
        <p:nvSpPr>
          <p:cNvPr id="5" name="TextBox 4"/>
          <p:cNvSpPr txBox="1"/>
          <p:nvPr/>
        </p:nvSpPr>
        <p:spPr>
          <a:xfrm>
            <a:off x="0" y="3786190"/>
            <a:ext cx="8929718" cy="2354491"/>
          </a:xfrm>
          <a:prstGeom prst="rect">
            <a:avLst/>
          </a:prstGeom>
          <a:noFill/>
        </p:spPr>
        <p:txBody>
          <a:bodyPr wrap="square" rtlCol="0">
            <a:spAutoFit/>
          </a:bodyPr>
          <a:lstStyle/>
          <a:p>
            <a:r>
              <a:rPr lang="uk-UA" sz="2100" dirty="0" smtClean="0"/>
              <a:t>Хрін виявляє сильну протимікробну дію, і тому настій його коренів вживають для промивань, полоскань і компресів при запальних процесах. Він прискорює загоєння застарілих гнійних ран і виразок. При зубному болі, ангіні, стоматиті – соком з тертого хрону розведеного з водою полощуть рот і горло. У косметиці настоєм коренів хрону виводять веснянки й засмаг на обличчі.</a:t>
            </a:r>
            <a:endParaRPr lang="uk-UA" sz="2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543296" cy="1161242"/>
          </a:xfrm>
        </p:spPr>
        <p:txBody>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Цибуля</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31746" name="Picture 2" descr="http://ua.all.biz/img/ua/catalog/1020388.jpeg"/>
          <p:cNvPicPr>
            <a:picLocks noChangeAspect="1" noChangeArrowheads="1"/>
          </p:cNvPicPr>
          <p:nvPr/>
        </p:nvPicPr>
        <p:blipFill>
          <a:blip r:embed="rId2"/>
          <a:srcRect/>
          <a:stretch>
            <a:fillRect/>
          </a:stretch>
        </p:blipFill>
        <p:spPr bwMode="auto">
          <a:xfrm>
            <a:off x="4857752" y="0"/>
            <a:ext cx="4286248" cy="321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1000108"/>
            <a:ext cx="4714908" cy="2354491"/>
          </a:xfrm>
          <a:prstGeom prst="rect">
            <a:avLst/>
          </a:prstGeom>
          <a:noFill/>
        </p:spPr>
        <p:txBody>
          <a:bodyPr wrap="square" rtlCol="0">
            <a:spAutoFit/>
          </a:bodyPr>
          <a:lstStyle/>
          <a:p>
            <a:r>
              <a:rPr lang="uk-UA" sz="2100" dirty="0" smtClean="0"/>
              <a:t>Багаторічна трав’яниста рослина родини цибулястих. В сучасній методиці цибуля використовується з метою профілактики нестачі вітамінів в організмі. Цибуля глистогінний засіб.</a:t>
            </a:r>
            <a:endParaRPr lang="uk-UA" sz="2100" dirty="0"/>
          </a:p>
        </p:txBody>
      </p:sp>
      <p:sp>
        <p:nvSpPr>
          <p:cNvPr id="5" name="TextBox 4"/>
          <p:cNvSpPr txBox="1"/>
          <p:nvPr/>
        </p:nvSpPr>
        <p:spPr>
          <a:xfrm>
            <a:off x="0" y="3357562"/>
            <a:ext cx="9144000" cy="3000821"/>
          </a:xfrm>
          <a:prstGeom prst="rect">
            <a:avLst/>
          </a:prstGeom>
          <a:noFill/>
        </p:spPr>
        <p:txBody>
          <a:bodyPr wrap="square" rtlCol="0">
            <a:spAutoFit/>
          </a:bodyPr>
          <a:lstStyle/>
          <a:p>
            <a:r>
              <a:rPr lang="uk-UA" sz="2100" dirty="0" smtClean="0"/>
              <a:t>Вік кашлю вживають цибулю з медом. З давнини дійшов спосіб лікувати цибулею гнійні захворювання шкіри,нариви,чиряки. Цибулею лікують нежить, для чого закладають в ніс кусочок ати, змоченої соком цибулі, розведеним кип’яченою водою(1:1). В косметиці кашку з цибулі застосовують для виведення вугрів, веснянок, бородавок,мозолів. З давнини зберігся народний спосіб укріплювати волосся, при його випадінні, шляхом втирання в шкіру голови соку цибулі.</a:t>
            </a:r>
          </a:p>
          <a:p>
            <a:endParaRPr lang="uk-UA" sz="2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371319.jpg"/>
          <p:cNvPicPr>
            <a:picLocks noGrp="1" noChangeAspect="1"/>
          </p:cNvPicPr>
          <p:nvPr>
            <p:ph idx="1"/>
          </p:nvPr>
        </p:nvPicPr>
        <p:blipFill>
          <a:blip r:embed="rId2"/>
          <a:stretch>
            <a:fillRect/>
          </a:stretch>
        </p:blipFill>
        <p:spPr>
          <a:xfrm>
            <a:off x="214282" y="1785926"/>
            <a:ext cx="7218094" cy="4860792"/>
          </a:xfrm>
        </p:spPr>
      </p:pic>
      <p:sp>
        <p:nvSpPr>
          <p:cNvPr id="5" name="TextBox 4"/>
          <p:cNvSpPr txBox="1"/>
          <p:nvPr/>
        </p:nvSpPr>
        <p:spPr>
          <a:xfrm>
            <a:off x="4214810" y="214290"/>
            <a:ext cx="4714908" cy="1569660"/>
          </a:xfrm>
          <a:prstGeom prst="rect">
            <a:avLst/>
          </a:prstGeom>
          <a:noFill/>
        </p:spPr>
        <p:txBody>
          <a:bodyPr wrap="square" rtlCol="0">
            <a:spAutoFit/>
          </a:bodyPr>
          <a:lstStyle/>
          <a:p>
            <a:r>
              <a:rPr lang="uk-UA" sz="2400" dirty="0" smtClean="0"/>
              <a:t>Ваша їжа повинна бути ліками, а ваші ліки повинні бути їжею.</a:t>
            </a:r>
          </a:p>
          <a:p>
            <a:pPr algn="r"/>
            <a:r>
              <a:rPr lang="uk-UA" sz="2400" dirty="0" smtClean="0"/>
              <a:t>Гіппократ</a:t>
            </a:r>
            <a:endParaRPr lang="uk-UA"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043230" cy="1089804"/>
          </a:xfrm>
        </p:spPr>
        <p:txBody>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Часник</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32770" name="Picture 2" descr="http://dachnik.in.ua/wp-content/uploads/2011/05/VEGAR20927_3.jpg"/>
          <p:cNvPicPr>
            <a:picLocks noChangeAspect="1" noChangeArrowheads="1"/>
          </p:cNvPicPr>
          <p:nvPr/>
        </p:nvPicPr>
        <p:blipFill>
          <a:blip r:embed="rId2"/>
          <a:srcRect/>
          <a:stretch>
            <a:fillRect/>
          </a:stretch>
        </p:blipFill>
        <p:spPr bwMode="auto">
          <a:xfrm>
            <a:off x="5715001" y="-1"/>
            <a:ext cx="3429000" cy="3429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0" y="1000108"/>
            <a:ext cx="5715008" cy="2354491"/>
          </a:xfrm>
          <a:prstGeom prst="rect">
            <a:avLst/>
          </a:prstGeom>
          <a:noFill/>
        </p:spPr>
        <p:txBody>
          <a:bodyPr wrap="square" rtlCol="0">
            <a:spAutoFit/>
          </a:bodyPr>
          <a:lstStyle/>
          <a:p>
            <a:r>
              <a:rPr lang="uk-UA" sz="2100" dirty="0" smtClean="0"/>
              <a:t>Дворічна трав’яниста рослина родини цибулинних.  Часник збуджує апетит, сприяє кращому засвоєнню їжі, зменшує </a:t>
            </a:r>
            <a:r>
              <a:rPr lang="uk-UA" sz="2100" dirty="0" err="1" smtClean="0"/>
              <a:t>к-ть</a:t>
            </a:r>
            <a:r>
              <a:rPr lang="uk-UA" sz="2100" dirty="0" smtClean="0"/>
              <a:t> газів у шлунку. Настій часнику на горілці в народній медицині рахується засобом при камінні в нирках та сечовому міхурі. </a:t>
            </a:r>
            <a:endParaRPr lang="uk-UA" sz="2100" dirty="0"/>
          </a:p>
        </p:txBody>
      </p:sp>
      <p:sp>
        <p:nvSpPr>
          <p:cNvPr id="6" name="TextBox 5"/>
          <p:cNvSpPr txBox="1"/>
          <p:nvPr/>
        </p:nvSpPr>
        <p:spPr>
          <a:xfrm>
            <a:off x="0" y="3357562"/>
            <a:ext cx="8643966" cy="2354491"/>
          </a:xfrm>
          <a:prstGeom prst="rect">
            <a:avLst/>
          </a:prstGeom>
          <a:noFill/>
        </p:spPr>
        <p:txBody>
          <a:bodyPr wrap="square" rtlCol="0">
            <a:spAutoFit/>
          </a:bodyPr>
          <a:lstStyle/>
          <a:p>
            <a:r>
              <a:rPr lang="uk-UA" sz="2100" dirty="0" smtClean="0"/>
              <a:t>При простудних захворюваннях дихальних шляхів, груди натирають кашкою з часнику змішаною зі свинячим жиром. Також часник сприяє гоєнню гнійних ран, його рекомендують при болісних мозолях прикладати на ніч, змішавши з порошком крейди. Але зловживати часником не можна. В день можна використовувати 3-5 зубців. Особливо потрібно бути обережним людям з порушенням діяльності серця.</a:t>
            </a:r>
            <a:endParaRPr lang="uk-UA" sz="2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1399032"/>
          </a:xfrm>
        </p:spPr>
        <p:txBody>
          <a:bodyPr/>
          <a:lstStyle/>
          <a:p>
            <a:r>
              <a:rPr lang="uk-U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Література</a:t>
            </a:r>
            <a:endParaRPr lang="uk-U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214282" y="1142984"/>
            <a:ext cx="8715436" cy="5632311"/>
          </a:xfrm>
          <a:prstGeom prst="rect">
            <a:avLst/>
          </a:prstGeom>
          <a:noFill/>
        </p:spPr>
        <p:txBody>
          <a:bodyPr wrap="square" rtlCol="0">
            <a:spAutoFit/>
          </a:bodyPr>
          <a:lstStyle/>
          <a:p>
            <a:pPr marL="342900" indent="-342900">
              <a:buFont typeface="+mj-lt"/>
              <a:buAutoNum type="arabicPeriod"/>
            </a:pPr>
            <a:r>
              <a:rPr lang="uk-UA" dirty="0" smtClean="0"/>
              <a:t>Аптека землі, води і трав. Зб. Рецептів </a:t>
            </a:r>
            <a:r>
              <a:rPr lang="en-US" dirty="0" smtClean="0"/>
              <a:t>/ </a:t>
            </a:r>
            <a:r>
              <a:rPr lang="uk-UA" dirty="0" smtClean="0"/>
              <a:t>Упоряд. Н. </a:t>
            </a:r>
            <a:r>
              <a:rPr lang="uk-UA" dirty="0" err="1" smtClean="0"/>
              <a:t>Совенко</a:t>
            </a:r>
            <a:r>
              <a:rPr lang="uk-UA" dirty="0" smtClean="0"/>
              <a:t>. –К.: Видавничий центр </a:t>
            </a:r>
            <a:r>
              <a:rPr lang="uk-UA" dirty="0" err="1" smtClean="0"/>
              <a:t>“Фінпрес”</a:t>
            </a:r>
            <a:r>
              <a:rPr lang="uk-UA" dirty="0" smtClean="0"/>
              <a:t> ,1993.</a:t>
            </a:r>
          </a:p>
          <a:p>
            <a:pPr marL="342900" indent="-342900">
              <a:buFont typeface="+mj-lt"/>
              <a:buAutoNum type="arabicPeriod"/>
            </a:pPr>
            <a:r>
              <a:rPr lang="uk-UA" dirty="0" smtClean="0"/>
              <a:t>Володарська А.Т., </a:t>
            </a:r>
            <a:r>
              <a:rPr lang="uk-UA" dirty="0" err="1" smtClean="0"/>
              <a:t>Скляривський</a:t>
            </a:r>
            <a:r>
              <a:rPr lang="uk-UA" dirty="0" smtClean="0"/>
              <a:t> М.О. Вітаміни на грядці. – К.: Урожай, 1989.</a:t>
            </a:r>
          </a:p>
          <a:p>
            <a:pPr marL="342900" indent="-342900">
              <a:buFont typeface="+mj-lt"/>
              <a:buAutoNum type="arabicPeriod"/>
            </a:pPr>
            <a:r>
              <a:rPr lang="uk-UA" dirty="0" smtClean="0"/>
              <a:t>Довідник по овочівництву. </a:t>
            </a:r>
            <a:r>
              <a:rPr lang="en-US" dirty="0" smtClean="0"/>
              <a:t>/ </a:t>
            </a:r>
            <a:r>
              <a:rPr lang="uk-UA" dirty="0" smtClean="0"/>
              <a:t>за ряд. Г.Л. Бондаренко. – К.: Урожай, 2000.</a:t>
            </a:r>
          </a:p>
          <a:p>
            <a:pPr marL="342900" indent="-342900">
              <a:buFont typeface="+mj-lt"/>
              <a:buAutoNum type="arabicPeriod"/>
            </a:pPr>
            <a:r>
              <a:rPr lang="uk-UA" dirty="0" err="1" smtClean="0"/>
              <a:t>Дудченко</a:t>
            </a:r>
            <a:r>
              <a:rPr lang="uk-UA" dirty="0" smtClean="0"/>
              <a:t> Л.Г., Крищенко В.В. </a:t>
            </a:r>
            <a:r>
              <a:rPr lang="uk-UA" dirty="0" err="1" smtClean="0"/>
              <a:t>Пищев</a:t>
            </a:r>
            <a:r>
              <a:rPr lang="ru-RU" dirty="0" err="1" smtClean="0"/>
              <a:t>ые</a:t>
            </a:r>
            <a:r>
              <a:rPr lang="ru-RU" dirty="0" smtClean="0"/>
              <a:t> растения – целители. – К.: </a:t>
            </a:r>
            <a:r>
              <a:rPr lang="ru-RU" dirty="0" err="1" smtClean="0"/>
              <a:t>Наукова</a:t>
            </a:r>
            <a:r>
              <a:rPr lang="ru-RU" dirty="0" smtClean="0"/>
              <a:t> думка, 1988.</a:t>
            </a:r>
          </a:p>
          <a:p>
            <a:pPr marL="342900" indent="-342900">
              <a:buFont typeface="+mj-lt"/>
              <a:buAutoNum type="arabicPeriod"/>
            </a:pPr>
            <a:r>
              <a:rPr lang="ru-RU" dirty="0" err="1" smtClean="0"/>
              <a:t>Зубицька</a:t>
            </a:r>
            <a:r>
              <a:rPr lang="ru-RU" dirty="0" smtClean="0"/>
              <a:t> Н., </a:t>
            </a:r>
            <a:r>
              <a:rPr lang="ru-RU" dirty="0" err="1" smtClean="0"/>
              <a:t>Зубицький</a:t>
            </a:r>
            <a:r>
              <a:rPr lang="ru-RU" dirty="0" smtClean="0"/>
              <a:t> Д. </a:t>
            </a:r>
            <a:r>
              <a:rPr lang="ru-RU" dirty="0" err="1" smtClean="0"/>
              <a:t>Морква</a:t>
            </a:r>
            <a:r>
              <a:rPr lang="ru-RU" dirty="0" smtClean="0"/>
              <a:t> </a:t>
            </a:r>
            <a:r>
              <a:rPr lang="ru-RU" dirty="0" err="1" smtClean="0"/>
              <a:t>проти</a:t>
            </a:r>
            <a:r>
              <a:rPr lang="ru-RU" dirty="0" smtClean="0"/>
              <a:t> </a:t>
            </a:r>
            <a:r>
              <a:rPr lang="ru-RU" dirty="0" err="1" smtClean="0"/>
              <a:t>хвороби</a:t>
            </a:r>
            <a:r>
              <a:rPr lang="ru-RU" dirty="0" smtClean="0"/>
              <a:t>. </a:t>
            </a:r>
            <a:r>
              <a:rPr lang="uk-UA" dirty="0" smtClean="0"/>
              <a:t>/ Зелений світ. – 1993. - №2</a:t>
            </a:r>
          </a:p>
          <a:p>
            <a:pPr marL="342900" indent="-342900">
              <a:buFont typeface="+mj-lt"/>
              <a:buAutoNum type="arabicPeriod"/>
            </a:pPr>
            <a:r>
              <a:rPr lang="ru-RU" dirty="0" err="1" smtClean="0"/>
              <a:t>Зубицька</a:t>
            </a:r>
            <a:r>
              <a:rPr lang="ru-RU" dirty="0" smtClean="0"/>
              <a:t> Н., </a:t>
            </a:r>
            <a:r>
              <a:rPr lang="ru-RU" dirty="0" err="1" smtClean="0"/>
              <a:t>Зубицький</a:t>
            </a:r>
            <a:r>
              <a:rPr lang="ru-RU" dirty="0" smtClean="0"/>
              <a:t> Д. </a:t>
            </a:r>
            <a:r>
              <a:rPr lang="ru-RU" dirty="0" err="1" smtClean="0"/>
              <a:t>Цілюща</a:t>
            </a:r>
            <a:r>
              <a:rPr lang="ru-RU" dirty="0" smtClean="0"/>
              <a:t> </a:t>
            </a:r>
            <a:r>
              <a:rPr lang="ru-RU" dirty="0" err="1" smtClean="0"/>
              <a:t>квасоля</a:t>
            </a:r>
            <a:r>
              <a:rPr lang="ru-RU" dirty="0" smtClean="0"/>
              <a:t>. / </a:t>
            </a:r>
            <a:r>
              <a:rPr lang="ru-RU" dirty="0" err="1" smtClean="0"/>
              <a:t>Дім</a:t>
            </a:r>
            <a:r>
              <a:rPr lang="ru-RU" dirty="0" smtClean="0"/>
              <a:t>, сад, город. – 1990. -№3</a:t>
            </a:r>
          </a:p>
          <a:p>
            <a:pPr marL="342900" indent="-342900">
              <a:buFont typeface="+mj-lt"/>
              <a:buAutoNum type="arabicPeriod"/>
            </a:pPr>
            <a:r>
              <a:rPr lang="ru-RU" dirty="0" err="1" smtClean="0"/>
              <a:t>Кархут</a:t>
            </a:r>
            <a:r>
              <a:rPr lang="ru-RU" dirty="0" smtClean="0"/>
              <a:t> В.В. </a:t>
            </a:r>
            <a:r>
              <a:rPr lang="ru-RU" dirty="0" err="1" smtClean="0"/>
              <a:t>Ліки</a:t>
            </a:r>
            <a:r>
              <a:rPr lang="ru-RU" dirty="0" smtClean="0"/>
              <a:t> </a:t>
            </a:r>
            <a:r>
              <a:rPr lang="ru-RU" dirty="0" err="1" smtClean="0"/>
              <a:t>навколо</a:t>
            </a:r>
            <a:r>
              <a:rPr lang="ru-RU" dirty="0" smtClean="0"/>
              <a:t> нас. – К.: </a:t>
            </a:r>
            <a:r>
              <a:rPr lang="ru-RU" dirty="0" err="1" smtClean="0"/>
              <a:t>Здоров’я</a:t>
            </a:r>
            <a:r>
              <a:rPr lang="ru-RU" dirty="0" smtClean="0"/>
              <a:t>, 2003.</a:t>
            </a:r>
          </a:p>
          <a:p>
            <a:pPr marL="342900" indent="-342900">
              <a:buFont typeface="+mj-lt"/>
              <a:buAutoNum type="arabicPeriod"/>
            </a:pPr>
            <a:r>
              <a:rPr lang="ru-RU" dirty="0" err="1" smtClean="0"/>
              <a:t>Мамчук</a:t>
            </a:r>
            <a:r>
              <a:rPr lang="ru-RU" dirty="0" smtClean="0"/>
              <a:t> Ф.Г., </a:t>
            </a:r>
            <a:r>
              <a:rPr lang="ru-RU" dirty="0" err="1" smtClean="0"/>
              <a:t>Гладун</a:t>
            </a:r>
            <a:r>
              <a:rPr lang="ru-RU" dirty="0" smtClean="0"/>
              <a:t> Я.Д. </a:t>
            </a:r>
            <a:r>
              <a:rPr lang="ru-RU" dirty="0" err="1" smtClean="0"/>
              <a:t>Лікарські</a:t>
            </a:r>
            <a:r>
              <a:rPr lang="ru-RU" dirty="0" smtClean="0"/>
              <a:t> </a:t>
            </a:r>
            <a:r>
              <a:rPr lang="ru-RU" dirty="0" err="1" smtClean="0"/>
              <a:t>рослини</a:t>
            </a:r>
            <a:r>
              <a:rPr lang="ru-RU" dirty="0" smtClean="0"/>
              <a:t> на </a:t>
            </a:r>
            <a:r>
              <a:rPr lang="ru-RU" dirty="0" err="1" smtClean="0"/>
              <a:t>присадибній</a:t>
            </a:r>
            <a:r>
              <a:rPr lang="ru-RU" dirty="0" smtClean="0"/>
              <a:t> </a:t>
            </a:r>
            <a:r>
              <a:rPr lang="ru-RU" dirty="0" err="1" smtClean="0"/>
              <a:t>ділянці</a:t>
            </a:r>
            <a:r>
              <a:rPr lang="ru-RU" dirty="0" smtClean="0"/>
              <a:t>. – К.: Урожай, 1989.</a:t>
            </a:r>
          </a:p>
          <a:p>
            <a:pPr marL="342900" indent="-342900">
              <a:buFont typeface="+mj-lt"/>
              <a:buAutoNum type="arabicPeriod"/>
            </a:pPr>
            <a:r>
              <a:rPr lang="ru-RU" dirty="0" smtClean="0"/>
              <a:t>Павленко Л.О. </a:t>
            </a:r>
            <a:r>
              <a:rPr lang="ru-RU" dirty="0" err="1" smtClean="0"/>
              <a:t>Цілющі</a:t>
            </a:r>
            <a:r>
              <a:rPr lang="ru-RU" dirty="0" smtClean="0"/>
              <a:t> </a:t>
            </a:r>
            <a:r>
              <a:rPr lang="ru-RU" dirty="0" err="1" smtClean="0"/>
              <a:t>скарби</a:t>
            </a:r>
            <a:r>
              <a:rPr lang="ru-RU" dirty="0" smtClean="0"/>
              <a:t> </a:t>
            </a:r>
            <a:r>
              <a:rPr lang="ru-RU" dirty="0" err="1" smtClean="0"/>
              <a:t>Землі</a:t>
            </a:r>
            <a:r>
              <a:rPr lang="ru-RU" dirty="0" smtClean="0"/>
              <a:t>. – К.: </a:t>
            </a:r>
            <a:r>
              <a:rPr lang="ru-RU" dirty="0" err="1" smtClean="0"/>
              <a:t>Наукова</a:t>
            </a:r>
            <a:r>
              <a:rPr lang="ru-RU" dirty="0" smtClean="0"/>
              <a:t> думка, 1998.</a:t>
            </a:r>
          </a:p>
          <a:p>
            <a:pPr marL="342900" indent="-342900">
              <a:buFont typeface="+mj-lt"/>
              <a:buAutoNum type="arabicPeriod"/>
            </a:pPr>
            <a:r>
              <a:rPr lang="ru-RU" dirty="0" err="1" smtClean="0"/>
              <a:t>Русенька</a:t>
            </a:r>
            <a:r>
              <a:rPr lang="ru-RU" dirty="0" smtClean="0"/>
              <a:t> Н.Г. 12 </a:t>
            </a:r>
            <a:r>
              <a:rPr lang="ru-RU" dirty="0" err="1" smtClean="0"/>
              <a:t>місяців</a:t>
            </a:r>
            <a:r>
              <a:rPr lang="ru-RU" dirty="0" smtClean="0"/>
              <a:t> </a:t>
            </a:r>
            <a:r>
              <a:rPr lang="ru-RU" dirty="0" err="1" smtClean="0"/>
              <a:t>здоров’я</a:t>
            </a:r>
            <a:r>
              <a:rPr lang="ru-RU" dirty="0" smtClean="0"/>
              <a:t>. – К.: </a:t>
            </a:r>
            <a:r>
              <a:rPr lang="ru-RU" dirty="0" err="1" smtClean="0"/>
              <a:t>В-во</a:t>
            </a:r>
            <a:r>
              <a:rPr lang="ru-RU" dirty="0" smtClean="0"/>
              <a:t> «</a:t>
            </a:r>
            <a:r>
              <a:rPr lang="ru-RU" dirty="0" err="1" smtClean="0"/>
              <a:t>Киїська</a:t>
            </a:r>
            <a:r>
              <a:rPr lang="ru-RU" dirty="0" smtClean="0"/>
              <a:t> правда», 1999.</a:t>
            </a:r>
          </a:p>
          <a:p>
            <a:pPr marL="342900" indent="-342900">
              <a:buFont typeface="+mj-lt"/>
              <a:buAutoNum type="arabicPeriod"/>
            </a:pPr>
            <a:r>
              <a:rPr lang="ru-RU" dirty="0" err="1" smtClean="0"/>
              <a:t>Скляревський</a:t>
            </a:r>
            <a:r>
              <a:rPr lang="ru-RU" dirty="0" smtClean="0"/>
              <a:t> Л.Я., </a:t>
            </a:r>
            <a:r>
              <a:rPr lang="ru-RU" dirty="0" err="1" smtClean="0"/>
              <a:t>Губанів</a:t>
            </a:r>
            <a:r>
              <a:rPr lang="ru-RU" dirty="0" smtClean="0"/>
              <a:t> Н.Л., Лекарственные растения в быту</a:t>
            </a:r>
            <a:r>
              <a:rPr lang="uk-UA" dirty="0" smtClean="0"/>
              <a:t>.</a:t>
            </a:r>
            <a:endParaRPr lang="ru-RU" dirty="0" smtClean="0"/>
          </a:p>
          <a:p>
            <a:pPr marL="342900" indent="-342900">
              <a:buFont typeface="+mj-lt"/>
              <a:buAutoNum type="arabicPeriod"/>
            </a:pPr>
            <a:endParaRPr lang="uk-UA" dirty="0" smtClean="0"/>
          </a:p>
          <a:p>
            <a:pPr marL="342900" indent="-342900">
              <a:buFont typeface="+mj-lt"/>
              <a:buAutoNum type="arabicPeriod"/>
            </a:pPr>
            <a:endParaRPr lang="uk-UA" dirty="0" smtClean="0"/>
          </a:p>
          <a:p>
            <a:pPr marL="342900" indent="-342900">
              <a:buFont typeface="+mj-lt"/>
              <a:buAutoNum type="arabicPeriod"/>
            </a:pP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unction.in.ua/wp-content/uploads/2011/05/ovochi.jpg"/>
          <p:cNvPicPr>
            <a:picLocks noChangeAspect="1" noChangeArrowheads="1"/>
          </p:cNvPicPr>
          <p:nvPr/>
        </p:nvPicPr>
        <p:blipFill>
          <a:blip r:embed="rId2"/>
          <a:srcRect/>
          <a:stretch>
            <a:fillRect/>
          </a:stretch>
        </p:blipFill>
        <p:spPr bwMode="auto">
          <a:xfrm>
            <a:off x="642910" y="1643050"/>
            <a:ext cx="6357982" cy="4768488"/>
          </a:xfrm>
          <a:prstGeom prst="rect">
            <a:avLst/>
          </a:prstGeom>
          <a:noFill/>
        </p:spPr>
      </p:pic>
      <p:sp>
        <p:nvSpPr>
          <p:cNvPr id="3" name="TextBox 2"/>
          <p:cNvSpPr txBox="1"/>
          <p:nvPr/>
        </p:nvSpPr>
        <p:spPr>
          <a:xfrm>
            <a:off x="3643306" y="285728"/>
            <a:ext cx="5072098" cy="1200329"/>
          </a:xfrm>
          <a:prstGeom prst="rect">
            <a:avLst/>
          </a:prstGeom>
          <a:noFill/>
        </p:spPr>
        <p:txBody>
          <a:bodyPr wrap="square" rtlCol="0">
            <a:spAutoFit/>
          </a:bodyPr>
          <a:lstStyle/>
          <a:p>
            <a:r>
              <a:rPr lang="uk-UA" sz="2400" dirty="0" smtClean="0"/>
              <a:t>Ми живемо не для того, щоб їсти, а їмо для того, щоб жити. </a:t>
            </a:r>
          </a:p>
          <a:p>
            <a:pPr algn="r"/>
            <a:r>
              <a:rPr lang="ru-RU" sz="2400" dirty="0" smtClean="0"/>
              <a:t>Сократ </a:t>
            </a:r>
            <a:endParaRPr lang="uk-UA"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8926" y="285728"/>
            <a:ext cx="6215074" cy="1200329"/>
          </a:xfrm>
          <a:prstGeom prst="rect">
            <a:avLst/>
          </a:prstGeom>
          <a:noFill/>
        </p:spPr>
        <p:txBody>
          <a:bodyPr wrap="square" rtlCol="0">
            <a:spAutoFit/>
          </a:bodyPr>
          <a:lstStyle/>
          <a:p>
            <a:r>
              <a:rPr lang="uk-UA" sz="2400" dirty="0" smtClean="0"/>
              <a:t>Тварина насичується, людина їсть, розумна людина вміє харчуватися.</a:t>
            </a:r>
          </a:p>
          <a:p>
            <a:pPr algn="r"/>
            <a:r>
              <a:rPr lang="uk-UA" sz="2400" dirty="0" err="1" smtClean="0"/>
              <a:t>Брилья-Саварен</a:t>
            </a:r>
            <a:r>
              <a:rPr lang="uk-UA" sz="2400" dirty="0" smtClean="0"/>
              <a:t> </a:t>
            </a:r>
            <a:endParaRPr lang="uk-UA" sz="2400" dirty="0"/>
          </a:p>
        </p:txBody>
      </p:sp>
      <p:pic>
        <p:nvPicPr>
          <p:cNvPr id="16386" name="Picture 2" descr="http://i.obozrevatel.ua/9/1179310/372398.jpg"/>
          <p:cNvPicPr>
            <a:picLocks noChangeAspect="1" noChangeArrowheads="1"/>
          </p:cNvPicPr>
          <p:nvPr/>
        </p:nvPicPr>
        <p:blipFill>
          <a:blip r:embed="rId2"/>
          <a:srcRect/>
          <a:stretch>
            <a:fillRect/>
          </a:stretch>
        </p:blipFill>
        <p:spPr bwMode="auto">
          <a:xfrm>
            <a:off x="357158" y="1857364"/>
            <a:ext cx="7072362" cy="47149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План</a:t>
            </a:r>
            <a:endParaRPr lang="uk-UA"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extBox 2"/>
          <p:cNvSpPr txBox="1"/>
          <p:nvPr/>
        </p:nvSpPr>
        <p:spPr>
          <a:xfrm>
            <a:off x="285720" y="1428736"/>
            <a:ext cx="8143932" cy="5355312"/>
          </a:xfrm>
          <a:prstGeom prst="rect">
            <a:avLst/>
          </a:prstGeom>
          <a:noFill/>
        </p:spPr>
        <p:txBody>
          <a:bodyPr wrap="square" rtlCol="0">
            <a:spAutoFit/>
          </a:bodyPr>
          <a:lstStyle/>
          <a:p>
            <a:pPr marL="400050" indent="-400050">
              <a:buFont typeface="+mj-lt"/>
              <a:buAutoNum type="romanUcPeriod"/>
            </a:pPr>
            <a:r>
              <a:rPr lang="uk-UA" dirty="0" smtClean="0"/>
              <a:t>Вступ</a:t>
            </a:r>
          </a:p>
          <a:p>
            <a:pPr marL="400050" indent="-400050">
              <a:buFont typeface="+mj-lt"/>
              <a:buAutoNum type="romanUcPeriod"/>
            </a:pPr>
            <a:r>
              <a:rPr lang="uk-UA" dirty="0" smtClean="0"/>
              <a:t>Овочеві культури як лікарські препарати</a:t>
            </a:r>
          </a:p>
          <a:p>
            <a:pPr marL="800100" lvl="1" indent="-342900">
              <a:buFont typeface="+mj-lt"/>
              <a:buAutoNum type="arabicPeriod"/>
            </a:pPr>
            <a:r>
              <a:rPr lang="uk-UA" dirty="0" smtClean="0"/>
              <a:t>Гарбуз</a:t>
            </a:r>
          </a:p>
          <a:p>
            <a:pPr marL="800100" lvl="1" indent="-342900">
              <a:buFont typeface="+mj-lt"/>
              <a:buAutoNum type="arabicPeriod"/>
            </a:pPr>
            <a:r>
              <a:rPr lang="uk-UA" dirty="0" smtClean="0"/>
              <a:t>Капуста білоголова</a:t>
            </a:r>
          </a:p>
          <a:p>
            <a:pPr marL="800100" lvl="1" indent="-342900">
              <a:buFont typeface="+mj-lt"/>
              <a:buAutoNum type="arabicPeriod"/>
            </a:pPr>
            <a:r>
              <a:rPr lang="uk-UA" dirty="0" smtClean="0"/>
              <a:t>Картопля</a:t>
            </a:r>
          </a:p>
          <a:p>
            <a:pPr marL="800100" lvl="1" indent="-342900">
              <a:buFont typeface="+mj-lt"/>
              <a:buAutoNum type="arabicPeriod"/>
            </a:pPr>
            <a:r>
              <a:rPr lang="uk-UA" dirty="0" smtClean="0"/>
              <a:t>Квасоля</a:t>
            </a:r>
          </a:p>
          <a:p>
            <a:pPr marL="800100" lvl="1" indent="-342900">
              <a:buFont typeface="+mj-lt"/>
              <a:buAutoNum type="arabicPeriod"/>
            </a:pPr>
            <a:r>
              <a:rPr lang="uk-UA" dirty="0" smtClean="0"/>
              <a:t>Кріп</a:t>
            </a:r>
          </a:p>
          <a:p>
            <a:pPr marL="800100" lvl="1" indent="-342900">
              <a:buFont typeface="+mj-lt"/>
              <a:buAutoNum type="arabicPeriod"/>
            </a:pPr>
            <a:r>
              <a:rPr lang="uk-UA" dirty="0" smtClean="0"/>
              <a:t>Морква</a:t>
            </a:r>
          </a:p>
          <a:p>
            <a:pPr marL="800100" lvl="1" indent="-342900">
              <a:buFont typeface="+mj-lt"/>
              <a:buAutoNum type="arabicPeriod"/>
            </a:pPr>
            <a:r>
              <a:rPr lang="uk-UA" dirty="0" smtClean="0"/>
              <a:t>Огірок</a:t>
            </a:r>
          </a:p>
          <a:p>
            <a:pPr marL="800100" lvl="1" indent="-342900">
              <a:buFont typeface="+mj-lt"/>
              <a:buAutoNum type="arabicPeriod"/>
            </a:pPr>
            <a:r>
              <a:rPr lang="uk-UA" dirty="0" smtClean="0"/>
              <a:t>Петрушка</a:t>
            </a:r>
          </a:p>
          <a:p>
            <a:pPr marL="800100" lvl="1" indent="-342900">
              <a:buFont typeface="+mj-lt"/>
              <a:buAutoNum type="arabicPeriod"/>
            </a:pPr>
            <a:r>
              <a:rPr lang="uk-UA" dirty="0" smtClean="0"/>
              <a:t>Помідор</a:t>
            </a:r>
          </a:p>
          <a:p>
            <a:pPr marL="800100" lvl="1" indent="-342900">
              <a:buFont typeface="+mj-lt"/>
              <a:buAutoNum type="arabicPeriod"/>
            </a:pPr>
            <a:r>
              <a:rPr lang="uk-UA" dirty="0" smtClean="0"/>
              <a:t>Редька, редиска</a:t>
            </a:r>
          </a:p>
          <a:p>
            <a:pPr marL="800100" lvl="1" indent="-342900">
              <a:buFont typeface="+mj-lt"/>
              <a:buAutoNum type="arabicPeriod"/>
            </a:pPr>
            <a:r>
              <a:rPr lang="uk-UA" dirty="0" smtClean="0"/>
              <a:t>Столовий буряк</a:t>
            </a:r>
          </a:p>
          <a:p>
            <a:pPr marL="800100" lvl="1" indent="-342900">
              <a:buFont typeface="+mj-lt"/>
              <a:buAutoNum type="arabicPeriod"/>
            </a:pPr>
            <a:r>
              <a:rPr lang="uk-UA" dirty="0" smtClean="0"/>
              <a:t>Хрін</a:t>
            </a:r>
          </a:p>
          <a:p>
            <a:pPr marL="800100" lvl="1" indent="-342900">
              <a:buFont typeface="+mj-lt"/>
              <a:buAutoNum type="arabicPeriod"/>
            </a:pPr>
            <a:r>
              <a:rPr lang="uk-UA" dirty="0" smtClean="0"/>
              <a:t>Цибуля</a:t>
            </a:r>
          </a:p>
          <a:p>
            <a:pPr marL="800100" lvl="1" indent="-342900">
              <a:buFont typeface="+mj-lt"/>
              <a:buAutoNum type="arabicPeriod"/>
            </a:pPr>
            <a:r>
              <a:rPr lang="uk-UA" dirty="0" smtClean="0"/>
              <a:t>Часник</a:t>
            </a:r>
            <a:endParaRPr lang="en-US" dirty="0" smtClean="0"/>
          </a:p>
          <a:p>
            <a:pPr marL="342900" indent="-342900"/>
            <a:r>
              <a:rPr lang="ru-RU" dirty="0" err="1" smtClean="0"/>
              <a:t>lll</a:t>
            </a:r>
            <a:r>
              <a:rPr lang="en-US" dirty="0" smtClean="0"/>
              <a:t>.</a:t>
            </a:r>
            <a:r>
              <a:rPr lang="uk-UA" dirty="0" smtClean="0"/>
              <a:t> </a:t>
            </a:r>
            <a:r>
              <a:rPr lang="en-US" dirty="0" smtClean="0"/>
              <a:t> </a:t>
            </a:r>
            <a:r>
              <a:rPr lang="uk-UA" dirty="0" smtClean="0"/>
              <a:t> Література</a:t>
            </a:r>
          </a:p>
          <a:p>
            <a:pPr marL="342900" indent="-342900"/>
            <a:endParaRPr lang="uk-UA" dirty="0" smtClean="0"/>
          </a:p>
          <a:p>
            <a:pPr marL="342900" indent="-342900"/>
            <a:endParaRPr lang="uk-UA"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071546"/>
            <a:ext cx="8929718" cy="5478423"/>
          </a:xfrm>
          <a:prstGeom prst="rect">
            <a:avLst/>
          </a:prstGeom>
          <a:noFill/>
        </p:spPr>
        <p:txBody>
          <a:bodyPr wrap="square" rtlCol="0">
            <a:spAutoFit/>
          </a:bodyPr>
          <a:lstStyle/>
          <a:p>
            <a:r>
              <a:rPr lang="uk-UA" sz="2500" dirty="0" smtClean="0"/>
              <a:t>     Овочеві культури – основне джерело різноманітних вітамінів, мінеральних солей, вуглеводів, фітонцидів та інших поживних речовин. </a:t>
            </a:r>
          </a:p>
          <a:p>
            <a:r>
              <a:rPr lang="uk-UA" sz="2500" dirty="0" smtClean="0"/>
              <a:t>     Частіше всього, захворівши, люди купують дорогі ліки в аптеках і не здогадуються, що вилікувати нежить можна цибулею чи часником, кашель – чорною редькою, а проти глистів застосувати насіння гарбуза.</a:t>
            </a:r>
          </a:p>
          <a:p>
            <a:r>
              <a:rPr lang="uk-UA" sz="2500" dirty="0" smtClean="0"/>
              <a:t>     Кожна овочева культура – це аптека в мініатюрі. Але щоб овочі були ліками, а не навпаки, необхідно правильно їх вирощувати і доглядати. В такому випадку овочеві культури стануть могутнім засобом регуляції процесів життєдіяльності, зміцнення здоров’я,підвищення працездатності, продовження тривалості життя.</a:t>
            </a:r>
          </a:p>
        </p:txBody>
      </p:sp>
      <p:sp>
        <p:nvSpPr>
          <p:cNvPr id="3" name="TextBox 2"/>
          <p:cNvSpPr txBox="1"/>
          <p:nvPr/>
        </p:nvSpPr>
        <p:spPr>
          <a:xfrm>
            <a:off x="571472" y="285728"/>
            <a:ext cx="3143272" cy="707886"/>
          </a:xfrm>
          <a:prstGeom prst="rect">
            <a:avLst/>
          </a:prstGeom>
          <a:noFill/>
        </p:spPr>
        <p:txBody>
          <a:bodyPr wrap="square" rtlCol="0">
            <a:spAutoFit/>
          </a:bodyPr>
          <a:lstStyle/>
          <a:p>
            <a:r>
              <a:rPr lang="uk-UA"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Вступ</a:t>
            </a:r>
            <a:endParaRPr lang="uk-UA"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143272" cy="1000132"/>
          </a:xfrm>
        </p:spPr>
        <p:txBody>
          <a:bodyPr>
            <a:normAutofit/>
          </a:bodyPr>
          <a:lstStyle/>
          <a:p>
            <a:r>
              <a:rPr lang="uk-UA" sz="4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Гарбуз</a:t>
            </a:r>
            <a:endParaRPr lang="uk-UA"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7410" name="Picture 2" descr="C:\Documents and Settings\TEMP\Рабочий стол\Вордовські документи\Вітаміни\ebe929_size.jpg"/>
          <p:cNvPicPr>
            <a:picLocks noChangeAspect="1" noChangeArrowheads="1"/>
          </p:cNvPicPr>
          <p:nvPr/>
        </p:nvPicPr>
        <p:blipFill>
          <a:blip r:embed="rId2"/>
          <a:srcRect/>
          <a:stretch>
            <a:fillRect/>
          </a:stretch>
        </p:blipFill>
        <p:spPr bwMode="auto">
          <a:xfrm>
            <a:off x="4071934" y="357166"/>
            <a:ext cx="4762500" cy="3171825"/>
          </a:xfrm>
          <a:prstGeom prst="roundRect">
            <a:avLst>
              <a:gd name="adj" fmla="val 8594"/>
            </a:avLst>
          </a:prstGeom>
          <a:solidFill>
            <a:srgbClr val="FFFFFF">
              <a:shade val="85000"/>
            </a:srgbClr>
          </a:solidFill>
          <a:ln>
            <a:solidFill>
              <a:schemeClr val="bg2">
                <a:lumMod val="60000"/>
                <a:lumOff val="40000"/>
              </a:schemeClr>
            </a:solidFill>
          </a:ln>
          <a:effectLst>
            <a:reflection blurRad="12700" stA="38000" endPos="28000" dist="5000" dir="5400000" sy="-100000" algn="bl" rotWithShape="0"/>
          </a:effectLst>
        </p:spPr>
      </p:pic>
      <p:sp>
        <p:nvSpPr>
          <p:cNvPr id="7" name="TextBox 6"/>
          <p:cNvSpPr txBox="1"/>
          <p:nvPr/>
        </p:nvSpPr>
        <p:spPr>
          <a:xfrm>
            <a:off x="214282" y="857232"/>
            <a:ext cx="4000528" cy="3339376"/>
          </a:xfrm>
          <a:prstGeom prst="rect">
            <a:avLst/>
          </a:prstGeom>
          <a:noFill/>
        </p:spPr>
        <p:txBody>
          <a:bodyPr wrap="square" rtlCol="0">
            <a:spAutoFit/>
          </a:bodyPr>
          <a:lstStyle/>
          <a:p>
            <a:r>
              <a:rPr lang="uk-UA" sz="2100" dirty="0" smtClean="0"/>
              <a:t>Гарбуз звичайний – однорічна однодомна трав’яниста рослина з родини гарбузових. Лікарі радять вживати м’якоть гарбуза для покращення роботи кишечника, проти склерозу, при ожирінні, а також тим, хто переніс хворобу Боткіна</a:t>
            </a:r>
            <a:r>
              <a:rPr lang="uk-UA" sz="2200" dirty="0" smtClean="0"/>
              <a:t>. </a:t>
            </a:r>
          </a:p>
        </p:txBody>
      </p:sp>
      <p:sp>
        <p:nvSpPr>
          <p:cNvPr id="11" name="TextBox 10"/>
          <p:cNvSpPr txBox="1"/>
          <p:nvPr/>
        </p:nvSpPr>
        <p:spPr>
          <a:xfrm>
            <a:off x="214282" y="4143380"/>
            <a:ext cx="8715436" cy="2354491"/>
          </a:xfrm>
          <a:prstGeom prst="rect">
            <a:avLst/>
          </a:prstGeom>
          <a:noFill/>
        </p:spPr>
        <p:txBody>
          <a:bodyPr wrap="square" rtlCol="0">
            <a:spAutoFit/>
          </a:bodyPr>
          <a:lstStyle/>
          <a:p>
            <a:r>
              <a:rPr lang="uk-UA" sz="2100" dirty="0" smtClean="0"/>
              <a:t>Не дивлячись на досить розповсюджене значення м’якоті плодів,головне медичне значення за насінням гарбузів. Воно згубно діє проти глистів. Народна медицина рекомендує вживати гарбузовий відвар з медом при безсонні. Відваром з порізаних плодоніжок користується в народі для лікування хвороб серця і нирок. Таким же відваром можна вгамувати зубний біль.</a:t>
            </a:r>
            <a:endParaRPr lang="uk-UA" sz="2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643438" cy="1142984"/>
          </a:xfrm>
        </p:spPr>
        <p:txBody>
          <a:bodyPr>
            <a:normAutofit fontScale="90000"/>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Капуста білоголова</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8434" name="Picture 2" descr="C:\Documents and Settings\TEMP\Рабочий стол\383561034.jpg"/>
          <p:cNvPicPr>
            <a:picLocks noChangeAspect="1" noChangeArrowheads="1"/>
          </p:cNvPicPr>
          <p:nvPr/>
        </p:nvPicPr>
        <p:blipFill>
          <a:blip r:embed="rId2"/>
          <a:srcRect/>
          <a:stretch>
            <a:fillRect/>
          </a:stretch>
        </p:blipFill>
        <p:spPr bwMode="auto">
          <a:xfrm>
            <a:off x="4857752" y="1"/>
            <a:ext cx="4286248" cy="3214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1500174"/>
            <a:ext cx="4214810" cy="369332"/>
          </a:xfrm>
          <a:prstGeom prst="rect">
            <a:avLst/>
          </a:prstGeom>
          <a:noFill/>
        </p:spPr>
        <p:txBody>
          <a:bodyPr wrap="square" rtlCol="0">
            <a:spAutoFit/>
          </a:bodyPr>
          <a:lstStyle/>
          <a:p>
            <a:endParaRPr lang="uk-UA"/>
          </a:p>
        </p:txBody>
      </p:sp>
      <p:sp>
        <p:nvSpPr>
          <p:cNvPr id="6" name="TextBox 5"/>
          <p:cNvSpPr txBox="1"/>
          <p:nvPr/>
        </p:nvSpPr>
        <p:spPr>
          <a:xfrm>
            <a:off x="0" y="1214422"/>
            <a:ext cx="5143504" cy="2354491"/>
          </a:xfrm>
          <a:prstGeom prst="rect">
            <a:avLst/>
          </a:prstGeom>
          <a:noFill/>
        </p:spPr>
        <p:txBody>
          <a:bodyPr wrap="square" rtlCol="0">
            <a:spAutoFit/>
          </a:bodyPr>
          <a:lstStyle/>
          <a:p>
            <a:r>
              <a:rPr lang="uk-UA" sz="2100" dirty="0" smtClean="0"/>
              <a:t>Всі сорти капусти належать до родини хрестоцвітих. Здавна капуста цінувалась не тільки як харчова, але як і лікарська рослина. Лікарі рекомендують вживати побільше свіжої або квашеної капусти при весняному нездужанні. </a:t>
            </a:r>
            <a:endParaRPr lang="uk-UA" sz="2100" dirty="0"/>
          </a:p>
        </p:txBody>
      </p:sp>
      <p:sp>
        <p:nvSpPr>
          <p:cNvPr id="8" name="TextBox 7"/>
          <p:cNvSpPr txBox="1"/>
          <p:nvPr/>
        </p:nvSpPr>
        <p:spPr>
          <a:xfrm>
            <a:off x="0" y="3534013"/>
            <a:ext cx="8858280" cy="3323987"/>
          </a:xfrm>
          <a:prstGeom prst="rect">
            <a:avLst/>
          </a:prstGeom>
          <a:noFill/>
        </p:spPr>
        <p:txBody>
          <a:bodyPr wrap="square" rtlCol="0">
            <a:spAutoFit/>
          </a:bodyPr>
          <a:lstStyle/>
          <a:p>
            <a:r>
              <a:rPr lang="uk-UA" sz="2100" dirty="0" smtClean="0"/>
              <a:t>Особливо корисно випивати вранці натщесерце склянку соку квашеної капусти. В народі для лікування наривів та гнійних чиряків використовують листя капусти. Від кашлю вживають сік капусти з цукром або медом. Жування капусти або полоскання ротової порожнини укріплює ясна. Використовується капуста і в косметиці. Якщо волосся тонке і січеться, втирають в шкіру голови суміш капусти, лимона і шпинату – це укріплює волосся і надає йому блиску. З квашеної капусти роблять примочки при юнацьких вугрових висипах.</a:t>
            </a:r>
            <a:endParaRPr lang="uk-UA" sz="2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3000364" cy="1071546"/>
          </a:xfrm>
        </p:spPr>
        <p:txBody>
          <a:bodyPr>
            <a:normAutofit fontScale="90000"/>
          </a:bodyPr>
          <a:lstStyle/>
          <a:p>
            <a:r>
              <a:rPr lang="uk-U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Картопля</a:t>
            </a:r>
            <a:endParaRPr lang="uk-U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026" name="Picture 2" descr="http://orgzem.zo.net.ua/wp-content/uploads/2011/07/potato.jpg"/>
          <p:cNvPicPr>
            <a:picLocks noChangeAspect="1" noChangeArrowheads="1"/>
          </p:cNvPicPr>
          <p:nvPr/>
        </p:nvPicPr>
        <p:blipFill>
          <a:blip r:embed="rId2"/>
          <a:srcRect/>
          <a:stretch>
            <a:fillRect/>
          </a:stretch>
        </p:blipFill>
        <p:spPr bwMode="auto">
          <a:xfrm>
            <a:off x="5715008" y="142852"/>
            <a:ext cx="3276600" cy="290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0" y="928670"/>
            <a:ext cx="5572132" cy="2400657"/>
          </a:xfrm>
          <a:prstGeom prst="rect">
            <a:avLst/>
          </a:prstGeom>
          <a:noFill/>
        </p:spPr>
        <p:txBody>
          <a:bodyPr wrap="square" rtlCol="0">
            <a:spAutoFit/>
          </a:bodyPr>
          <a:lstStyle/>
          <a:p>
            <a:r>
              <a:rPr lang="uk-UA" sz="2100" dirty="0" smtClean="0"/>
              <a:t>Однорічна трав’яниста рослина родини пасльонових. Як лікувальний засіб сік картоплі вживають при хворобах шлунка і кишечника. Ширше використання картоплі знаходимо в народній медицині. Нею ефективно лікують ангіну</a:t>
            </a:r>
            <a:r>
              <a:rPr lang="uk-UA" sz="2400" dirty="0" smtClean="0"/>
              <a:t>.</a:t>
            </a:r>
            <a:endParaRPr lang="uk-UA" sz="2100" dirty="0"/>
          </a:p>
        </p:txBody>
      </p:sp>
      <p:sp>
        <p:nvSpPr>
          <p:cNvPr id="5" name="TextBox 4"/>
          <p:cNvSpPr txBox="1"/>
          <p:nvPr/>
        </p:nvSpPr>
        <p:spPr>
          <a:xfrm>
            <a:off x="0" y="3286124"/>
            <a:ext cx="8929718" cy="2677656"/>
          </a:xfrm>
          <a:prstGeom prst="rect">
            <a:avLst/>
          </a:prstGeom>
          <a:noFill/>
        </p:spPr>
        <p:txBody>
          <a:bodyPr wrap="square" rtlCol="0">
            <a:spAutoFit/>
          </a:bodyPr>
          <a:lstStyle/>
          <a:p>
            <a:r>
              <a:rPr lang="uk-UA" sz="2100" dirty="0" smtClean="0"/>
              <a:t>Картоплю варять у невеликій кількості води, щоб йшла пара саме від картоплі. Накрившись рушником з головою, схиляються над посудиною і вдихають її ротом і носом протягом 10 – 15 хв. Після завершення інгаляції необхідно відразу лягти в ліжко. У народі розтерті сирі бульби прикладають до пошкоджених ділянок шкіри при опіках. У косметиці користуються масками з картоплі особливо вони корисні для старіючої шкіри.</a:t>
            </a:r>
            <a:endParaRPr lang="uk-UA" sz="21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крава">
  <a:themeElements>
    <a:clrScheme name="Папір">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Яскрава">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скрава">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370</TotalTime>
  <Words>1809</Words>
  <Application>Microsoft Office PowerPoint</Application>
  <PresentationFormat>Экран (4:3)</PresentationFormat>
  <Paragraphs>84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Яскрава</vt:lpstr>
      <vt:lpstr>Овочеві культури – як лікарські препарати</vt:lpstr>
      <vt:lpstr>Презентация PowerPoint</vt:lpstr>
      <vt:lpstr>Презентация PowerPoint</vt:lpstr>
      <vt:lpstr>Презентация PowerPoint</vt:lpstr>
      <vt:lpstr>План</vt:lpstr>
      <vt:lpstr>Презентация PowerPoint</vt:lpstr>
      <vt:lpstr>Гарбуз</vt:lpstr>
      <vt:lpstr>Капуста білоголова</vt:lpstr>
      <vt:lpstr>Картопля</vt:lpstr>
      <vt:lpstr>Квасоля</vt:lpstr>
      <vt:lpstr>Кріп</vt:lpstr>
      <vt:lpstr>Морква</vt:lpstr>
      <vt:lpstr>Огірок</vt:lpstr>
      <vt:lpstr>Петрушка</vt:lpstr>
      <vt:lpstr>Помідор</vt:lpstr>
      <vt:lpstr>Редька і редиска</vt:lpstr>
      <vt:lpstr>Столовий буряк</vt:lpstr>
      <vt:lpstr>Хрін</vt:lpstr>
      <vt:lpstr>Цибуля</vt:lpstr>
      <vt:lpstr>Часник</vt:lpstr>
      <vt:lpstr>Література</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Овочеві культури – як лікарські препарати</dc:title>
  <dc:creator>Администратор</dc:creator>
  <cp:lastModifiedBy>Таня</cp:lastModifiedBy>
  <cp:revision>54</cp:revision>
  <dcterms:created xsi:type="dcterms:W3CDTF">2013-02-03T16:55:49Z</dcterms:created>
  <dcterms:modified xsi:type="dcterms:W3CDTF">2014-06-03T07:01:34Z</dcterms:modified>
</cp:coreProperties>
</file>