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Золотовалютные резервы</a:t>
            </a:r>
            <a:r>
              <a:rPr lang="en-US" sz="2800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i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млрд долларов </a:t>
            </a:r>
            <a:r>
              <a:rPr lang="ru-RU" sz="28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en-US" sz="28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Лист1!$A$2:$A$29</c:f>
              <c:numCache>
                <c:formatCode>General</c:formatCod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 formatCode="m/d/yyyy">
                  <c:v>41640</c:v>
                </c:pt>
                <c:pt idx="25" formatCode="m/d/yyyy">
                  <c:v>41671</c:v>
                </c:pt>
                <c:pt idx="26" formatCode="m/d/yyyy">
                  <c:v>41696</c:v>
                </c:pt>
                <c:pt idx="27" formatCode="m/d/yyyy">
                  <c:v>41766</c:v>
                </c:pt>
              </c:numCache>
            </c:numRef>
          </c:cat>
          <c:val>
            <c:numRef>
              <c:f>Лист1!$B$2:$B$29</c:f>
              <c:numCache>
                <c:formatCode>General</c:formatCode>
                <c:ptCount val="28"/>
                <c:pt idx="0">
                  <c:v>0.46800000000000003</c:v>
                </c:pt>
                <c:pt idx="1">
                  <c:v>0.16600000000000001</c:v>
                </c:pt>
                <c:pt idx="2">
                  <c:v>0.66400000000000003</c:v>
                </c:pt>
                <c:pt idx="3">
                  <c:v>1.0680000000000001</c:v>
                </c:pt>
                <c:pt idx="4">
                  <c:v>1.9710000000000001</c:v>
                </c:pt>
                <c:pt idx="5">
                  <c:v>2.3580000000000001</c:v>
                </c:pt>
                <c:pt idx="6">
                  <c:v>0.79200000000000004</c:v>
                </c:pt>
                <c:pt idx="7">
                  <c:v>1.093</c:v>
                </c:pt>
                <c:pt idx="8">
                  <c:v>1.4770000000000001</c:v>
                </c:pt>
                <c:pt idx="9">
                  <c:v>3.0880000000000001</c:v>
                </c:pt>
                <c:pt idx="10">
                  <c:v>4.4619999999999997</c:v>
                </c:pt>
                <c:pt idx="11">
                  <c:v>6.9370000000000003</c:v>
                </c:pt>
                <c:pt idx="12">
                  <c:v>9.718</c:v>
                </c:pt>
                <c:pt idx="13">
                  <c:v>19.388000000000002</c:v>
                </c:pt>
                <c:pt idx="14">
                  <c:v>22.359000000000002</c:v>
                </c:pt>
                <c:pt idx="15">
                  <c:v>32.482999999999997</c:v>
                </c:pt>
                <c:pt idx="16">
                  <c:v>31.542999999999999</c:v>
                </c:pt>
                <c:pt idx="17">
                  <c:v>26.504999999999999</c:v>
                </c:pt>
                <c:pt idx="18">
                  <c:v>34.570999999999998</c:v>
                </c:pt>
                <c:pt idx="19">
                  <c:v>31.788</c:v>
                </c:pt>
                <c:pt idx="20">
                  <c:v>24.552</c:v>
                </c:pt>
                <c:pt idx="21">
                  <c:v>23.14</c:v>
                </c:pt>
                <c:pt idx="22">
                  <c:v>21.652000000000001</c:v>
                </c:pt>
                <c:pt idx="23">
                  <c:v>18.791</c:v>
                </c:pt>
                <c:pt idx="24">
                  <c:v>20.416</c:v>
                </c:pt>
                <c:pt idx="25">
                  <c:v>17.8</c:v>
                </c:pt>
                <c:pt idx="26">
                  <c:v>15</c:v>
                </c:pt>
                <c:pt idx="27">
                  <c:v>14.2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16288"/>
        <c:axId val="131241088"/>
      </c:lineChart>
      <c:catAx>
        <c:axId val="12991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 u="none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241088"/>
        <c:crosses val="autoZero"/>
        <c:auto val="1"/>
        <c:lblAlgn val="ctr"/>
        <c:lblOffset val="100"/>
        <c:noMultiLvlLbl val="0"/>
      </c:catAx>
      <c:valAx>
        <c:axId val="131241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162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3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9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4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4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9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8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1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7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4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B0914-EDA6-4515-B50F-7CD5AABE858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3ABC-933F-43C0-A551-544406D32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4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0415" y="1700808"/>
            <a:ext cx="741100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>
                <a:latin typeface="Monotype Corsiva" pitchFamily="66" charset="0"/>
              </a:rPr>
              <a:t>Национальный банк </a:t>
            </a:r>
            <a:endParaRPr lang="en-US" sz="7200" i="1" dirty="0" smtClean="0">
              <a:latin typeface="Monotype Corsiva" pitchFamily="66" charset="0"/>
            </a:endParaRPr>
          </a:p>
          <a:p>
            <a:pPr algn="ctr"/>
            <a:r>
              <a:rPr lang="ru-RU" sz="7200" i="1" dirty="0" smtClean="0">
                <a:latin typeface="Monotype Corsiva" pitchFamily="66" charset="0"/>
              </a:rPr>
              <a:t>Украины </a:t>
            </a:r>
            <a:endParaRPr lang="ru-RU" sz="7200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7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864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Национальный банк </a:t>
            </a:r>
            <a:r>
              <a:rPr lang="ru-RU" sz="2400" b="1" dirty="0" smtClean="0">
                <a:latin typeface="Cambria" pitchFamily="18" charset="0"/>
                <a:cs typeface="Times New Roman" pitchFamily="18" charset="0"/>
              </a:rPr>
              <a:t>Украины</a:t>
            </a: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центральный банк Украины. Находится в одноимённом здании по адресу: Киев, ул. Институтская, 9</a:t>
            </a: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.</a:t>
            </a:r>
            <a:endParaRPr lang="ru-RU" sz="24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864" y="1844824"/>
            <a:ext cx="77825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>
                <a:latin typeface="Cambria" pitchFamily="18" charset="0"/>
                <a:cs typeface="Times New Roman" pitchFamily="18" charset="0"/>
              </a:rPr>
              <a:t>Национальный банк Украины был создан на основе Украинского республиканского банка Государственного банка СССР вместе с принятием 20 марта 1991 года Верховной Радой Закона Украины «О банках и банковской деятельности». В начале 90-х годов Украина столкнулась с высокой инфляцией (10200 % в год) и неприспособленностью денежной системы к рыночным условиям, и на протяжении 1994—1996 г. была проведена масштабная </a:t>
            </a:r>
            <a:r>
              <a:rPr lang="ru-RU" sz="2200" dirty="0">
                <a:latin typeface="Cambria" pitchFamily="18" charset="0"/>
                <a:cs typeface="Times New Roman" pitchFamily="18" charset="0"/>
              </a:rPr>
              <a:t>денежна</a:t>
            </a:r>
            <a:r>
              <a:rPr lang="ru-RU" sz="2200" dirty="0">
                <a:latin typeface="Cambria" pitchFamily="18" charset="0"/>
                <a:cs typeface="Times New Roman" pitchFamily="18" charset="0"/>
              </a:rPr>
              <a:t>я</a:t>
            </a:r>
            <a:r>
              <a:rPr lang="ru-RU" sz="22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Cambria" pitchFamily="18" charset="0"/>
                <a:cs typeface="Times New Roman" pitchFamily="18" charset="0"/>
              </a:rPr>
              <a:t>реформа, которая изменила в лучшую сторону всю систему денежного обращения Украины. Была восстановлена историческая денежная единица — украинская гривна, а гиперинфляция и спад в производстве были на какое-то время преодолены. </a:t>
            </a:r>
          </a:p>
        </p:txBody>
      </p:sp>
    </p:spTree>
    <p:extLst>
      <p:ext uri="{BB962C8B-B14F-4D97-AF65-F5344CB8AC3E}">
        <p14:creationId xmlns:p14="http://schemas.microsoft.com/office/powerpoint/2010/main" val="426187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04663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itchFamily="18" charset="0"/>
                <a:cs typeface="Times New Roman" pitchFamily="18" charset="0"/>
              </a:rPr>
              <a:t>Золотовалютные резервы</a:t>
            </a:r>
          </a:p>
          <a:p>
            <a:pPr algn="ct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>
                <a:latin typeface="Cambria" pitchFamily="18" charset="0"/>
                <a:cs typeface="Times New Roman" pitchFamily="18" charset="0"/>
              </a:rPr>
              <a:t>Золотовалютные резервы Украины — внешние высоколиквидные активы, находящиеся под контролем государства (Национального банка Украины и правительства Украины). Золотовалютные резервы (официальные резервные активы) рассчитываются в долларах США. Международные валютные резервы НБУ представлены в виде монетарного золота, иностранной валюты и государственных ценных бумаг, деноминированных в этих валютах; туда могут также включаться остатки на счетах в международных организациях. Резервы могут использоваться для осуществления международных расчетов и платежей, покрытия дефицита платежного баланса, стабилизации курса национальной валюты на международных рынках и т. п.</a:t>
            </a:r>
          </a:p>
        </p:txBody>
      </p:sp>
    </p:spTree>
    <p:extLst>
      <p:ext uri="{BB962C8B-B14F-4D97-AF65-F5344CB8AC3E}">
        <p14:creationId xmlns:p14="http://schemas.microsoft.com/office/powerpoint/2010/main" val="421279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012799"/>
              </p:ext>
            </p:extLst>
          </p:nvPr>
        </p:nvGraphicFramePr>
        <p:xfrm>
          <a:off x="133349" y="116632"/>
          <a:ext cx="8877301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6653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34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2014-11-25T15:52:00Z</dcterms:created>
  <dcterms:modified xsi:type="dcterms:W3CDTF">2014-11-25T17:53:57Z</dcterms:modified>
</cp:coreProperties>
</file>