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1143000"/>
            <a:ext cx="7467600" cy="1470025"/>
          </a:xfrm>
        </p:spPr>
        <p:txBody>
          <a:bodyPr anchor="b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62200" y="3048000"/>
            <a:ext cx="6400800" cy="1752600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003F6A-A59A-41FC-A111-E54A806EA9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39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A197-A08B-4764-9D5E-51D5DB4285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7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8"/>
            <a:ext cx="53340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E9CCA-3F7D-46D1-A87C-056982F28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13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D6028-8EE6-4327-91B9-CC5754E617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0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3705C-F4FE-4278-B5D3-7A1478F3E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40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8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1600200"/>
            <a:ext cx="35433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F556A8-0ED2-4E6F-B908-4458122414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455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A1FE5-64A2-4DBF-B725-452B11660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263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94E1A-AD3C-4251-A3D3-0644DEA6B0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105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F4A63-CAA2-45EB-AA13-9EF8AE66FA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97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A9653-A62D-40C8-AB9E-9DF2877251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888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BAF7-25CB-4A6B-8A62-E89543BAB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71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1600" y="274638"/>
            <a:ext cx="7315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600200"/>
            <a:ext cx="7239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245225"/>
            <a:ext cx="1905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80F1000E-FA50-4E93-8579-8DB51AD1D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72816"/>
            <a:ext cx="6931025" cy="3895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1299121" y="158775"/>
            <a:ext cx="7467600" cy="1470025"/>
          </a:xfrm>
        </p:spPr>
        <p:txBody>
          <a:bodyPr/>
          <a:lstStyle/>
          <a:p>
            <a:pPr eaLnBrk="1" hangingPunct="1"/>
            <a:r>
              <a:rPr lang="ru-RU" alt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Антропогенез</a:t>
            </a:r>
            <a:endParaRPr lang="ru-RU" altLang="ru-RU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2100808" y="5805264"/>
            <a:ext cx="6400800" cy="1224136"/>
          </a:xfrm>
        </p:spPr>
        <p:txBody>
          <a:bodyPr/>
          <a:lstStyle/>
          <a:p>
            <a:pPr eaLnBrk="1" hangingPunct="1"/>
            <a:r>
              <a:rPr lang="ru-RU" alt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</a:t>
            </a:r>
            <a:r>
              <a:rPr lang="ru-RU" alt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Походження</a:t>
            </a:r>
            <a:r>
              <a:rPr lang="ru-RU" alt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altLang="ru-RU" sz="4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людини</a:t>
            </a:r>
            <a:r>
              <a:rPr lang="ru-RU" alt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</a:t>
            </a:r>
            <a:endParaRPr lang="ru-RU" altLang="ru-RU" sz="44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" y="11430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altLang="ru-RU" sz="4400" b="1" dirty="0">
                <a:solidFill>
                  <a:srgbClr val="800000"/>
                </a:solidFill>
              </a:rPr>
              <a:t>Рушійні сили антропогенезу</a:t>
            </a:r>
            <a:endParaRPr lang="ru-RU" altLang="ru-RU" sz="4400" b="1" dirty="0">
              <a:solidFill>
                <a:srgbClr val="800000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614025" y="1929825"/>
            <a:ext cx="3909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b="1" dirty="0">
                <a:solidFill>
                  <a:srgbClr val="A50021"/>
                </a:solidFill>
              </a:rPr>
              <a:t>Природні чинники</a:t>
            </a:r>
            <a:endParaRPr lang="ru-RU" altLang="ru-RU" sz="3200" b="1" dirty="0">
              <a:solidFill>
                <a:srgbClr val="A50021"/>
              </a:solidFill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967584" y="1929825"/>
            <a:ext cx="40094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altLang="ru-RU" sz="3200" b="1" dirty="0">
                <a:solidFill>
                  <a:srgbClr val="A50021"/>
                </a:solidFill>
              </a:rPr>
              <a:t>Соціальні чинники</a:t>
            </a:r>
            <a:endParaRPr lang="ru-RU" altLang="ru-RU" sz="3200" b="1" dirty="0">
              <a:solidFill>
                <a:srgbClr val="A50021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61539" y="3284984"/>
            <a:ext cx="4445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uk-UA" altLang="ru-RU" sz="2400" b="1" dirty="0" smtClean="0">
                <a:solidFill>
                  <a:srgbClr val="800000"/>
                </a:solidFill>
              </a:rPr>
              <a:t>     </a:t>
            </a:r>
            <a:r>
              <a:rPr lang="uk-UA" altLang="ru-RU" sz="2400" b="1" dirty="0" err="1" smtClean="0">
                <a:solidFill>
                  <a:srgbClr val="800000"/>
                </a:solidFill>
              </a:rPr>
              <a:t>-</a:t>
            </a:r>
            <a:r>
              <a:rPr lang="uk-UA" altLang="ru-RU" sz="2400" b="1" dirty="0" err="1">
                <a:solidFill>
                  <a:srgbClr val="800000"/>
                </a:solidFill>
              </a:rPr>
              <a:t>Спадковість</a:t>
            </a:r>
            <a:endParaRPr lang="uk-UA" altLang="ru-RU" sz="2400" b="1" dirty="0">
              <a:solidFill>
                <a:srgbClr val="800000"/>
              </a:solidFill>
            </a:endParaRPr>
          </a:p>
          <a:p>
            <a:r>
              <a:rPr lang="uk-UA" altLang="ru-RU" sz="2400" b="1" dirty="0">
                <a:solidFill>
                  <a:srgbClr val="800000"/>
                </a:solidFill>
              </a:rPr>
              <a:t>     </a:t>
            </a:r>
            <a:r>
              <a:rPr lang="uk-UA" altLang="ru-RU" sz="2400" b="1" dirty="0" err="1">
                <a:solidFill>
                  <a:srgbClr val="800000"/>
                </a:solidFill>
              </a:rPr>
              <a:t>-Мінливість</a:t>
            </a:r>
            <a:endParaRPr lang="uk-UA" altLang="ru-RU" sz="2400" b="1" dirty="0">
              <a:solidFill>
                <a:srgbClr val="800000"/>
              </a:solidFill>
            </a:endParaRPr>
          </a:p>
          <a:p>
            <a:r>
              <a:rPr lang="uk-UA" altLang="ru-RU" sz="2400" b="1" dirty="0" smtClean="0">
                <a:solidFill>
                  <a:srgbClr val="800000"/>
                </a:solidFill>
              </a:rPr>
              <a:t>     </a:t>
            </a:r>
            <a:r>
              <a:rPr lang="uk-UA" altLang="ru-RU" sz="2400" b="1" dirty="0" err="1" smtClean="0">
                <a:solidFill>
                  <a:srgbClr val="800000"/>
                </a:solidFill>
              </a:rPr>
              <a:t>-</a:t>
            </a:r>
            <a:r>
              <a:rPr lang="uk-UA" altLang="ru-RU" sz="2400" b="1" dirty="0" err="1">
                <a:solidFill>
                  <a:srgbClr val="800000"/>
                </a:solidFill>
              </a:rPr>
              <a:t>Природний</a:t>
            </a:r>
            <a:r>
              <a:rPr lang="uk-UA" altLang="ru-RU" sz="2400" b="1" dirty="0">
                <a:solidFill>
                  <a:srgbClr val="800000"/>
                </a:solidFill>
              </a:rPr>
              <a:t> добір</a:t>
            </a:r>
            <a:endParaRPr lang="ru-RU" altLang="ru-RU" sz="2400" b="1" dirty="0">
              <a:solidFill>
                <a:srgbClr val="800000"/>
              </a:solidFill>
            </a:endParaRP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648200" y="3025775"/>
            <a:ext cx="4495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uk-UA" altLang="ru-RU" sz="2400" b="1" dirty="0" smtClean="0">
              <a:solidFill>
                <a:srgbClr val="800000"/>
              </a:solidFill>
            </a:endParaRPr>
          </a:p>
          <a:p>
            <a:r>
              <a:rPr lang="uk-UA" altLang="ru-RU" sz="2400" b="1" dirty="0" smtClean="0">
                <a:solidFill>
                  <a:srgbClr val="800000"/>
                </a:solidFill>
              </a:rPr>
              <a:t>     </a:t>
            </a:r>
            <a:r>
              <a:rPr lang="uk-UA" altLang="ru-RU" sz="2400" b="1" dirty="0" err="1" smtClean="0">
                <a:solidFill>
                  <a:srgbClr val="800000"/>
                </a:solidFill>
              </a:rPr>
              <a:t>-</a:t>
            </a:r>
            <a:r>
              <a:rPr lang="uk-UA" altLang="ru-RU" sz="2400" b="1" dirty="0" err="1">
                <a:solidFill>
                  <a:srgbClr val="800000"/>
                </a:solidFill>
              </a:rPr>
              <a:t>Суспільний</a:t>
            </a:r>
            <a:r>
              <a:rPr lang="uk-UA" altLang="ru-RU" sz="2400" b="1" dirty="0">
                <a:solidFill>
                  <a:srgbClr val="800000"/>
                </a:solidFill>
              </a:rPr>
              <a:t> </a:t>
            </a:r>
            <a:r>
              <a:rPr lang="uk-UA" altLang="ru-RU" sz="2400" b="1" dirty="0" smtClean="0">
                <a:solidFill>
                  <a:srgbClr val="800000"/>
                </a:solidFill>
              </a:rPr>
              <a:t>спосіб життя</a:t>
            </a:r>
          </a:p>
          <a:p>
            <a:r>
              <a:rPr lang="uk-UA" altLang="ru-RU" sz="2400" b="1" dirty="0" smtClean="0">
                <a:solidFill>
                  <a:srgbClr val="800000"/>
                </a:solidFill>
              </a:rPr>
              <a:t>     </a:t>
            </a:r>
            <a:r>
              <a:rPr lang="uk-UA" altLang="ru-RU" sz="2400" b="1" dirty="0" err="1" smtClean="0">
                <a:solidFill>
                  <a:srgbClr val="800000"/>
                </a:solidFill>
              </a:rPr>
              <a:t>-</a:t>
            </a:r>
            <a:r>
              <a:rPr lang="uk-UA" altLang="ru-RU" sz="2400" b="1" dirty="0" err="1">
                <a:solidFill>
                  <a:srgbClr val="800000"/>
                </a:solidFill>
              </a:rPr>
              <a:t>Праця</a:t>
            </a:r>
            <a:endParaRPr lang="uk-UA" altLang="ru-RU" sz="2400" b="1" dirty="0">
              <a:solidFill>
                <a:srgbClr val="800000"/>
              </a:solidFill>
            </a:endParaRPr>
          </a:p>
          <a:p>
            <a:r>
              <a:rPr lang="uk-UA" altLang="ru-RU" sz="2400" b="1" dirty="0">
                <a:solidFill>
                  <a:srgbClr val="800000"/>
                </a:solidFill>
              </a:rPr>
              <a:t> </a:t>
            </a:r>
            <a:r>
              <a:rPr lang="uk-UA" altLang="ru-RU" sz="2400" b="1" dirty="0" smtClean="0">
                <a:solidFill>
                  <a:srgbClr val="800000"/>
                </a:solidFill>
              </a:rPr>
              <a:t>    </a:t>
            </a:r>
            <a:r>
              <a:rPr lang="uk-UA" altLang="ru-RU" sz="2400" b="1" dirty="0" err="1">
                <a:solidFill>
                  <a:srgbClr val="800000"/>
                </a:solidFill>
              </a:rPr>
              <a:t>-</a:t>
            </a:r>
            <a:r>
              <a:rPr lang="uk-UA" altLang="ru-RU" sz="2400" b="1" dirty="0" err="1" smtClean="0">
                <a:solidFill>
                  <a:srgbClr val="800000"/>
                </a:solidFill>
              </a:rPr>
              <a:t>Мислення</a:t>
            </a:r>
            <a:endParaRPr lang="uk-UA" altLang="ru-RU" sz="2400" b="1" dirty="0" smtClean="0">
              <a:solidFill>
                <a:srgbClr val="800000"/>
              </a:solidFill>
            </a:endParaRPr>
          </a:p>
          <a:p>
            <a:r>
              <a:rPr lang="uk-UA" altLang="ru-RU" sz="2400" b="1" dirty="0">
                <a:solidFill>
                  <a:srgbClr val="800000"/>
                </a:solidFill>
              </a:rPr>
              <a:t> </a:t>
            </a:r>
            <a:r>
              <a:rPr lang="uk-UA" altLang="ru-RU" sz="2400" b="1" dirty="0" smtClean="0">
                <a:solidFill>
                  <a:srgbClr val="800000"/>
                </a:solidFill>
              </a:rPr>
              <a:t>    </a:t>
            </a:r>
            <a:r>
              <a:rPr lang="uk-UA" altLang="ru-RU" sz="2400" b="1" dirty="0" err="1">
                <a:solidFill>
                  <a:srgbClr val="800000"/>
                </a:solidFill>
              </a:rPr>
              <a:t>-</a:t>
            </a:r>
            <a:r>
              <a:rPr lang="uk-UA" altLang="ru-RU" sz="2400" b="1" dirty="0" err="1" smtClean="0">
                <a:solidFill>
                  <a:srgbClr val="800000"/>
                </a:solidFill>
              </a:rPr>
              <a:t>Свідомість</a:t>
            </a:r>
            <a:endParaRPr lang="uk-UA" altLang="ru-RU" sz="2400" b="1" dirty="0" smtClean="0">
              <a:solidFill>
                <a:srgbClr val="800000"/>
              </a:solidFill>
            </a:endParaRPr>
          </a:p>
          <a:p>
            <a:r>
              <a:rPr lang="uk-UA" altLang="ru-RU" sz="2400" b="1" dirty="0">
                <a:solidFill>
                  <a:srgbClr val="800000"/>
                </a:solidFill>
              </a:rPr>
              <a:t> </a:t>
            </a:r>
            <a:r>
              <a:rPr lang="uk-UA" altLang="ru-RU" sz="2400" b="1" dirty="0" smtClean="0">
                <a:solidFill>
                  <a:srgbClr val="800000"/>
                </a:solidFill>
              </a:rPr>
              <a:t>    </a:t>
            </a:r>
            <a:r>
              <a:rPr lang="uk-UA" altLang="ru-RU" sz="2400" b="1" dirty="0" err="1">
                <a:solidFill>
                  <a:srgbClr val="800000"/>
                </a:solidFill>
              </a:rPr>
              <a:t>-Мова</a:t>
            </a:r>
            <a:endParaRPr lang="ru-RU" altLang="ru-RU" sz="2400" b="1" dirty="0">
              <a:solidFill>
                <a:srgbClr val="800000"/>
              </a:solidFill>
            </a:endParaRPr>
          </a:p>
        </p:txBody>
      </p:sp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685800" y="304800"/>
            <a:ext cx="7696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АНТРОПОГЕНЕЗ</a:t>
            </a:r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H="1">
            <a:off x="1828800" y="2590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9" name="Line 9"/>
          <p:cNvSpPr>
            <a:spLocks noChangeShapeType="1"/>
          </p:cNvSpPr>
          <p:nvPr/>
        </p:nvSpPr>
        <p:spPr bwMode="auto">
          <a:xfrm>
            <a:off x="6705600" y="2514600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30" name="Rectangle 10" descr="C:\Users\Павленко\Pictures\123.jpg"/>
          <p:cNvSpPr>
            <a:spLocks noChangeArrowheads="1"/>
          </p:cNvSpPr>
          <p:nvPr/>
        </p:nvSpPr>
        <p:spPr bwMode="auto">
          <a:xfrm>
            <a:off x="1441039" y="4941168"/>
            <a:ext cx="2286000" cy="1371600"/>
          </a:xfrm>
          <a:prstGeom prst="rect">
            <a:avLst/>
          </a:prstGeom>
          <a:blipFill dpi="0" rotWithShape="0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72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772400" cy="1362075"/>
          </a:xfrm>
        </p:spPr>
        <p:txBody>
          <a:bodyPr/>
          <a:lstStyle/>
          <a:p>
            <a:r>
              <a:rPr lang="ru-RU" dirty="0"/>
              <a:t>Людина </a:t>
            </a:r>
            <a:r>
              <a:rPr lang="ru-RU" dirty="0" err="1"/>
              <a:t>розумна</a:t>
            </a:r>
            <a:r>
              <a:rPr lang="ru-RU" dirty="0"/>
              <a:t>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62828" y="6258088"/>
            <a:ext cx="7956376" cy="594295"/>
          </a:xfrm>
        </p:spPr>
        <p:txBody>
          <a:bodyPr/>
          <a:lstStyle/>
          <a:p>
            <a:r>
              <a:rPr lang="ru-RU" dirty="0" smtClean="0"/>
              <a:t>  Людина </a:t>
            </a:r>
            <a:r>
              <a:rPr lang="ru-RU" dirty="0" err="1"/>
              <a:t>розумна</a:t>
            </a:r>
            <a:r>
              <a:rPr lang="ru-RU" dirty="0"/>
              <a:t> (лат. </a:t>
            </a:r>
            <a:r>
              <a:rPr lang="en-US" dirty="0"/>
              <a:t>Homo sapiens) — </a:t>
            </a:r>
            <a:r>
              <a:rPr lang="ru-RU" dirty="0"/>
              <a:t>вид роду Люди (</a:t>
            </a:r>
            <a:r>
              <a:rPr lang="en-US" dirty="0"/>
              <a:t>Homo)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родини</a:t>
            </a:r>
            <a:r>
              <a:rPr lang="ru-RU" dirty="0"/>
              <a:t> </a:t>
            </a:r>
            <a:r>
              <a:rPr lang="ru-RU" dirty="0" err="1"/>
              <a:t>гомінід</a:t>
            </a:r>
            <a:r>
              <a:rPr lang="ru-RU" dirty="0"/>
              <a:t> в </a:t>
            </a:r>
            <a:r>
              <a:rPr lang="ru-RU" dirty="0" err="1"/>
              <a:t>ряді</a:t>
            </a:r>
            <a:r>
              <a:rPr lang="ru-RU" dirty="0"/>
              <a:t> </a:t>
            </a:r>
            <a:r>
              <a:rPr lang="ru-RU" dirty="0" err="1"/>
              <a:t>приматів</a:t>
            </a:r>
            <a:r>
              <a:rPr lang="ru-RU" dirty="0"/>
              <a:t>, </a:t>
            </a:r>
            <a:r>
              <a:rPr lang="ru-RU" dirty="0" err="1"/>
              <a:t>єдиний</a:t>
            </a:r>
            <a:r>
              <a:rPr lang="ru-RU" dirty="0"/>
              <a:t> з </a:t>
            </a:r>
            <a:r>
              <a:rPr lang="ru-RU" dirty="0" err="1"/>
              <a:t>наявних</a:t>
            </a:r>
            <a:r>
              <a:rPr lang="ru-RU" dirty="0"/>
              <a:t> в </a:t>
            </a:r>
            <a:r>
              <a:rPr lang="ru-RU" dirty="0" err="1"/>
              <a:t>теперішній</a:t>
            </a:r>
            <a:r>
              <a:rPr lang="ru-RU" dirty="0"/>
              <a:t> час.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сучасних</a:t>
            </a:r>
            <a:r>
              <a:rPr lang="ru-RU" dirty="0"/>
              <a:t> </a:t>
            </a:r>
            <a:r>
              <a:rPr lang="ru-RU" dirty="0" err="1"/>
              <a:t>людиноподібних</a:t>
            </a:r>
            <a:r>
              <a:rPr lang="ru-RU" dirty="0"/>
              <a:t> </a:t>
            </a:r>
            <a:r>
              <a:rPr lang="ru-RU" dirty="0" err="1"/>
              <a:t>мавп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анатомічних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,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значним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/>
              <a:t>розвитку</a:t>
            </a:r>
            <a:r>
              <a:rPr lang="ru-RU" dirty="0"/>
              <a:t> </a:t>
            </a:r>
            <a:r>
              <a:rPr lang="ru-RU" dirty="0" err="1"/>
              <a:t>матеріальної</a:t>
            </a:r>
            <a:r>
              <a:rPr lang="ru-RU" dirty="0"/>
              <a:t> та </a:t>
            </a:r>
            <a:r>
              <a:rPr lang="ru-RU" dirty="0" err="1"/>
              <a:t>нематеріальної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(</a:t>
            </a:r>
            <a:r>
              <a:rPr lang="ru-RU" dirty="0" err="1"/>
              <a:t>включаючи</a:t>
            </a:r>
            <a:r>
              <a:rPr lang="ru-RU" dirty="0"/>
              <a:t> </a:t>
            </a:r>
            <a:r>
              <a:rPr lang="ru-RU" dirty="0" err="1"/>
              <a:t>виготовлення</a:t>
            </a:r>
            <a:r>
              <a:rPr lang="ru-RU" dirty="0"/>
              <a:t> та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знарядь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), </a:t>
            </a:r>
            <a:r>
              <a:rPr lang="ru-RU" dirty="0" err="1"/>
              <a:t>здатністю</a:t>
            </a:r>
            <a:r>
              <a:rPr lang="ru-RU" dirty="0"/>
              <a:t> до </a:t>
            </a:r>
            <a:r>
              <a:rPr lang="ru-RU" dirty="0" err="1"/>
              <a:t>мови</a:t>
            </a:r>
            <a:r>
              <a:rPr lang="ru-RU" dirty="0"/>
              <a:t> та </a:t>
            </a:r>
            <a:r>
              <a:rPr lang="ru-RU" dirty="0" err="1"/>
              <a:t>розвиненому</a:t>
            </a:r>
            <a:r>
              <a:rPr lang="ru-RU" dirty="0"/>
              <a:t> абстрактному </a:t>
            </a:r>
            <a:r>
              <a:rPr lang="ru-RU" dirty="0" err="1"/>
              <a:t>мисленню</a:t>
            </a:r>
            <a:r>
              <a:rPr lang="ru-RU" dirty="0"/>
              <a:t>. Вид </a:t>
            </a:r>
            <a:r>
              <a:rPr lang="ru-RU" dirty="0" err="1"/>
              <a:t>людина</a:t>
            </a:r>
            <a:r>
              <a:rPr lang="ru-RU" dirty="0"/>
              <a:t> </a:t>
            </a:r>
            <a:r>
              <a:rPr lang="ru-RU" dirty="0" err="1"/>
              <a:t>розумна</a:t>
            </a:r>
            <a:r>
              <a:rPr lang="ru-RU" dirty="0"/>
              <a:t> </a:t>
            </a:r>
            <a:r>
              <a:rPr lang="ru-RU" dirty="0" err="1"/>
              <a:t>сформувався</a:t>
            </a:r>
            <a:r>
              <a:rPr lang="ru-RU" dirty="0"/>
              <a:t> у </a:t>
            </a:r>
            <a:r>
              <a:rPr lang="ru-RU" dirty="0" err="1"/>
              <a:t>ході</a:t>
            </a:r>
            <a:r>
              <a:rPr lang="ru-RU" dirty="0"/>
              <a:t> </a:t>
            </a:r>
            <a:r>
              <a:rPr lang="ru-RU" dirty="0" err="1"/>
              <a:t>довгого</a:t>
            </a:r>
            <a:r>
              <a:rPr lang="ru-RU" dirty="0"/>
              <a:t> і складного </a:t>
            </a:r>
            <a:r>
              <a:rPr lang="ru-RU" dirty="0" err="1"/>
              <a:t>історико-еволюційного</a:t>
            </a:r>
            <a:r>
              <a:rPr lang="ru-RU" dirty="0"/>
              <a:t> </a:t>
            </a:r>
            <a:r>
              <a:rPr lang="ru-RU" dirty="0" err="1"/>
              <a:t>прогресу</a:t>
            </a:r>
            <a:r>
              <a:rPr lang="ru-RU" dirty="0"/>
              <a:t> (антропогенезу</a:t>
            </a:r>
            <a:r>
              <a:rPr lang="ru-RU" dirty="0" smtClean="0"/>
              <a:t>).</a:t>
            </a:r>
          </a:p>
          <a:p>
            <a:r>
              <a:rPr lang="ru-RU" dirty="0" smtClean="0"/>
              <a:t> 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/>
              <a:t>організм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таких же </a:t>
            </a:r>
            <a:r>
              <a:rPr lang="ru-RU" dirty="0" err="1"/>
              <a:t>хімічних</a:t>
            </a:r>
            <a:r>
              <a:rPr lang="ru-RU" dirty="0"/>
              <a:t> </a:t>
            </a:r>
            <a:r>
              <a:rPr lang="ru-RU" dirty="0" err="1"/>
              <a:t>елементів</a:t>
            </a:r>
            <a:r>
              <a:rPr lang="ru-RU" dirty="0"/>
              <a:t>, як і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організми</a:t>
            </a:r>
            <a:r>
              <a:rPr lang="ru-RU" dirty="0"/>
              <a:t>: </a:t>
            </a:r>
            <a:r>
              <a:rPr lang="en-US" dirty="0"/>
              <a:t>O2, N2, C2, H…  </a:t>
            </a:r>
            <a:r>
              <a:rPr lang="ru-RU" dirty="0"/>
              <a:t>У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 </a:t>
            </a:r>
            <a:r>
              <a:rPr lang="ru-RU" dirty="0" err="1"/>
              <a:t>кращий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, слух, </a:t>
            </a:r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руху</a:t>
            </a:r>
            <a:r>
              <a:rPr lang="ru-RU" dirty="0"/>
              <a:t>, нашим зубам і </a:t>
            </a:r>
            <a:r>
              <a:rPr lang="ru-RU" dirty="0" err="1"/>
              <a:t>нігтям</a:t>
            </a:r>
            <a:r>
              <a:rPr lang="ru-RU" dirty="0"/>
              <a:t> не </a:t>
            </a:r>
            <a:r>
              <a:rPr lang="ru-RU" dirty="0" err="1"/>
              <a:t>зрівнятись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кликами, рогами і </a:t>
            </a:r>
            <a:r>
              <a:rPr lang="ru-RU" dirty="0" err="1"/>
              <a:t>кігтями</a:t>
            </a:r>
            <a:r>
              <a:rPr lang="ru-RU" dirty="0"/>
              <a:t> </a:t>
            </a:r>
            <a:r>
              <a:rPr lang="ru-RU" dirty="0" err="1"/>
              <a:t>ссавців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Але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надзвичайні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властиві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нам: </a:t>
            </a:r>
            <a:r>
              <a:rPr lang="ru-RU" dirty="0" smtClean="0"/>
              <a:t>прямостоячий </a:t>
            </a:r>
            <a:r>
              <a:rPr lang="ru-RU" dirty="0"/>
              <a:t>скелет</a:t>
            </a:r>
            <a:r>
              <a:rPr lang="ru-RU" dirty="0" smtClean="0"/>
              <a:t>; </a:t>
            </a:r>
            <a:r>
              <a:rPr lang="ru-RU" dirty="0" err="1"/>
              <a:t>унікальний</a:t>
            </a:r>
            <a:r>
              <a:rPr lang="ru-RU" dirty="0"/>
              <a:t> за </a:t>
            </a:r>
            <a:r>
              <a:rPr lang="ru-RU" dirty="0" err="1"/>
              <a:t>складністю</a:t>
            </a:r>
            <a:r>
              <a:rPr lang="ru-RU" dirty="0"/>
              <a:t> </a:t>
            </a:r>
            <a:r>
              <a:rPr lang="ru-RU" dirty="0" err="1"/>
              <a:t>мозок</a:t>
            </a:r>
            <a:r>
              <a:rPr lang="ru-RU" dirty="0" smtClean="0"/>
              <a:t>; </a:t>
            </a:r>
            <a:r>
              <a:rPr lang="ru-RU" dirty="0" err="1"/>
              <a:t>рухливі</a:t>
            </a:r>
            <a:r>
              <a:rPr lang="ru-RU" dirty="0"/>
              <a:t> руки, </a:t>
            </a:r>
            <a:r>
              <a:rPr lang="ru-RU" dirty="0" err="1"/>
              <a:t>здатні</a:t>
            </a:r>
            <a:r>
              <a:rPr lang="ru-RU" dirty="0"/>
              <a:t> </a:t>
            </a:r>
            <a:r>
              <a:rPr lang="ru-RU" dirty="0" err="1" smtClean="0"/>
              <a:t>маніпулювати</a:t>
            </a:r>
            <a:r>
              <a:rPr lang="ru-RU" dirty="0" smtClean="0"/>
              <a:t> </a:t>
            </a:r>
            <a:r>
              <a:rPr lang="ru-RU" dirty="0" err="1"/>
              <a:t>дрібними</a:t>
            </a:r>
            <a:r>
              <a:rPr lang="ru-RU" dirty="0"/>
              <a:t> </a:t>
            </a:r>
            <a:r>
              <a:rPr lang="ru-RU" dirty="0" smtClean="0"/>
              <a:t>предметами; </a:t>
            </a:r>
            <a:r>
              <a:rPr lang="ru-RU" dirty="0" err="1" smtClean="0"/>
              <a:t>кольоровий</a:t>
            </a:r>
            <a:r>
              <a:rPr lang="ru-RU" dirty="0" smtClean="0"/>
              <a:t> </a:t>
            </a:r>
            <a:r>
              <a:rPr lang="ru-RU" dirty="0" err="1"/>
              <a:t>трьохвимірний</a:t>
            </a:r>
            <a:r>
              <a:rPr lang="ru-RU" dirty="0"/>
              <a:t> </a:t>
            </a:r>
            <a:r>
              <a:rPr lang="ru-RU" dirty="0" err="1"/>
              <a:t>зір</a:t>
            </a:r>
            <a:r>
              <a:rPr lang="ru-RU" dirty="0"/>
              <a:t>; </a:t>
            </a:r>
            <a:r>
              <a:rPr lang="ru-RU" dirty="0" err="1" smtClean="0"/>
              <a:t>наявність</a:t>
            </a:r>
            <a:r>
              <a:rPr lang="ru-RU" dirty="0" smtClean="0"/>
              <a:t> </a:t>
            </a:r>
            <a:r>
              <a:rPr lang="ru-RU" dirty="0" err="1"/>
              <a:t>усмішки</a:t>
            </a:r>
            <a:r>
              <a:rPr lang="ru-RU" dirty="0"/>
              <a:t> і </a:t>
            </a:r>
            <a:r>
              <a:rPr lang="ru-RU" dirty="0" err="1"/>
              <a:t>сміху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8286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882" y="260648"/>
            <a:ext cx="9144000" cy="1656184"/>
          </a:xfrm>
        </p:spPr>
        <p:txBody>
          <a:bodyPr/>
          <a:lstStyle/>
          <a:p>
            <a:pPr algn="ctr"/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подібності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людини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людинопод</a:t>
            </a:r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бних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мавп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2780928"/>
            <a:ext cx="8136904" cy="3951287"/>
          </a:xfrm>
        </p:spPr>
        <p:txBody>
          <a:bodyPr/>
          <a:lstStyle/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редукція</a:t>
            </a:r>
            <a:r>
              <a:rPr lang="ru-RU" dirty="0"/>
              <a:t> хвостового </a:t>
            </a:r>
            <a:r>
              <a:rPr lang="ru-RU" dirty="0" err="1"/>
              <a:t>відділу</a:t>
            </a:r>
            <a:r>
              <a:rPr lang="ru-RU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подібність</a:t>
            </a:r>
            <a:r>
              <a:rPr lang="ru-RU" dirty="0"/>
              <a:t> </a:t>
            </a:r>
            <a:r>
              <a:rPr lang="ru-RU" dirty="0" err="1"/>
              <a:t>будови</a:t>
            </a:r>
            <a:r>
              <a:rPr lang="ru-RU" dirty="0"/>
              <a:t> кори великого </a:t>
            </a:r>
            <a:r>
              <a:rPr lang="ru-RU" dirty="0" err="1"/>
              <a:t>мозку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добре </a:t>
            </a:r>
            <a:r>
              <a:rPr lang="ru-RU" dirty="0" err="1"/>
              <a:t>розвинений</a:t>
            </a:r>
            <a:r>
              <a:rPr lang="ru-RU" dirty="0"/>
              <a:t> </a:t>
            </a:r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мозок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ж </a:t>
            </a:r>
            <a:r>
              <a:rPr lang="ru-RU" dirty="0" err="1"/>
              <a:t>відділи</a:t>
            </a:r>
            <a:r>
              <a:rPr lang="ru-RU" dirty="0"/>
              <a:t> скелету;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зубна</a:t>
            </a:r>
            <a:r>
              <a:rPr lang="ru-RU" dirty="0"/>
              <a:t> формула – 32 </a:t>
            </a:r>
            <a:r>
              <a:rPr lang="ru-RU" dirty="0" err="1"/>
              <a:t>зуби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наявність</a:t>
            </a:r>
            <a:r>
              <a:rPr lang="ru-RU" dirty="0"/>
              <a:t> </a:t>
            </a:r>
            <a:r>
              <a:rPr lang="ru-RU" dirty="0" err="1"/>
              <a:t>нігтів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відтиски</a:t>
            </a:r>
            <a:r>
              <a:rPr lang="ru-RU" dirty="0"/>
              <a:t> </a:t>
            </a:r>
            <a:r>
              <a:rPr lang="ru-RU" dirty="0" err="1"/>
              <a:t>пальців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4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вагітність</a:t>
            </a:r>
            <a:r>
              <a:rPr lang="ru-RU" dirty="0"/>
              <a:t> 9 </a:t>
            </a:r>
            <a:r>
              <a:rPr lang="ru-RU" dirty="0" err="1"/>
              <a:t>місяців</a:t>
            </a:r>
            <a:r>
              <a:rPr lang="ru-RU" dirty="0"/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менструальний</a:t>
            </a:r>
            <a:r>
              <a:rPr lang="ru-RU" dirty="0"/>
              <a:t> цикл;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паразити</a:t>
            </a:r>
            <a:r>
              <a:rPr lang="ru-RU" dirty="0"/>
              <a:t> як у </a:t>
            </a:r>
            <a:r>
              <a:rPr lang="ru-RU" dirty="0" err="1"/>
              <a:t>людини</a:t>
            </a:r>
            <a:r>
              <a:rPr lang="ru-RU" dirty="0"/>
              <a:t> (</a:t>
            </a:r>
            <a:r>
              <a:rPr lang="ru-RU" dirty="0" err="1"/>
              <a:t>воші</a:t>
            </a:r>
            <a:r>
              <a:rPr lang="ru-RU" dirty="0"/>
              <a:t>, </a:t>
            </a:r>
            <a:r>
              <a:rPr lang="ru-RU" dirty="0" err="1"/>
              <a:t>аскариди</a:t>
            </a:r>
            <a:r>
              <a:rPr lang="ru-RU" dirty="0"/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 (</a:t>
            </a:r>
            <a:r>
              <a:rPr lang="ru-RU" dirty="0" err="1"/>
              <a:t>грип</a:t>
            </a:r>
            <a:r>
              <a:rPr lang="ru-RU" dirty="0"/>
              <a:t>, </a:t>
            </a:r>
            <a:r>
              <a:rPr lang="ru-RU" dirty="0" err="1"/>
              <a:t>віспа</a:t>
            </a:r>
            <a:r>
              <a:rPr lang="ru-RU" dirty="0"/>
              <a:t>, </a:t>
            </a:r>
            <a:r>
              <a:rPr lang="ru-RU" dirty="0" err="1"/>
              <a:t>туберкульоз</a:t>
            </a:r>
            <a:r>
              <a:rPr lang="ru-RU" dirty="0"/>
              <a:t>, </a:t>
            </a:r>
            <a:r>
              <a:rPr lang="ru-RU" dirty="0" err="1"/>
              <a:t>сифіліс</a:t>
            </a:r>
            <a:r>
              <a:rPr lang="ru-RU" dirty="0"/>
              <a:t>, СНІД);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 </a:t>
            </a:r>
            <a:r>
              <a:rPr lang="ru-RU" dirty="0" err="1"/>
              <a:t>розташування</a:t>
            </a:r>
            <a:r>
              <a:rPr lang="ru-RU" dirty="0"/>
              <a:t> </a:t>
            </a:r>
            <a:r>
              <a:rPr lang="ru-RU" dirty="0" err="1"/>
              <a:t>амінокислот</a:t>
            </a:r>
            <a:r>
              <a:rPr lang="ru-RU" dirty="0"/>
              <a:t> у </a:t>
            </a:r>
            <a:r>
              <a:rPr lang="ru-RU" dirty="0" err="1"/>
              <a:t>молекулі</a:t>
            </a:r>
            <a:r>
              <a:rPr lang="ru-RU" dirty="0"/>
              <a:t> </a:t>
            </a:r>
            <a:r>
              <a:rPr lang="ru-RU" dirty="0" err="1"/>
              <a:t>гемоглобіну</a:t>
            </a:r>
            <a:r>
              <a:rPr lang="ru-RU" dirty="0"/>
              <a:t> </a:t>
            </a:r>
            <a:r>
              <a:rPr lang="ru-RU" dirty="0" err="1"/>
              <a:t>співпадає</a:t>
            </a:r>
            <a:r>
              <a:rPr lang="ru-RU" dirty="0"/>
              <a:t>, при </a:t>
            </a:r>
            <a:r>
              <a:rPr lang="ru-RU" dirty="0" err="1"/>
              <a:t>високій</a:t>
            </a:r>
            <a:r>
              <a:rPr lang="ru-RU" dirty="0"/>
              <a:t> </a:t>
            </a:r>
            <a:r>
              <a:rPr lang="en-US" dirty="0"/>
              <a:t>t </a:t>
            </a:r>
            <a:r>
              <a:rPr lang="ru-RU" dirty="0" err="1"/>
              <a:t>денатурація</a:t>
            </a:r>
            <a:r>
              <a:rPr lang="ru-RU" dirty="0"/>
              <a:t> </a:t>
            </a:r>
            <a:r>
              <a:rPr lang="ru-RU" dirty="0" err="1"/>
              <a:t>білків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613584" cy="2409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882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2400" cy="1362075"/>
          </a:xfrm>
        </p:spPr>
        <p:txBody>
          <a:bodyPr/>
          <a:lstStyle/>
          <a:p>
            <a:r>
              <a:rPr lang="uk-UA" dirty="0" smtClean="0"/>
              <a:t>Відмінні риси: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2492896"/>
            <a:ext cx="7772400" cy="1500187"/>
          </a:xfrm>
        </p:spPr>
        <p:txBody>
          <a:bodyPr/>
          <a:lstStyle/>
          <a:p>
            <a:r>
              <a:rPr lang="ru-RU" dirty="0"/>
              <a:t>Хода.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міцний</a:t>
            </a:r>
            <a:r>
              <a:rPr lang="ru-RU" dirty="0"/>
              <a:t> </a:t>
            </a:r>
            <a:r>
              <a:rPr lang="ru-RU" dirty="0" err="1"/>
              <a:t>колінний</a:t>
            </a:r>
            <a:r>
              <a:rPr lang="ru-RU" dirty="0"/>
              <a:t> </a:t>
            </a:r>
            <a:r>
              <a:rPr lang="ru-RU" dirty="0" err="1"/>
              <a:t>суглоб</a:t>
            </a:r>
            <a:r>
              <a:rPr lang="ru-RU" dirty="0"/>
              <a:t>, </a:t>
            </a:r>
            <a:r>
              <a:rPr lang="ru-RU" dirty="0" err="1"/>
              <a:t>стегнова</a:t>
            </a:r>
            <a:r>
              <a:rPr lang="ru-RU" dirty="0"/>
              <a:t> </a:t>
            </a:r>
            <a:r>
              <a:rPr lang="ru-RU" dirty="0" err="1"/>
              <a:t>кістка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кутом </a:t>
            </a:r>
            <a:r>
              <a:rPr lang="ru-RU" dirty="0" err="1"/>
              <a:t>всередину</a:t>
            </a:r>
            <a:r>
              <a:rPr lang="ru-RU" dirty="0"/>
              <a:t>. У </a:t>
            </a:r>
            <a:r>
              <a:rPr lang="ru-RU" dirty="0" err="1"/>
              <a:t>мавпи</a:t>
            </a:r>
            <a:r>
              <a:rPr lang="ru-RU" dirty="0"/>
              <a:t> </a:t>
            </a:r>
            <a:r>
              <a:rPr lang="ru-RU" dirty="0" err="1"/>
              <a:t>стегнова</a:t>
            </a:r>
            <a:r>
              <a:rPr lang="ru-RU" dirty="0"/>
              <a:t> </a:t>
            </a:r>
            <a:r>
              <a:rPr lang="ru-RU" dirty="0" err="1"/>
              <a:t>кістка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кутом </a:t>
            </a:r>
            <a:r>
              <a:rPr lang="ru-RU" dirty="0" err="1"/>
              <a:t>назовні</a:t>
            </a:r>
            <a:r>
              <a:rPr lang="ru-RU" dirty="0"/>
              <a:t>, а </a:t>
            </a:r>
            <a:r>
              <a:rPr lang="ru-RU" dirty="0" err="1"/>
              <a:t>колінний</a:t>
            </a:r>
            <a:r>
              <a:rPr lang="ru-RU" dirty="0"/>
              <a:t> </a:t>
            </a:r>
            <a:r>
              <a:rPr lang="ru-RU" dirty="0" err="1"/>
              <a:t>суглоб</a:t>
            </a:r>
            <a:r>
              <a:rPr lang="ru-RU" dirty="0"/>
              <a:t> </a:t>
            </a:r>
            <a:r>
              <a:rPr lang="ru-RU" dirty="0" err="1"/>
              <a:t>зовсім</a:t>
            </a:r>
            <a:r>
              <a:rPr lang="ru-RU" dirty="0"/>
              <a:t> не </a:t>
            </a:r>
            <a:r>
              <a:rPr lang="ru-RU" dirty="0" err="1" smtClean="0"/>
              <a:t>міцний</a:t>
            </a:r>
            <a:r>
              <a:rPr lang="ru-RU" dirty="0" smtClean="0"/>
              <a:t>.</a:t>
            </a:r>
            <a:endParaRPr lang="uk-UA" dirty="0"/>
          </a:p>
          <a:p>
            <a:endParaRPr lang="uk-UA" dirty="0" smtClean="0"/>
          </a:p>
          <a:p>
            <a:r>
              <a:rPr lang="ru-RU" dirty="0" err="1"/>
              <a:t>Кінцівки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нижні</a:t>
            </a:r>
            <a:r>
              <a:rPr lang="ru-RU" dirty="0"/>
              <a:t> </a:t>
            </a:r>
            <a:r>
              <a:rPr lang="ru-RU" dirty="0" err="1"/>
              <a:t>кінцівки</a:t>
            </a:r>
            <a:r>
              <a:rPr lang="ru-RU" dirty="0"/>
              <a:t> </a:t>
            </a:r>
            <a:r>
              <a:rPr lang="ru-RU" dirty="0" err="1"/>
              <a:t>довші</a:t>
            </a:r>
            <a:r>
              <a:rPr lang="ru-RU" dirty="0"/>
              <a:t> за </a:t>
            </a:r>
            <a:r>
              <a:rPr lang="ru-RU" dirty="0" err="1"/>
              <a:t>передні</a:t>
            </a:r>
            <a:r>
              <a:rPr lang="ru-RU" dirty="0"/>
              <a:t>, а у </a:t>
            </a:r>
            <a:r>
              <a:rPr lang="ru-RU" dirty="0" err="1"/>
              <a:t>мавпи</a:t>
            </a:r>
            <a:r>
              <a:rPr lang="ru-RU" dirty="0"/>
              <a:t> </a:t>
            </a:r>
            <a:r>
              <a:rPr lang="ru-RU" dirty="0" err="1"/>
              <a:t>навпаки</a:t>
            </a:r>
            <a:r>
              <a:rPr lang="ru-RU" dirty="0"/>
              <a:t>.</a:t>
            </a:r>
          </a:p>
          <a:p>
            <a:endParaRPr lang="uk-UA" dirty="0"/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125932"/>
            <a:ext cx="3213100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0171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2348880"/>
            <a:ext cx="7772400" cy="1500187"/>
          </a:xfrm>
        </p:spPr>
        <p:txBody>
          <a:bodyPr/>
          <a:lstStyle/>
          <a:p>
            <a:r>
              <a:rPr lang="ru-RU" dirty="0"/>
              <a:t>Хребет.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4 </a:t>
            </a:r>
            <a:r>
              <a:rPr lang="ru-RU" dirty="0" err="1"/>
              <a:t>вигини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прямо-</a:t>
            </a:r>
          </a:p>
          <a:p>
            <a:r>
              <a:rPr lang="ru-RU" dirty="0" err="1"/>
              <a:t>ходінню</a:t>
            </a:r>
            <a:r>
              <a:rPr lang="ru-RU" dirty="0"/>
              <a:t>. У </a:t>
            </a:r>
            <a:r>
              <a:rPr lang="ru-RU" dirty="0" err="1"/>
              <a:t>мавпи</a:t>
            </a:r>
            <a:r>
              <a:rPr lang="ru-RU" dirty="0"/>
              <a:t> хребет у </a:t>
            </a:r>
            <a:r>
              <a:rPr lang="ru-RU" dirty="0" err="1"/>
              <a:t>вигляді</a:t>
            </a:r>
            <a:r>
              <a:rPr lang="ru-RU" dirty="0"/>
              <a:t> дуги, тому </a:t>
            </a:r>
            <a:r>
              <a:rPr lang="ru-RU" dirty="0" err="1"/>
              <a:t>що</a:t>
            </a:r>
            <a:r>
              <a:rPr lang="ru-RU" dirty="0"/>
              <a:t> вони </a:t>
            </a:r>
            <a:r>
              <a:rPr lang="ru-RU" dirty="0" err="1"/>
              <a:t>спираються</a:t>
            </a:r>
            <a:r>
              <a:rPr lang="ru-RU" dirty="0"/>
              <a:t> на руки.</a:t>
            </a:r>
          </a:p>
          <a:p>
            <a:r>
              <a:rPr lang="ru-RU" dirty="0" err="1"/>
              <a:t>Грудна</a:t>
            </a:r>
            <a:r>
              <a:rPr lang="ru-RU" dirty="0"/>
              <a:t> </a:t>
            </a:r>
            <a:r>
              <a:rPr lang="ru-RU" dirty="0" err="1"/>
              <a:t>клітка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розширена</a:t>
            </a:r>
            <a:r>
              <a:rPr lang="ru-RU" dirty="0"/>
              <a:t> і сплюснута  </a:t>
            </a:r>
            <a:r>
              <a:rPr lang="ru-RU" dirty="0" err="1"/>
              <a:t>спереду</a:t>
            </a:r>
            <a:r>
              <a:rPr lang="ru-RU" dirty="0"/>
              <a:t> назад.  У </a:t>
            </a:r>
            <a:r>
              <a:rPr lang="ru-RU" dirty="0" err="1"/>
              <a:t>мавпи</a:t>
            </a:r>
            <a:r>
              <a:rPr lang="ru-RU" dirty="0"/>
              <a:t> сплюснута з </a:t>
            </a:r>
            <a:r>
              <a:rPr lang="ru-RU" dirty="0" err="1"/>
              <a:t>боків</a:t>
            </a:r>
            <a:r>
              <a:rPr lang="ru-RU" dirty="0"/>
              <a:t>.</a:t>
            </a:r>
          </a:p>
          <a:p>
            <a:r>
              <a:rPr lang="ru-RU" dirty="0"/>
              <a:t>Таз. У </a:t>
            </a:r>
            <a:r>
              <a:rPr lang="ru-RU" dirty="0" err="1"/>
              <a:t>людини</a:t>
            </a:r>
            <a:r>
              <a:rPr lang="ru-RU" dirty="0"/>
              <a:t> широкий, короткий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чаші</a:t>
            </a:r>
            <a:r>
              <a:rPr lang="ru-RU" dirty="0"/>
              <a:t>, у </a:t>
            </a:r>
            <a:r>
              <a:rPr lang="ru-RU" dirty="0" err="1"/>
              <a:t>мавпи</a:t>
            </a:r>
            <a:r>
              <a:rPr lang="ru-RU" dirty="0"/>
              <a:t> таз </a:t>
            </a:r>
            <a:r>
              <a:rPr lang="ru-RU" dirty="0" err="1"/>
              <a:t>вузький</a:t>
            </a:r>
            <a:r>
              <a:rPr lang="ru-RU" dirty="0"/>
              <a:t> і </a:t>
            </a:r>
            <a:r>
              <a:rPr lang="ru-RU" dirty="0" err="1"/>
              <a:t>видовжений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008" y="3241429"/>
            <a:ext cx="4505325" cy="341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6906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541040"/>
            <a:ext cx="7772400" cy="4464496"/>
          </a:xfrm>
        </p:spPr>
        <p:txBody>
          <a:bodyPr/>
          <a:lstStyle/>
          <a:p>
            <a:r>
              <a:rPr lang="ru-RU" dirty="0"/>
              <a:t>Череп.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більший</a:t>
            </a:r>
            <a:r>
              <a:rPr lang="ru-RU" dirty="0"/>
              <a:t> </a:t>
            </a:r>
            <a:r>
              <a:rPr lang="ru-RU" dirty="0" err="1"/>
              <a:t>мозковий</a:t>
            </a:r>
            <a:r>
              <a:rPr lang="ru-RU" dirty="0"/>
              <a:t> </a:t>
            </a:r>
            <a:r>
              <a:rPr lang="ru-RU" dirty="0" err="1"/>
              <a:t>відділ</a:t>
            </a:r>
            <a:r>
              <a:rPr lang="ru-RU" dirty="0"/>
              <a:t>, а </a:t>
            </a:r>
            <a:r>
              <a:rPr lang="ru-RU" dirty="0" err="1"/>
              <a:t>лицьовий</a:t>
            </a:r>
            <a:r>
              <a:rPr lang="ru-RU" dirty="0"/>
              <a:t> </a:t>
            </a:r>
            <a:r>
              <a:rPr lang="ru-RU" dirty="0" err="1"/>
              <a:t>менший</a:t>
            </a:r>
            <a:r>
              <a:rPr lang="ru-RU" dirty="0"/>
              <a:t>. У </a:t>
            </a:r>
            <a:r>
              <a:rPr lang="ru-RU" dirty="0" err="1"/>
              <a:t>мавпи</a:t>
            </a:r>
            <a:r>
              <a:rPr lang="ru-RU" dirty="0"/>
              <a:t> череп з </a:t>
            </a:r>
            <a:r>
              <a:rPr lang="ru-RU" dirty="0" err="1"/>
              <a:t>виступаючою</a:t>
            </a:r>
            <a:r>
              <a:rPr lang="ru-RU" dirty="0"/>
              <a:t> вперед </a:t>
            </a:r>
            <a:r>
              <a:rPr lang="ru-RU" dirty="0" err="1"/>
              <a:t>видовженою</a:t>
            </a:r>
            <a:r>
              <a:rPr lang="ru-RU" dirty="0"/>
              <a:t> </a:t>
            </a:r>
            <a:r>
              <a:rPr lang="ru-RU" dirty="0" err="1"/>
              <a:t>лицьовою</a:t>
            </a:r>
            <a:r>
              <a:rPr lang="ru-RU" dirty="0"/>
              <a:t> </a:t>
            </a:r>
            <a:r>
              <a:rPr lang="ru-RU" dirty="0" err="1"/>
              <a:t>частиною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наявне</a:t>
            </a:r>
            <a:r>
              <a:rPr lang="ru-RU" dirty="0"/>
              <a:t> </a:t>
            </a:r>
            <a:r>
              <a:rPr lang="ru-RU" dirty="0" err="1"/>
              <a:t>підборіддя</a:t>
            </a:r>
            <a:r>
              <a:rPr lang="ru-RU" dirty="0"/>
              <a:t>, а в </a:t>
            </a:r>
            <a:r>
              <a:rPr lang="ru-RU" dirty="0" err="1"/>
              <a:t>мавпи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.</a:t>
            </a:r>
          </a:p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err="1" smtClean="0"/>
              <a:t>Зуби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зуби</a:t>
            </a:r>
            <a:r>
              <a:rPr lang="ru-RU" dirty="0"/>
              <a:t> </a:t>
            </a:r>
            <a:r>
              <a:rPr lang="ru-RU" dirty="0" err="1"/>
              <a:t>маленькі</a:t>
            </a:r>
            <a:r>
              <a:rPr lang="ru-RU" dirty="0"/>
              <a:t> і </a:t>
            </a:r>
            <a:r>
              <a:rPr lang="ru-RU" dirty="0" err="1"/>
              <a:t>вкриті</a:t>
            </a:r>
            <a:r>
              <a:rPr lang="ru-RU" dirty="0"/>
              <a:t> </a:t>
            </a:r>
            <a:r>
              <a:rPr lang="ru-RU" dirty="0" err="1"/>
              <a:t>товстим</a:t>
            </a:r>
            <a:r>
              <a:rPr lang="ru-RU" dirty="0"/>
              <a:t> шаром </a:t>
            </a:r>
            <a:r>
              <a:rPr lang="ru-RU" dirty="0" err="1"/>
              <a:t>емалі</a:t>
            </a:r>
            <a:r>
              <a:rPr lang="ru-RU" dirty="0"/>
              <a:t>, </a:t>
            </a:r>
            <a:r>
              <a:rPr lang="ru-RU" dirty="0" err="1"/>
              <a:t>зубна</a:t>
            </a:r>
            <a:r>
              <a:rPr lang="ru-RU" dirty="0"/>
              <a:t> дуга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параболи</a:t>
            </a:r>
            <a:r>
              <a:rPr lang="ru-RU" dirty="0"/>
              <a:t>.  У </a:t>
            </a:r>
            <a:r>
              <a:rPr lang="ru-RU" dirty="0" err="1"/>
              <a:t>мавпи</a:t>
            </a:r>
            <a:r>
              <a:rPr lang="ru-RU" dirty="0"/>
              <a:t> </a:t>
            </a:r>
            <a:r>
              <a:rPr lang="ru-RU" dirty="0" err="1"/>
              <a:t>щелепи</a:t>
            </a:r>
            <a:r>
              <a:rPr lang="ru-RU" dirty="0"/>
              <a:t> </a:t>
            </a:r>
            <a:r>
              <a:rPr lang="ru-RU" dirty="0" err="1"/>
              <a:t>масивні</a:t>
            </a:r>
            <a:r>
              <a:rPr lang="ru-RU" dirty="0"/>
              <a:t> з великими </a:t>
            </a:r>
            <a:r>
              <a:rPr lang="ru-RU" dirty="0" err="1"/>
              <a:t>іклами</a:t>
            </a:r>
            <a:r>
              <a:rPr lang="ru-RU" dirty="0"/>
              <a:t> та </a:t>
            </a:r>
            <a:r>
              <a:rPr lang="ru-RU" dirty="0" err="1"/>
              <a:t>корін</a:t>
            </a:r>
            <a:r>
              <a:rPr lang="ru-RU" dirty="0"/>
              <a:t>-ними зубами. Шар </a:t>
            </a:r>
            <a:r>
              <a:rPr lang="ru-RU" dirty="0" err="1"/>
              <a:t>емалі</a:t>
            </a:r>
            <a:r>
              <a:rPr lang="ru-RU" dirty="0"/>
              <a:t> тонкий, </a:t>
            </a:r>
            <a:r>
              <a:rPr lang="ru-RU" dirty="0" err="1"/>
              <a:t>зубна</a:t>
            </a:r>
            <a:r>
              <a:rPr lang="ru-RU" dirty="0"/>
              <a:t> дуга у </a:t>
            </a:r>
            <a:r>
              <a:rPr lang="ru-RU" dirty="0" err="1"/>
              <a:t>вигляді</a:t>
            </a:r>
            <a:r>
              <a:rPr lang="ru-RU" dirty="0"/>
              <a:t> </a:t>
            </a:r>
            <a:r>
              <a:rPr lang="ru-RU" dirty="0" err="1"/>
              <a:t>латинської</a:t>
            </a:r>
            <a:r>
              <a:rPr lang="ru-RU" dirty="0"/>
              <a:t>   </a:t>
            </a:r>
            <a:r>
              <a:rPr lang="ru-RU" dirty="0" err="1"/>
              <a:t>букви</a:t>
            </a:r>
            <a:r>
              <a:rPr lang="ru-RU" dirty="0"/>
              <a:t> </a:t>
            </a:r>
            <a:r>
              <a:rPr lang="en-US" dirty="0"/>
              <a:t>U.</a:t>
            </a:r>
          </a:p>
          <a:p>
            <a:endParaRPr lang="ru-RU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028" y="1628800"/>
            <a:ext cx="2908300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253" y="4941168"/>
            <a:ext cx="3140075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579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4725144"/>
            <a:ext cx="7772400" cy="1500187"/>
          </a:xfrm>
        </p:spPr>
        <p:txBody>
          <a:bodyPr/>
          <a:lstStyle/>
          <a:p>
            <a:r>
              <a:rPr lang="ru-RU" dirty="0"/>
              <a:t>Кисть.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довгі</a:t>
            </a:r>
            <a:r>
              <a:rPr lang="ru-RU" dirty="0"/>
              <a:t> </a:t>
            </a:r>
            <a:r>
              <a:rPr lang="ru-RU" dirty="0" err="1"/>
              <a:t>пальці</a:t>
            </a:r>
            <a:r>
              <a:rPr lang="ru-RU" dirty="0"/>
              <a:t> рук,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дозволяють</a:t>
            </a:r>
            <a:r>
              <a:rPr lang="ru-RU" dirty="0"/>
              <a:t> точно </a:t>
            </a:r>
            <a:r>
              <a:rPr lang="ru-RU" dirty="0" err="1"/>
              <a:t>захоплювати</a:t>
            </a:r>
            <a:r>
              <a:rPr lang="ru-RU" dirty="0"/>
              <a:t> </a:t>
            </a:r>
            <a:r>
              <a:rPr lang="ru-RU" dirty="0" err="1"/>
              <a:t>дрібні</a:t>
            </a:r>
            <a:r>
              <a:rPr lang="ru-RU" dirty="0"/>
              <a:t> </a:t>
            </a:r>
            <a:r>
              <a:rPr lang="ru-RU" dirty="0" err="1"/>
              <a:t>предмети</a:t>
            </a:r>
            <a:r>
              <a:rPr lang="ru-RU" dirty="0"/>
              <a:t>. У </a:t>
            </a:r>
            <a:r>
              <a:rPr lang="ru-RU" dirty="0" err="1"/>
              <a:t>мавпи</a:t>
            </a:r>
            <a:r>
              <a:rPr lang="ru-RU" dirty="0"/>
              <a:t> великий </a:t>
            </a:r>
            <a:r>
              <a:rPr lang="ru-RU" dirty="0" err="1"/>
              <a:t>палець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короткий, а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порівняно</a:t>
            </a:r>
            <a:r>
              <a:rPr lang="ru-RU" dirty="0"/>
              <a:t> </a:t>
            </a:r>
            <a:r>
              <a:rPr lang="ru-RU" dirty="0" err="1"/>
              <a:t>довгі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Стопа. У </a:t>
            </a:r>
            <a:r>
              <a:rPr lang="ru-RU" dirty="0" err="1"/>
              <a:t>людини</a:t>
            </a:r>
            <a:r>
              <a:rPr lang="ru-RU" dirty="0"/>
              <a:t> великий </a:t>
            </a:r>
            <a:r>
              <a:rPr lang="ru-RU" dirty="0" err="1"/>
              <a:t>палець</a:t>
            </a:r>
            <a:r>
              <a:rPr lang="ru-RU" dirty="0"/>
              <a:t> </a:t>
            </a:r>
            <a:r>
              <a:rPr lang="ru-RU" dirty="0" err="1"/>
              <a:t>розміщений</a:t>
            </a:r>
            <a:r>
              <a:rPr lang="ru-RU" dirty="0"/>
              <a:t> </a:t>
            </a:r>
            <a:r>
              <a:rPr lang="ru-RU" dirty="0" err="1"/>
              <a:t>паралельно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 і </a:t>
            </a:r>
            <a:r>
              <a:rPr lang="ru-RU" dirty="0" err="1"/>
              <a:t>допомагає</a:t>
            </a:r>
            <a:r>
              <a:rPr lang="ru-RU" dirty="0"/>
              <a:t> </a:t>
            </a:r>
            <a:r>
              <a:rPr lang="ru-RU" dirty="0" err="1"/>
              <a:t>переносити</a:t>
            </a:r>
            <a:r>
              <a:rPr lang="ru-RU" dirty="0"/>
              <a:t> вагу </a:t>
            </a:r>
            <a:r>
              <a:rPr lang="ru-RU" dirty="0" err="1"/>
              <a:t>тіла</a:t>
            </a:r>
            <a:r>
              <a:rPr lang="ru-RU" dirty="0"/>
              <a:t>.  У </a:t>
            </a:r>
            <a:r>
              <a:rPr lang="ru-RU" dirty="0" err="1"/>
              <a:t>мавпи</a:t>
            </a:r>
            <a:r>
              <a:rPr lang="ru-RU" dirty="0"/>
              <a:t> великий </a:t>
            </a:r>
            <a:r>
              <a:rPr lang="ru-RU" dirty="0" err="1"/>
              <a:t>палець</a:t>
            </a:r>
            <a:r>
              <a:rPr lang="ru-RU" dirty="0"/>
              <a:t> </a:t>
            </a:r>
            <a:r>
              <a:rPr lang="ru-RU" dirty="0" err="1"/>
              <a:t>протистоїть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 і </a:t>
            </a:r>
            <a:r>
              <a:rPr lang="ru-RU" dirty="0" err="1"/>
              <a:t>пристосований</a:t>
            </a:r>
            <a:r>
              <a:rPr lang="ru-RU" dirty="0"/>
              <a:t> до </a:t>
            </a:r>
            <a:r>
              <a:rPr lang="ru-RU" dirty="0" err="1"/>
              <a:t>хапання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60648"/>
            <a:ext cx="282892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1609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334" y="5013176"/>
            <a:ext cx="7772400" cy="1500187"/>
          </a:xfrm>
        </p:spPr>
        <p:txBody>
          <a:bodyPr/>
          <a:lstStyle/>
          <a:p>
            <a:r>
              <a:rPr lang="ru-RU" dirty="0" err="1"/>
              <a:t>Головний</a:t>
            </a:r>
            <a:r>
              <a:rPr lang="ru-RU" dirty="0"/>
              <a:t> </a:t>
            </a:r>
            <a:r>
              <a:rPr lang="ru-RU" dirty="0" err="1"/>
              <a:t>мозок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об’єм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smtClean="0"/>
              <a:t> 1400-1600 </a:t>
            </a:r>
            <a:r>
              <a:rPr lang="ru-RU" dirty="0" err="1"/>
              <a:t>куб.см</a:t>
            </a:r>
            <a:r>
              <a:rPr lang="ru-RU" dirty="0"/>
              <a:t>, а в </a:t>
            </a:r>
            <a:r>
              <a:rPr lang="ru-RU" dirty="0" err="1"/>
              <a:t>мавпи</a:t>
            </a:r>
            <a:r>
              <a:rPr lang="ru-RU" dirty="0"/>
              <a:t> – 600 </a:t>
            </a:r>
            <a:r>
              <a:rPr lang="ru-RU" dirty="0" err="1" smtClean="0"/>
              <a:t>куб.см</a:t>
            </a:r>
            <a:r>
              <a:rPr lang="ru-RU" dirty="0" smtClean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поверхня</a:t>
            </a:r>
            <a:r>
              <a:rPr lang="ru-RU" dirty="0"/>
              <a:t> кори </a:t>
            </a:r>
            <a:r>
              <a:rPr lang="ru-RU" dirty="0" err="1"/>
              <a:t>мозку</a:t>
            </a:r>
            <a:r>
              <a:rPr lang="ru-RU" dirty="0"/>
              <a:t> 1300 </a:t>
            </a:r>
            <a:r>
              <a:rPr lang="ru-RU" dirty="0" err="1"/>
              <a:t>куб.см</a:t>
            </a:r>
            <a:r>
              <a:rPr lang="ru-RU" dirty="0" smtClean="0"/>
              <a:t>, а </a:t>
            </a:r>
            <a:r>
              <a:rPr lang="ru-RU" dirty="0"/>
              <a:t>в </a:t>
            </a:r>
            <a:r>
              <a:rPr lang="ru-RU" dirty="0" err="1"/>
              <a:t>мавпи</a:t>
            </a:r>
            <a:r>
              <a:rPr lang="ru-RU" dirty="0"/>
              <a:t> у 3-4 рази </a:t>
            </a:r>
            <a:r>
              <a:rPr lang="ru-RU" dirty="0" err="1"/>
              <a:t>менша</a:t>
            </a:r>
            <a:r>
              <a:rPr lang="ru-RU" dirty="0"/>
              <a:t>. </a:t>
            </a:r>
            <a:r>
              <a:rPr lang="ru-RU" dirty="0" err="1"/>
              <a:t>Значна</a:t>
            </a:r>
            <a:r>
              <a:rPr lang="ru-RU" dirty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/>
              <a:t>кори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пов’язана</a:t>
            </a:r>
            <a:r>
              <a:rPr lang="ru-RU" dirty="0"/>
              <a:t> з </a:t>
            </a:r>
            <a:r>
              <a:rPr lang="ru-RU" dirty="0" err="1"/>
              <a:t>мовою</a:t>
            </a:r>
            <a:r>
              <a:rPr lang="ru-RU" dirty="0"/>
              <a:t> та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/>
              <a:t>центрами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яких</a:t>
            </a:r>
            <a:r>
              <a:rPr lang="ru-RU" dirty="0"/>
              <a:t>  </a:t>
            </a:r>
            <a:r>
              <a:rPr lang="ru-RU" dirty="0" err="1" smtClean="0"/>
              <a:t>немає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мавп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                              </a:t>
            </a:r>
            <a:r>
              <a:rPr lang="ru-RU" dirty="0" err="1"/>
              <a:t>Мислення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абстрактне</a:t>
            </a:r>
            <a:r>
              <a:rPr lang="ru-RU" dirty="0"/>
              <a:t> та </a:t>
            </a:r>
            <a:r>
              <a:rPr lang="ru-RU" dirty="0" err="1"/>
              <a:t>логічне</a:t>
            </a:r>
            <a:r>
              <a:rPr lang="ru-RU" dirty="0"/>
              <a:t>,             </a:t>
            </a:r>
          </a:p>
          <a:p>
            <a:r>
              <a:rPr lang="ru-RU" dirty="0"/>
              <a:t>                              а в </a:t>
            </a:r>
            <a:r>
              <a:rPr lang="ru-RU" dirty="0" err="1"/>
              <a:t>мавп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</a:t>
            </a:r>
            <a:r>
              <a:rPr lang="ru-RU" dirty="0" err="1"/>
              <a:t>конкретне</a:t>
            </a:r>
            <a:r>
              <a:rPr lang="ru-RU" dirty="0"/>
              <a:t>, </a:t>
            </a:r>
            <a:r>
              <a:rPr lang="ru-RU" dirty="0" err="1"/>
              <a:t>тобто</a:t>
            </a:r>
            <a:r>
              <a:rPr lang="ru-RU" dirty="0"/>
              <a:t> </a:t>
            </a:r>
            <a:r>
              <a:rPr lang="ru-RU" dirty="0" err="1"/>
              <a:t>мавпи</a:t>
            </a:r>
            <a:r>
              <a:rPr lang="ru-RU" dirty="0"/>
              <a:t>   </a:t>
            </a:r>
          </a:p>
          <a:p>
            <a:r>
              <a:rPr lang="ru-RU" dirty="0"/>
              <a:t>                              </a:t>
            </a:r>
            <a:r>
              <a:rPr lang="ru-RU" dirty="0" err="1"/>
              <a:t>сприймають</a:t>
            </a:r>
            <a:r>
              <a:rPr lang="ru-RU" dirty="0"/>
              <a:t> </a:t>
            </a:r>
            <a:r>
              <a:rPr lang="ru-RU" dirty="0" err="1"/>
              <a:t>зовнішній</a:t>
            </a:r>
            <a:r>
              <a:rPr lang="ru-RU" dirty="0"/>
              <a:t> </a:t>
            </a:r>
            <a:r>
              <a:rPr lang="ru-RU" dirty="0" err="1"/>
              <a:t>світ</a:t>
            </a:r>
            <a:r>
              <a:rPr lang="ru-RU" dirty="0"/>
              <a:t> </a:t>
            </a:r>
            <a:r>
              <a:rPr lang="ru-RU" dirty="0" err="1"/>
              <a:t>лише</a:t>
            </a:r>
            <a:r>
              <a:rPr lang="ru-RU" dirty="0"/>
              <a:t> через </a:t>
            </a:r>
          </a:p>
          <a:p>
            <a:r>
              <a:rPr lang="ru-RU" dirty="0"/>
              <a:t>                              </a:t>
            </a:r>
            <a:r>
              <a:rPr lang="ru-RU" dirty="0" err="1"/>
              <a:t>подразнення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безпосередньо</a:t>
            </a:r>
            <a:r>
              <a:rPr lang="ru-RU" dirty="0"/>
              <a:t> </a:t>
            </a:r>
            <a:r>
              <a:rPr lang="ru-RU" dirty="0" err="1"/>
              <a:t>діють</a:t>
            </a:r>
            <a:r>
              <a:rPr lang="ru-RU" dirty="0"/>
              <a:t> на </a:t>
            </a:r>
            <a:r>
              <a:rPr lang="ru-RU" dirty="0" err="1"/>
              <a:t>їхні</a:t>
            </a:r>
            <a:r>
              <a:rPr lang="ru-RU" dirty="0"/>
              <a:t>  </a:t>
            </a:r>
          </a:p>
          <a:p>
            <a:r>
              <a:rPr lang="ru-RU" dirty="0"/>
              <a:t>                             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чуттів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5981"/>
            <a:ext cx="2146300" cy="214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49750"/>
            <a:ext cx="21463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46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556792"/>
            <a:ext cx="7772400" cy="1500187"/>
          </a:xfrm>
        </p:spPr>
        <p:txBody>
          <a:bodyPr/>
          <a:lstStyle/>
          <a:p>
            <a:r>
              <a:rPr lang="ru-RU" dirty="0" err="1"/>
              <a:t>Волосяний</a:t>
            </a:r>
            <a:r>
              <a:rPr lang="ru-RU" dirty="0"/>
              <a:t> </a:t>
            </a:r>
            <a:r>
              <a:rPr lang="ru-RU" dirty="0" err="1"/>
              <a:t>покрив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редукований</a:t>
            </a:r>
            <a:r>
              <a:rPr lang="ru-RU" dirty="0"/>
              <a:t>, у </a:t>
            </a:r>
            <a:r>
              <a:rPr lang="ru-RU" dirty="0" err="1"/>
              <a:t>мавп</a:t>
            </a:r>
            <a:r>
              <a:rPr lang="ru-RU" dirty="0"/>
              <a:t> добре </a:t>
            </a:r>
            <a:r>
              <a:rPr lang="ru-RU" dirty="0" err="1"/>
              <a:t>розвинений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суспільство</a:t>
            </a:r>
            <a:r>
              <a:rPr lang="ru-RU" dirty="0"/>
              <a:t>, </a:t>
            </a:r>
            <a:r>
              <a:rPr lang="ru-RU" dirty="0" err="1"/>
              <a:t>трудова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 у </a:t>
            </a:r>
            <a:r>
              <a:rPr lang="ru-RU" dirty="0" err="1"/>
              <a:t>колективі</a:t>
            </a:r>
            <a:r>
              <a:rPr lang="ru-RU" dirty="0"/>
              <a:t>, </a:t>
            </a:r>
            <a:r>
              <a:rPr lang="ru-RU" dirty="0" err="1"/>
              <a:t>створення</a:t>
            </a:r>
            <a:r>
              <a:rPr lang="ru-RU" dirty="0"/>
              <a:t> і </a:t>
            </a:r>
            <a:r>
              <a:rPr lang="ru-RU" dirty="0" err="1"/>
              <a:t>застосування</a:t>
            </a:r>
            <a:r>
              <a:rPr lang="ru-RU" dirty="0"/>
              <a:t> </a:t>
            </a:r>
            <a:r>
              <a:rPr lang="ru-RU" dirty="0" err="1"/>
              <a:t>знарядь</a:t>
            </a:r>
            <a:r>
              <a:rPr lang="ru-RU" dirty="0"/>
              <a:t> </a:t>
            </a:r>
            <a:r>
              <a:rPr lang="ru-RU" dirty="0" err="1"/>
              <a:t>праці</a:t>
            </a:r>
            <a:r>
              <a:rPr lang="ru-RU" dirty="0"/>
              <a:t>. У </a:t>
            </a:r>
            <a:r>
              <a:rPr lang="ru-RU" dirty="0" err="1"/>
              <a:t>мавп</a:t>
            </a:r>
            <a:r>
              <a:rPr lang="ru-RU" dirty="0"/>
              <a:t> – </a:t>
            </a:r>
            <a:r>
              <a:rPr lang="ru-RU" dirty="0" err="1"/>
              <a:t>стадне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  <a:p>
            <a:endParaRPr lang="ru-RU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01" y="3861048"/>
            <a:ext cx="83153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167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772400" cy="1362075"/>
          </a:xfrm>
        </p:spPr>
        <p:txBody>
          <a:bodyPr/>
          <a:lstStyle/>
          <a:p>
            <a:r>
              <a:rPr lang="ru-RU" dirty="0"/>
              <a:t>Генетика </a:t>
            </a:r>
            <a:r>
              <a:rPr lang="ru-RU" dirty="0" err="1"/>
              <a:t>людини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80928"/>
            <a:ext cx="7772400" cy="1500187"/>
          </a:xfrm>
        </p:spPr>
        <p:txBody>
          <a:bodyPr/>
          <a:lstStyle/>
          <a:p>
            <a:r>
              <a:rPr lang="ru-RU" dirty="0"/>
              <a:t>Генетика </a:t>
            </a:r>
            <a:r>
              <a:rPr lang="ru-RU" dirty="0" err="1"/>
              <a:t>людини</a:t>
            </a:r>
            <a:r>
              <a:rPr lang="ru-RU" dirty="0"/>
              <a:t> —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галузь</a:t>
            </a:r>
            <a:r>
              <a:rPr lang="ru-RU" dirty="0"/>
              <a:t>, яка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антропологією</a:t>
            </a:r>
            <a:r>
              <a:rPr lang="ru-RU" dirty="0"/>
              <a:t> і медициною. Генетику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умовно</a:t>
            </a:r>
            <a:r>
              <a:rPr lang="ru-RU" dirty="0"/>
              <a:t> </a:t>
            </a:r>
            <a:r>
              <a:rPr lang="ru-RU" dirty="0" err="1"/>
              <a:t>поділяють</a:t>
            </a:r>
            <a:r>
              <a:rPr lang="ru-RU" dirty="0"/>
              <a:t> на антропогенетику,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вивчає</a:t>
            </a:r>
            <a:r>
              <a:rPr lang="ru-RU" dirty="0"/>
              <a:t> </a:t>
            </a:r>
            <a:r>
              <a:rPr lang="ru-RU" dirty="0" err="1"/>
              <a:t>спадковість</a:t>
            </a:r>
            <a:r>
              <a:rPr lang="ru-RU" dirty="0"/>
              <a:t> і </a:t>
            </a:r>
            <a:r>
              <a:rPr lang="ru-RU" dirty="0" err="1"/>
              <a:t>мінливість</a:t>
            </a:r>
            <a:r>
              <a:rPr lang="ru-RU" dirty="0"/>
              <a:t> </a:t>
            </a:r>
            <a:r>
              <a:rPr lang="ru-RU" dirty="0" err="1"/>
              <a:t>нормальних</a:t>
            </a:r>
            <a:r>
              <a:rPr lang="ru-RU" dirty="0"/>
              <a:t> </a:t>
            </a:r>
            <a:r>
              <a:rPr lang="ru-RU" dirty="0" err="1"/>
              <a:t>ознак</a:t>
            </a:r>
            <a:r>
              <a:rPr lang="ru-RU" dirty="0"/>
              <a:t>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організму</a:t>
            </a:r>
            <a:r>
              <a:rPr lang="ru-RU" dirty="0"/>
              <a:t>, і </a:t>
            </a:r>
            <a:r>
              <a:rPr lang="ru-RU" dirty="0" err="1"/>
              <a:t>медичну</a:t>
            </a:r>
            <a:r>
              <a:rPr lang="ru-RU" dirty="0"/>
              <a:t> генетику, яка </a:t>
            </a:r>
            <a:r>
              <a:rPr lang="ru-RU" dirty="0" err="1"/>
              <a:t>вивчає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спадкову</a:t>
            </a:r>
            <a:r>
              <a:rPr lang="ru-RU" dirty="0"/>
              <a:t> </a:t>
            </a:r>
            <a:r>
              <a:rPr lang="ru-RU" dirty="0" err="1"/>
              <a:t>патологію</a:t>
            </a:r>
            <a:r>
              <a:rPr lang="ru-RU" dirty="0"/>
              <a:t> (</a:t>
            </a:r>
            <a:r>
              <a:rPr lang="ru-RU" dirty="0" err="1"/>
              <a:t>хвороби</a:t>
            </a:r>
            <a:r>
              <a:rPr lang="ru-RU" dirty="0"/>
              <a:t>, </a:t>
            </a:r>
            <a:r>
              <a:rPr lang="ru-RU" dirty="0" err="1"/>
              <a:t>дефекти</a:t>
            </a:r>
            <a:r>
              <a:rPr lang="ru-RU" dirty="0"/>
              <a:t>, </a:t>
            </a:r>
            <a:r>
              <a:rPr lang="ru-RU" dirty="0" err="1"/>
              <a:t>потворність</a:t>
            </a:r>
            <a:r>
              <a:rPr lang="ru-RU" dirty="0"/>
              <a:t> та </a:t>
            </a:r>
            <a:r>
              <a:rPr lang="ru-RU" dirty="0" err="1"/>
              <a:t>ін</a:t>
            </a:r>
            <a:r>
              <a:rPr lang="ru-RU" dirty="0"/>
              <a:t>.). Генетика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з </a:t>
            </a:r>
            <a:r>
              <a:rPr lang="ru-RU" dirty="0" err="1"/>
              <a:t>теорією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</a:t>
            </a:r>
            <a:r>
              <a:rPr lang="ru-RU" dirty="0" err="1"/>
              <a:t>досліджує</a:t>
            </a:r>
            <a:r>
              <a:rPr lang="ru-RU" dirty="0"/>
              <a:t> </a:t>
            </a:r>
            <a:r>
              <a:rPr lang="ru-RU" dirty="0" err="1"/>
              <a:t>конкретні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еволюції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в </a:t>
            </a:r>
            <a:r>
              <a:rPr lang="ru-RU" dirty="0" err="1"/>
              <a:t>природі</a:t>
            </a:r>
            <a:r>
              <a:rPr lang="ru-RU" dirty="0"/>
              <a:t> з </a:t>
            </a:r>
            <a:r>
              <a:rPr lang="ru-RU" dirty="0" err="1"/>
              <a:t>психологією</a:t>
            </a:r>
            <a:r>
              <a:rPr lang="ru-RU" dirty="0"/>
              <a:t>, </a:t>
            </a:r>
            <a:r>
              <a:rPr lang="ru-RU" dirty="0" err="1"/>
              <a:t>філософією</a:t>
            </a:r>
            <a:r>
              <a:rPr lang="ru-RU" dirty="0"/>
              <a:t>, </a:t>
            </a:r>
            <a:r>
              <a:rPr lang="ru-RU" dirty="0" err="1"/>
              <a:t>соціологією</a:t>
            </a:r>
            <a:r>
              <a:rPr lang="ru-RU" dirty="0"/>
              <a:t>. З </a:t>
            </a:r>
            <a:r>
              <a:rPr lang="ru-RU" dirty="0" err="1"/>
              <a:t>напрямів</a:t>
            </a:r>
            <a:r>
              <a:rPr lang="ru-RU" dirty="0"/>
              <a:t> генетики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найінтенсивніше</a:t>
            </a:r>
            <a:r>
              <a:rPr lang="ru-RU" dirty="0"/>
              <a:t> </a:t>
            </a:r>
            <a:r>
              <a:rPr lang="ru-RU" dirty="0" err="1"/>
              <a:t>розвиваються</a:t>
            </a:r>
            <a:r>
              <a:rPr lang="ru-RU" dirty="0"/>
              <a:t> цитогенетика, </a:t>
            </a:r>
            <a:r>
              <a:rPr lang="ru-RU" dirty="0" err="1"/>
              <a:t>біохімічна</a:t>
            </a:r>
            <a:r>
              <a:rPr lang="ru-RU" dirty="0"/>
              <a:t> генетика, </a:t>
            </a:r>
            <a:r>
              <a:rPr lang="ru-RU" dirty="0" err="1"/>
              <a:t>імуногенетика</a:t>
            </a:r>
            <a:r>
              <a:rPr lang="ru-RU" dirty="0"/>
              <a:t>, генетика </a:t>
            </a:r>
            <a:r>
              <a:rPr lang="ru-RU" dirty="0" err="1"/>
              <a:t>вищої</a:t>
            </a:r>
            <a:r>
              <a:rPr lang="ru-RU" dirty="0"/>
              <a:t> </a:t>
            </a:r>
            <a:r>
              <a:rPr lang="ru-RU" dirty="0" err="1"/>
              <a:t>нервової</a:t>
            </a:r>
            <a:r>
              <a:rPr lang="ru-RU" dirty="0"/>
              <a:t> </a:t>
            </a:r>
            <a:r>
              <a:rPr lang="ru-RU" dirty="0" err="1"/>
              <a:t>діяльності</a:t>
            </a:r>
            <a:r>
              <a:rPr lang="ru-RU" dirty="0"/>
              <a:t>, </a:t>
            </a:r>
            <a:r>
              <a:rPr lang="ru-RU" dirty="0" err="1"/>
              <a:t>фізіологічна</a:t>
            </a:r>
            <a:r>
              <a:rPr lang="ru-RU" dirty="0"/>
              <a:t> генетика.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348514"/>
            <a:ext cx="3810000" cy="238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340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028384" cy="1362075"/>
          </a:xfrm>
        </p:spPr>
        <p:txBody>
          <a:bodyPr/>
          <a:lstStyle/>
          <a:p>
            <a:pPr algn="ctr"/>
            <a:r>
              <a:rPr lang="ru-RU" dirty="0"/>
              <a:t>Антропогенез </a:t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33546" y="2009771"/>
            <a:ext cx="7772400" cy="2004243"/>
          </a:xfrm>
        </p:spPr>
        <p:txBody>
          <a:bodyPr/>
          <a:lstStyle/>
          <a:p>
            <a:r>
              <a:rPr lang="vi-VN" dirty="0"/>
              <a:t>Антропогене́з (грец. </a:t>
            </a:r>
            <a:r>
              <a:rPr lang="el-GR" dirty="0"/>
              <a:t>ανθρωπος — </a:t>
            </a:r>
            <a:r>
              <a:rPr lang="vi-VN" dirty="0"/>
              <a:t>людина, </a:t>
            </a:r>
            <a:r>
              <a:rPr lang="el-GR" dirty="0"/>
              <a:t>γενεσις — </a:t>
            </a:r>
            <a:r>
              <a:rPr lang="vi-VN" dirty="0"/>
              <a:t>виникнення) — походження і розвиток усіх видів роду Люди (</a:t>
            </a:r>
            <a:r>
              <a:rPr lang="en-US" dirty="0"/>
              <a:t>Homo), </a:t>
            </a:r>
            <a:r>
              <a:rPr lang="vi-VN" dirty="0"/>
              <a:t>розглянуті в біологічному (біологічна еволюція людини), психічному і соціокультурному плані</a:t>
            </a:r>
            <a:r>
              <a:rPr lang="vi-VN" dirty="0" smtClean="0"/>
              <a:t>.</a:t>
            </a:r>
            <a:endParaRPr lang="vi-VN" dirty="0"/>
          </a:p>
          <a:p>
            <a:r>
              <a:rPr lang="vi-VN" dirty="0"/>
              <a:t>Антропогенез — розділ антропології, що висвітлює питання про місце людини серед організмів, час і місце її виникнення, про первісний суспільний розвиток людей, про фактори олюднення безпосередніх предків людини — двоногих мавп.</a:t>
            </a:r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264" y="3944741"/>
            <a:ext cx="3876675" cy="2693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4824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772400" cy="1362075"/>
          </a:xfrm>
        </p:spPr>
        <p:txBody>
          <a:bodyPr/>
          <a:lstStyle/>
          <a:p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вивчення</a:t>
            </a:r>
            <a:r>
              <a:rPr lang="ru-RU" dirty="0"/>
              <a:t> </a:t>
            </a:r>
            <a:r>
              <a:rPr lang="ru-RU" dirty="0" err="1"/>
              <a:t>спадковості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: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43608" y="404664"/>
            <a:ext cx="8291086" cy="6237312"/>
          </a:xfrm>
        </p:spPr>
        <p:txBody>
          <a:bodyPr/>
          <a:lstStyle/>
          <a:p>
            <a:r>
              <a:rPr lang="ru-RU" sz="1800" dirty="0"/>
              <a:t>1. </a:t>
            </a:r>
            <a:r>
              <a:rPr lang="ru-RU" sz="1800" dirty="0" err="1"/>
              <a:t>Генеалогічний</a:t>
            </a:r>
            <a:r>
              <a:rPr lang="ru-RU" sz="1800" dirty="0"/>
              <a:t> метод</a:t>
            </a:r>
          </a:p>
          <a:p>
            <a:r>
              <a:rPr lang="ru-RU" sz="1800" dirty="0" err="1"/>
              <a:t>Заснований</a:t>
            </a:r>
            <a:r>
              <a:rPr lang="ru-RU" sz="1800" dirty="0"/>
              <a:t> на </a:t>
            </a:r>
            <a:r>
              <a:rPr lang="ru-RU" sz="1800" dirty="0" err="1"/>
              <a:t>вивченні</a:t>
            </a:r>
            <a:r>
              <a:rPr lang="ru-RU" sz="1800" dirty="0"/>
              <a:t> </a:t>
            </a:r>
            <a:r>
              <a:rPr lang="ru-RU" sz="1800" dirty="0" err="1"/>
              <a:t>спадкування</a:t>
            </a:r>
            <a:r>
              <a:rPr lang="ru-RU" sz="1800" dirty="0"/>
              <a:t> </a:t>
            </a:r>
            <a:r>
              <a:rPr lang="ru-RU" sz="1800" dirty="0" err="1"/>
              <a:t>ознаки</a:t>
            </a:r>
            <a:r>
              <a:rPr lang="ru-RU" sz="1800" dirty="0"/>
              <a:t> в </a:t>
            </a:r>
            <a:r>
              <a:rPr lang="ru-RU" sz="1800" dirty="0" err="1"/>
              <a:t>сім'ях</a:t>
            </a:r>
            <a:r>
              <a:rPr lang="ru-RU" sz="1800" dirty="0"/>
              <a:t> </a:t>
            </a:r>
            <a:r>
              <a:rPr lang="ru-RU" sz="1800" dirty="0" err="1"/>
              <a:t>протягом</a:t>
            </a:r>
            <a:r>
              <a:rPr lang="ru-RU" sz="1800" dirty="0"/>
              <a:t> ряду </a:t>
            </a:r>
            <a:r>
              <a:rPr lang="ru-RU" sz="1800" dirty="0" err="1"/>
              <a:t>поколінь</a:t>
            </a:r>
            <a:r>
              <a:rPr lang="ru-RU" sz="1800" dirty="0"/>
              <a:t>. Метод </a:t>
            </a:r>
            <a:r>
              <a:rPr lang="ru-RU" sz="1800" dirty="0" err="1"/>
              <a:t>дозволяє</a:t>
            </a:r>
            <a:r>
              <a:rPr lang="ru-RU" sz="1800" dirty="0"/>
              <a:t> </a:t>
            </a:r>
            <a:r>
              <a:rPr lang="ru-RU" sz="1800" dirty="0" err="1"/>
              <a:t>з'ясувати</a:t>
            </a:r>
            <a:r>
              <a:rPr lang="ru-RU" sz="1800" dirty="0"/>
              <a:t>, </a:t>
            </a:r>
            <a:r>
              <a:rPr lang="ru-RU" sz="1800" dirty="0" err="1"/>
              <a:t>чи</a:t>
            </a:r>
            <a:r>
              <a:rPr lang="ru-RU" sz="1800" dirty="0"/>
              <a:t> </a:t>
            </a:r>
            <a:r>
              <a:rPr lang="ru-RU" sz="1800" dirty="0" err="1"/>
              <a:t>успадковується</a:t>
            </a:r>
            <a:r>
              <a:rPr lang="ru-RU" sz="1800" dirty="0"/>
              <a:t> дана </a:t>
            </a:r>
            <a:r>
              <a:rPr lang="ru-RU" sz="1800" dirty="0" err="1"/>
              <a:t>ознака</a:t>
            </a:r>
            <a:r>
              <a:rPr lang="ru-RU" sz="1800" dirty="0"/>
              <a:t>, </a:t>
            </a:r>
            <a:r>
              <a:rPr lang="ru-RU" sz="1800" dirty="0" err="1"/>
              <a:t>прослідкувати</a:t>
            </a:r>
            <a:r>
              <a:rPr lang="ru-RU" sz="1800" dirty="0"/>
              <a:t> </a:t>
            </a:r>
            <a:r>
              <a:rPr lang="ru-RU" sz="1800" dirty="0" err="1"/>
              <a:t>розщеплення</a:t>
            </a:r>
            <a:r>
              <a:rPr lang="ru-RU" sz="1800" dirty="0"/>
              <a:t> </a:t>
            </a:r>
            <a:r>
              <a:rPr lang="ru-RU" sz="1800" dirty="0" err="1"/>
              <a:t>ознак</a:t>
            </a:r>
            <a:r>
              <a:rPr lang="ru-RU" sz="1800" dirty="0"/>
              <a:t> у потомства, а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алельних</a:t>
            </a:r>
            <a:r>
              <a:rPr lang="ru-RU" sz="1800" dirty="0"/>
              <a:t> </a:t>
            </a:r>
            <a:r>
              <a:rPr lang="ru-RU" sz="1800" dirty="0" err="1"/>
              <a:t>генів</a:t>
            </a:r>
            <a:r>
              <a:rPr lang="ru-RU" sz="1800" dirty="0"/>
              <a:t>, </a:t>
            </a:r>
            <a:r>
              <a:rPr lang="ru-RU" sz="1800" dirty="0" err="1"/>
              <a:t>що</a:t>
            </a:r>
            <a:r>
              <a:rPr lang="ru-RU" sz="1800" dirty="0"/>
              <a:t> </a:t>
            </a:r>
            <a:r>
              <a:rPr lang="ru-RU" sz="1800" dirty="0" err="1"/>
              <a:t>викликають</a:t>
            </a:r>
            <a:r>
              <a:rPr lang="ru-RU" sz="1800" dirty="0"/>
              <a:t> </a:t>
            </a:r>
            <a:r>
              <a:rPr lang="ru-RU" sz="1800" dirty="0" err="1"/>
              <a:t>порушення</a:t>
            </a:r>
            <a:r>
              <a:rPr lang="ru-RU" sz="1800" dirty="0"/>
              <a:t> в </a:t>
            </a:r>
            <a:r>
              <a:rPr lang="ru-RU" sz="1800" dirty="0" err="1"/>
              <a:t>організмі</a:t>
            </a:r>
            <a:r>
              <a:rPr lang="ru-RU" sz="1800" dirty="0"/>
              <a:t>. </a:t>
            </a:r>
            <a:r>
              <a:rPr lang="ru-RU" sz="1800" dirty="0" err="1"/>
              <a:t>Існують</a:t>
            </a:r>
            <a:r>
              <a:rPr lang="ru-RU" sz="1800" dirty="0"/>
              <a:t> </a:t>
            </a:r>
            <a:r>
              <a:rPr lang="ru-RU" sz="1800" dirty="0" err="1"/>
              <a:t>вроджені</a:t>
            </a:r>
            <a:r>
              <a:rPr lang="ru-RU" sz="1800" dirty="0"/>
              <a:t> </a:t>
            </a:r>
            <a:r>
              <a:rPr lang="ru-RU" sz="1800" dirty="0" err="1"/>
              <a:t>форми</a:t>
            </a:r>
            <a:r>
              <a:rPr lang="ru-RU" sz="1800" dirty="0"/>
              <a:t> </a:t>
            </a:r>
            <a:r>
              <a:rPr lang="ru-RU" sz="1800" dirty="0" err="1"/>
              <a:t>рецесивної</a:t>
            </a:r>
            <a:r>
              <a:rPr lang="ru-RU" sz="1800" dirty="0"/>
              <a:t> </a:t>
            </a:r>
            <a:r>
              <a:rPr lang="ru-RU" sz="1800" dirty="0" err="1"/>
              <a:t>глухоти</a:t>
            </a:r>
            <a:r>
              <a:rPr lang="ru-RU" sz="1800" dirty="0"/>
              <a:t> і </a:t>
            </a:r>
            <a:r>
              <a:rPr lang="ru-RU" sz="1800" dirty="0" err="1"/>
              <a:t>шизофренії</a:t>
            </a:r>
            <a:r>
              <a:rPr lang="ru-RU" sz="1800" dirty="0"/>
              <a:t>. За </a:t>
            </a:r>
            <a:r>
              <a:rPr lang="ru-RU" sz="1800" dirty="0" err="1"/>
              <a:t>рецесивним</a:t>
            </a:r>
            <a:r>
              <a:rPr lang="ru-RU" sz="1800" dirty="0"/>
              <a:t> принципом </a:t>
            </a:r>
            <a:r>
              <a:rPr lang="ru-RU" sz="1800" dirty="0" err="1"/>
              <a:t>успадковуються</a:t>
            </a:r>
            <a:r>
              <a:rPr lang="ru-RU" sz="1800" dirty="0"/>
              <a:t> </a:t>
            </a:r>
            <a:r>
              <a:rPr lang="ru-RU" sz="1800" dirty="0" err="1"/>
              <a:t>важкі</a:t>
            </a:r>
            <a:r>
              <a:rPr lang="ru-RU" sz="1800" dirty="0"/>
              <a:t> </a:t>
            </a:r>
            <a:r>
              <a:rPr lang="ru-RU" sz="1800" dirty="0" err="1"/>
              <a:t>захворювання</a:t>
            </a:r>
            <a:r>
              <a:rPr lang="ru-RU" sz="1800" dirty="0"/>
              <a:t> </a:t>
            </a:r>
            <a:r>
              <a:rPr lang="ru-RU" sz="1800" dirty="0" err="1"/>
              <a:t>обміну</a:t>
            </a:r>
            <a:r>
              <a:rPr lang="ru-RU" sz="1800" dirty="0"/>
              <a:t> </a:t>
            </a:r>
            <a:r>
              <a:rPr lang="ru-RU" sz="1800" dirty="0" err="1"/>
              <a:t>речовин</a:t>
            </a:r>
            <a:r>
              <a:rPr lang="ru-RU" sz="1800" dirty="0"/>
              <a:t>: </a:t>
            </a:r>
            <a:r>
              <a:rPr lang="ru-RU" sz="1800" dirty="0" err="1"/>
              <a:t>цукровий</a:t>
            </a:r>
            <a:r>
              <a:rPr lang="ru-RU" sz="1800" dirty="0"/>
              <a:t> </a:t>
            </a:r>
            <a:r>
              <a:rPr lang="ru-RU" sz="1800" dirty="0" err="1"/>
              <a:t>діабет</a:t>
            </a:r>
            <a:r>
              <a:rPr lang="ru-RU" sz="1800" dirty="0"/>
              <a:t> і </a:t>
            </a:r>
            <a:r>
              <a:rPr lang="ru-RU" sz="1800" dirty="0" err="1"/>
              <a:t>фенілкетонурія</a:t>
            </a:r>
            <a:r>
              <a:rPr lang="ru-RU" sz="1800" dirty="0" smtClean="0"/>
              <a:t>.</a:t>
            </a:r>
            <a:endParaRPr lang="ru-RU" sz="1800" dirty="0"/>
          </a:p>
          <a:p>
            <a:r>
              <a:rPr lang="ru-RU" sz="1800" dirty="0" smtClean="0"/>
              <a:t>2  </a:t>
            </a:r>
            <a:r>
              <a:rPr lang="ru-RU" sz="1800" dirty="0" err="1"/>
              <a:t>Близнюковий</a:t>
            </a:r>
            <a:r>
              <a:rPr lang="ru-RU" sz="1800" dirty="0"/>
              <a:t> </a:t>
            </a:r>
            <a:r>
              <a:rPr lang="ru-RU" sz="1800" dirty="0" smtClean="0"/>
              <a:t>метод</a:t>
            </a:r>
            <a:endParaRPr lang="ru-RU" sz="1800" dirty="0"/>
          </a:p>
          <a:p>
            <a:r>
              <a:rPr lang="ru-RU" sz="1800" dirty="0"/>
              <a:t>У </a:t>
            </a:r>
            <a:r>
              <a:rPr lang="ru-RU" sz="1800" dirty="0" err="1"/>
              <a:t>людини</a:t>
            </a:r>
            <a:r>
              <a:rPr lang="ru-RU" sz="1800" dirty="0"/>
              <a:t> в 1% </a:t>
            </a:r>
            <a:r>
              <a:rPr lang="ru-RU" sz="1800" dirty="0" err="1"/>
              <a:t>випадків</a:t>
            </a:r>
            <a:r>
              <a:rPr lang="ru-RU" sz="1800" dirty="0"/>
              <a:t> </a:t>
            </a:r>
            <a:r>
              <a:rPr lang="ru-RU" sz="1800" dirty="0" err="1"/>
              <a:t>народжуються</a:t>
            </a:r>
            <a:r>
              <a:rPr lang="ru-RU" sz="1800" dirty="0"/>
              <a:t> </a:t>
            </a:r>
            <a:r>
              <a:rPr lang="ru-RU" sz="1800" dirty="0" err="1"/>
              <a:t>близнюки</a:t>
            </a:r>
            <a:r>
              <a:rPr lang="ru-RU" sz="1800" dirty="0"/>
              <a:t>. Вони </a:t>
            </a:r>
            <a:r>
              <a:rPr lang="ru-RU" sz="1800" dirty="0" err="1"/>
              <a:t>можуть</a:t>
            </a:r>
            <a:r>
              <a:rPr lang="ru-RU" sz="1800" dirty="0"/>
              <a:t> бути </a:t>
            </a:r>
            <a:r>
              <a:rPr lang="ru-RU" sz="1800" dirty="0" err="1"/>
              <a:t>різнояйцевими</a:t>
            </a:r>
            <a:r>
              <a:rPr lang="ru-RU" sz="1800" dirty="0"/>
              <a:t> </a:t>
            </a:r>
            <a:r>
              <a:rPr lang="ru-RU" sz="1800" dirty="0" err="1"/>
              <a:t>або</a:t>
            </a:r>
            <a:r>
              <a:rPr lang="ru-RU" sz="1800" dirty="0"/>
              <a:t> </a:t>
            </a:r>
            <a:r>
              <a:rPr lang="ru-RU" sz="1800" dirty="0" err="1"/>
              <a:t>однояйцевими</a:t>
            </a:r>
            <a:r>
              <a:rPr lang="ru-RU" sz="1800" dirty="0"/>
              <a:t>. </a:t>
            </a:r>
            <a:r>
              <a:rPr lang="ru-RU" sz="1800" dirty="0" err="1"/>
              <a:t>Різнояйцеві</a:t>
            </a:r>
            <a:r>
              <a:rPr lang="ru-RU" sz="1800" dirty="0"/>
              <a:t> </a:t>
            </a:r>
            <a:r>
              <a:rPr lang="ru-RU" sz="1800" dirty="0" err="1"/>
              <a:t>близнюки</a:t>
            </a:r>
            <a:r>
              <a:rPr lang="ru-RU" sz="1800" dirty="0"/>
              <a:t> </a:t>
            </a:r>
            <a:r>
              <a:rPr lang="ru-RU" sz="1800" dirty="0" err="1"/>
              <a:t>розвиваються</a:t>
            </a:r>
            <a:r>
              <a:rPr lang="ru-RU" sz="1800" dirty="0"/>
              <a:t> з </a:t>
            </a:r>
            <a:r>
              <a:rPr lang="ru-RU" sz="1800" dirty="0" err="1"/>
              <a:t>двох</a:t>
            </a:r>
            <a:r>
              <a:rPr lang="ru-RU" sz="1800" dirty="0"/>
              <a:t> </a:t>
            </a:r>
            <a:r>
              <a:rPr lang="ru-RU" sz="1800" dirty="0" err="1"/>
              <a:t>різних</a:t>
            </a:r>
            <a:r>
              <a:rPr lang="ru-RU" sz="1800" dirty="0"/>
              <a:t> </a:t>
            </a:r>
            <a:r>
              <a:rPr lang="ru-RU" sz="1800" dirty="0" err="1"/>
              <a:t>яйцеклітин</a:t>
            </a:r>
            <a:r>
              <a:rPr lang="ru-RU" sz="1800" dirty="0"/>
              <a:t>, </a:t>
            </a:r>
            <a:r>
              <a:rPr lang="ru-RU" sz="1800" dirty="0" err="1"/>
              <a:t>одночасно</a:t>
            </a:r>
            <a:r>
              <a:rPr lang="ru-RU" sz="1800" dirty="0"/>
              <a:t> </a:t>
            </a:r>
            <a:r>
              <a:rPr lang="ru-RU" sz="1800" dirty="0" err="1"/>
              <a:t>запліднених</a:t>
            </a:r>
            <a:r>
              <a:rPr lang="ru-RU" sz="1800" dirty="0"/>
              <a:t> </a:t>
            </a:r>
            <a:r>
              <a:rPr lang="ru-RU" sz="1800" dirty="0" err="1"/>
              <a:t>двома</a:t>
            </a:r>
            <a:r>
              <a:rPr lang="ru-RU" sz="1800" dirty="0"/>
              <a:t> </a:t>
            </a:r>
            <a:r>
              <a:rPr lang="ru-RU" sz="1800" dirty="0" err="1"/>
              <a:t>чоловічими</a:t>
            </a:r>
            <a:r>
              <a:rPr lang="ru-RU" sz="1800" dirty="0"/>
              <a:t> гаметами, а </a:t>
            </a:r>
            <a:r>
              <a:rPr lang="ru-RU" sz="1800" dirty="0" err="1"/>
              <a:t>однояйцеві</a:t>
            </a:r>
            <a:r>
              <a:rPr lang="ru-RU" sz="1800" dirty="0"/>
              <a:t> - з </a:t>
            </a:r>
            <a:r>
              <a:rPr lang="ru-RU" sz="1800" dirty="0" err="1"/>
              <a:t>однієї</a:t>
            </a:r>
            <a:r>
              <a:rPr lang="ru-RU" sz="1800" dirty="0"/>
              <a:t> </a:t>
            </a:r>
            <a:r>
              <a:rPr lang="ru-RU" sz="1800" dirty="0" err="1"/>
              <a:t>яйцеклітини</a:t>
            </a:r>
            <a:r>
              <a:rPr lang="ru-RU" sz="1800" dirty="0"/>
              <a:t>, </a:t>
            </a:r>
            <a:r>
              <a:rPr lang="ru-RU" sz="1800" dirty="0" err="1"/>
              <a:t>роз'єднаної</a:t>
            </a:r>
            <a:r>
              <a:rPr lang="ru-RU" sz="1800" dirty="0"/>
              <a:t> на </a:t>
            </a:r>
            <a:r>
              <a:rPr lang="ru-RU" sz="1800" dirty="0" err="1"/>
              <a:t>ранній</a:t>
            </a:r>
            <a:r>
              <a:rPr lang="ru-RU" sz="1800" dirty="0"/>
              <a:t> </a:t>
            </a:r>
            <a:r>
              <a:rPr lang="ru-RU" sz="1800" dirty="0" err="1"/>
              <a:t>стадії</a:t>
            </a:r>
            <a:r>
              <a:rPr lang="ru-RU" sz="1800" dirty="0"/>
              <a:t> </a:t>
            </a:r>
            <a:r>
              <a:rPr lang="ru-RU" sz="1800" dirty="0" err="1"/>
              <a:t>дроблення</a:t>
            </a:r>
            <a:r>
              <a:rPr lang="ru-RU" sz="1800" dirty="0"/>
              <a:t> </a:t>
            </a:r>
            <a:r>
              <a:rPr lang="ru-RU" sz="1800" dirty="0" err="1"/>
              <a:t>зиготи</a:t>
            </a:r>
            <a:r>
              <a:rPr lang="ru-RU" sz="1800" dirty="0"/>
              <a:t>. </a:t>
            </a:r>
            <a:r>
              <a:rPr lang="ru-RU" sz="1800" dirty="0" err="1"/>
              <a:t>Різнояйцеві</a:t>
            </a:r>
            <a:r>
              <a:rPr lang="ru-RU" sz="1800" dirty="0"/>
              <a:t> </a:t>
            </a:r>
            <a:r>
              <a:rPr lang="ru-RU" sz="1800" dirty="0" err="1"/>
              <a:t>близнюки</a:t>
            </a:r>
            <a:r>
              <a:rPr lang="ru-RU" sz="1800" dirty="0"/>
              <a:t>, </a:t>
            </a:r>
            <a:r>
              <a:rPr lang="ru-RU" sz="1800" dirty="0" err="1"/>
              <a:t>хоча</a:t>
            </a:r>
            <a:r>
              <a:rPr lang="ru-RU" sz="1800" dirty="0"/>
              <a:t> і </a:t>
            </a:r>
            <a:r>
              <a:rPr lang="ru-RU" sz="1800" dirty="0" err="1"/>
              <a:t>бувають</a:t>
            </a:r>
            <a:r>
              <a:rPr lang="ru-RU" sz="1800" dirty="0"/>
              <a:t> </a:t>
            </a:r>
            <a:r>
              <a:rPr lang="ru-RU" sz="1800" dirty="0" err="1"/>
              <a:t>дуже</a:t>
            </a:r>
            <a:r>
              <a:rPr lang="ru-RU" sz="1800" dirty="0"/>
              <a:t> схожими, але </a:t>
            </a:r>
            <a:r>
              <a:rPr lang="ru-RU" sz="1800" dirty="0" err="1"/>
              <a:t>частіше</a:t>
            </a:r>
            <a:r>
              <a:rPr lang="ru-RU" sz="1800" dirty="0"/>
              <a:t> за все </a:t>
            </a:r>
            <a:r>
              <a:rPr lang="ru-RU" sz="1800" dirty="0" err="1"/>
              <a:t>нагадують</a:t>
            </a:r>
            <a:r>
              <a:rPr lang="ru-RU" sz="1800" dirty="0"/>
              <a:t> один одного не </a:t>
            </a:r>
            <a:r>
              <a:rPr lang="ru-RU" sz="1800" dirty="0" err="1"/>
              <a:t>більше</a:t>
            </a:r>
            <a:r>
              <a:rPr lang="ru-RU" sz="1800" dirty="0"/>
              <a:t> </a:t>
            </a:r>
            <a:r>
              <a:rPr lang="ru-RU" sz="1800" dirty="0" err="1"/>
              <a:t>звичайних</a:t>
            </a:r>
            <a:r>
              <a:rPr lang="ru-RU" sz="1800" dirty="0"/>
              <a:t> </a:t>
            </a:r>
            <a:r>
              <a:rPr lang="ru-RU" sz="1800" dirty="0" err="1"/>
              <a:t>братів</a:t>
            </a:r>
            <a:r>
              <a:rPr lang="ru-RU" sz="1800" dirty="0"/>
              <a:t> і сестер, </a:t>
            </a:r>
            <a:r>
              <a:rPr lang="ru-RU" sz="1800" dirty="0" err="1"/>
              <a:t>народжених</a:t>
            </a:r>
            <a:r>
              <a:rPr lang="ru-RU" sz="1800" dirty="0"/>
              <a:t> у </a:t>
            </a:r>
            <a:r>
              <a:rPr lang="ru-RU" sz="1800" dirty="0" err="1"/>
              <a:t>різний</a:t>
            </a:r>
            <a:r>
              <a:rPr lang="ru-RU" sz="1800" dirty="0"/>
              <a:t> час, вони </a:t>
            </a:r>
            <a:r>
              <a:rPr lang="ru-RU" sz="1800" dirty="0" err="1"/>
              <a:t>бувають</a:t>
            </a:r>
            <a:r>
              <a:rPr lang="ru-RU" sz="1800" dirty="0"/>
              <a:t> і </a:t>
            </a:r>
            <a:r>
              <a:rPr lang="ru-RU" sz="1800" dirty="0" err="1"/>
              <a:t>різностатевими</a:t>
            </a:r>
            <a:r>
              <a:rPr lang="ru-RU" sz="1800" dirty="0"/>
              <a:t>. </a:t>
            </a:r>
            <a:r>
              <a:rPr lang="ru-RU" sz="1800" dirty="0" err="1"/>
              <a:t>Вивчення</a:t>
            </a:r>
            <a:r>
              <a:rPr lang="ru-RU" sz="1800" dirty="0"/>
              <a:t> </a:t>
            </a:r>
            <a:r>
              <a:rPr lang="ru-RU" sz="1800" dirty="0" err="1"/>
              <a:t>однояйцевих</a:t>
            </a:r>
            <a:r>
              <a:rPr lang="ru-RU" sz="1800" dirty="0"/>
              <a:t> </a:t>
            </a:r>
            <a:r>
              <a:rPr lang="ru-RU" sz="1800" dirty="0" err="1"/>
              <a:t>близнюків</a:t>
            </a:r>
            <a:r>
              <a:rPr lang="ru-RU" sz="1800" dirty="0"/>
              <a:t>, </a:t>
            </a:r>
            <a:r>
              <a:rPr lang="ru-RU" sz="1800" dirty="0" err="1"/>
              <a:t>які</a:t>
            </a:r>
            <a:r>
              <a:rPr lang="ru-RU" sz="1800" dirty="0"/>
              <a:t> </a:t>
            </a:r>
            <a:r>
              <a:rPr lang="ru-RU" sz="1800" dirty="0" err="1"/>
              <a:t>проживають</a:t>
            </a:r>
            <a:r>
              <a:rPr lang="ru-RU" sz="1800" dirty="0"/>
              <a:t> в </a:t>
            </a:r>
            <a:r>
              <a:rPr lang="ru-RU" sz="1800" dirty="0" err="1"/>
              <a:t>різних</a:t>
            </a:r>
            <a:r>
              <a:rPr lang="ru-RU" sz="1800" dirty="0"/>
              <a:t> </a:t>
            </a:r>
            <a:r>
              <a:rPr lang="ru-RU" sz="1800" dirty="0" err="1"/>
              <a:t>умовах</a:t>
            </a:r>
            <a:r>
              <a:rPr lang="ru-RU" sz="1800" dirty="0"/>
              <a:t>, </a:t>
            </a:r>
            <a:r>
              <a:rPr lang="ru-RU" sz="1800" dirty="0" err="1"/>
              <a:t>дозволяє</a:t>
            </a:r>
            <a:r>
              <a:rPr lang="ru-RU" sz="1800" dirty="0"/>
              <a:t> </a:t>
            </a:r>
            <a:r>
              <a:rPr lang="ru-RU" sz="1800" dirty="0" err="1"/>
              <a:t>встановити</a:t>
            </a:r>
            <a:r>
              <a:rPr lang="ru-RU" sz="1800" dirty="0"/>
              <a:t> </a:t>
            </a:r>
            <a:r>
              <a:rPr lang="ru-RU" sz="1800" dirty="0" err="1"/>
              <a:t>вплив</a:t>
            </a:r>
            <a:r>
              <a:rPr lang="ru-RU" sz="1800" dirty="0"/>
              <a:t> </a:t>
            </a:r>
            <a:r>
              <a:rPr lang="ru-RU" sz="1800" dirty="0" err="1"/>
              <a:t>середовища</a:t>
            </a:r>
            <a:r>
              <a:rPr lang="ru-RU" sz="1800" dirty="0"/>
              <a:t> на </a:t>
            </a:r>
            <a:r>
              <a:rPr lang="ru-RU" sz="1800" dirty="0" err="1"/>
              <a:t>прояв</a:t>
            </a:r>
            <a:r>
              <a:rPr lang="ru-RU" sz="1800" dirty="0"/>
              <a:t> </a:t>
            </a:r>
            <a:r>
              <a:rPr lang="ru-RU" sz="1800" dirty="0" err="1"/>
              <a:t>спадкових</a:t>
            </a:r>
            <a:r>
              <a:rPr lang="ru-RU" sz="1800" dirty="0"/>
              <a:t> </a:t>
            </a:r>
            <a:r>
              <a:rPr lang="ru-RU" sz="1800" dirty="0" err="1"/>
              <a:t>задатків</a:t>
            </a:r>
            <a:r>
              <a:rPr lang="ru-RU" sz="1800" dirty="0"/>
              <a:t>, а </a:t>
            </a:r>
            <a:r>
              <a:rPr lang="ru-RU" sz="1800" dirty="0" err="1"/>
              <a:t>також</a:t>
            </a:r>
            <a:r>
              <a:rPr lang="ru-RU" sz="1800" dirty="0"/>
              <a:t> </a:t>
            </a:r>
            <a:r>
              <a:rPr lang="ru-RU" sz="1800" dirty="0" err="1"/>
              <a:t>з'ясувати</a:t>
            </a:r>
            <a:r>
              <a:rPr lang="ru-RU" sz="1800" dirty="0"/>
              <a:t>, </a:t>
            </a:r>
            <a:r>
              <a:rPr lang="ru-RU" sz="1800" dirty="0" err="1"/>
              <a:t>чи</a:t>
            </a:r>
            <a:r>
              <a:rPr lang="ru-RU" sz="1800" dirty="0"/>
              <a:t> є дана </a:t>
            </a:r>
            <a:r>
              <a:rPr lang="ru-RU" sz="1800" dirty="0" err="1"/>
              <a:t>ознака</a:t>
            </a:r>
            <a:r>
              <a:rPr lang="ru-RU" sz="1800" dirty="0"/>
              <a:t> </a:t>
            </a:r>
            <a:r>
              <a:rPr lang="ru-RU" sz="1800" dirty="0" err="1"/>
              <a:t>успадкованою</a:t>
            </a:r>
            <a:r>
              <a:rPr lang="ru-RU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649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4581128"/>
            <a:ext cx="7956376" cy="1500187"/>
          </a:xfrm>
        </p:spPr>
        <p:txBody>
          <a:bodyPr/>
          <a:lstStyle/>
          <a:p>
            <a:r>
              <a:rPr lang="ru-RU" dirty="0"/>
              <a:t>3. </a:t>
            </a:r>
            <a:r>
              <a:rPr lang="ru-RU" dirty="0" err="1"/>
              <a:t>Цитогенетичний</a:t>
            </a:r>
            <a:r>
              <a:rPr lang="ru-RU" dirty="0"/>
              <a:t> </a:t>
            </a:r>
            <a:r>
              <a:rPr lang="ru-RU" dirty="0" smtClean="0"/>
              <a:t>метод</a:t>
            </a:r>
            <a:endParaRPr lang="ru-RU" dirty="0"/>
          </a:p>
          <a:p>
            <a:r>
              <a:rPr lang="ru-RU" dirty="0" err="1"/>
              <a:t>Заснований</a:t>
            </a:r>
            <a:r>
              <a:rPr lang="ru-RU" dirty="0"/>
              <a:t> на </a:t>
            </a:r>
            <a:r>
              <a:rPr lang="ru-RU" dirty="0" err="1"/>
              <a:t>мікроскопічному</a:t>
            </a:r>
            <a:r>
              <a:rPr lang="ru-RU" dirty="0"/>
              <a:t> </a:t>
            </a:r>
            <a:r>
              <a:rPr lang="ru-RU" dirty="0" err="1"/>
              <a:t>вивченні</a:t>
            </a:r>
            <a:r>
              <a:rPr lang="ru-RU" dirty="0"/>
              <a:t> хромосом. Метод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вивчати</a:t>
            </a:r>
            <a:r>
              <a:rPr lang="ru-RU" dirty="0"/>
              <a:t> </a:t>
            </a:r>
            <a:r>
              <a:rPr lang="ru-RU" dirty="0" err="1"/>
              <a:t>стандартний</a:t>
            </a:r>
            <a:r>
              <a:rPr lang="ru-RU" dirty="0"/>
              <a:t> </a:t>
            </a:r>
            <a:r>
              <a:rPr lang="ru-RU" dirty="0" err="1"/>
              <a:t>каріотип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, а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виявляти</a:t>
            </a:r>
            <a:r>
              <a:rPr lang="ru-RU" dirty="0"/>
              <a:t> </a:t>
            </a:r>
            <a:r>
              <a:rPr lang="ru-RU" dirty="0" err="1"/>
              <a:t>спадкові</a:t>
            </a:r>
            <a:r>
              <a:rPr lang="ru-RU" dirty="0"/>
              <a:t> </a:t>
            </a:r>
            <a:r>
              <a:rPr lang="ru-RU" dirty="0" err="1"/>
              <a:t>хвороби</a:t>
            </a:r>
            <a:r>
              <a:rPr lang="ru-RU" dirty="0"/>
              <a:t>, </a:t>
            </a:r>
            <a:r>
              <a:rPr lang="ru-RU" dirty="0" err="1"/>
              <a:t>викликані</a:t>
            </a:r>
            <a:r>
              <a:rPr lang="ru-RU" dirty="0"/>
              <a:t> </a:t>
            </a:r>
            <a:r>
              <a:rPr lang="ru-RU" dirty="0" err="1"/>
              <a:t>геномними</a:t>
            </a:r>
            <a:r>
              <a:rPr lang="ru-RU" dirty="0"/>
              <a:t> і </a:t>
            </a:r>
            <a:r>
              <a:rPr lang="ru-RU" dirty="0" err="1"/>
              <a:t>хромосомними</a:t>
            </a:r>
            <a:r>
              <a:rPr lang="ru-RU" dirty="0"/>
              <a:t> </a:t>
            </a:r>
            <a:r>
              <a:rPr lang="ru-RU" dirty="0" err="1"/>
              <a:t>мутаціями</a:t>
            </a:r>
            <a:r>
              <a:rPr lang="ru-RU" dirty="0"/>
              <a:t>. </a:t>
            </a:r>
            <a:r>
              <a:rPr lang="ru-RU" dirty="0" err="1"/>
              <a:t>Розроблено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, </a:t>
            </a:r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фарбувати</a:t>
            </a:r>
            <a:r>
              <a:rPr lang="ru-RU" dirty="0"/>
              <a:t> </a:t>
            </a:r>
            <a:r>
              <a:rPr lang="ru-RU" dirty="0" err="1"/>
              <a:t>ділянки</a:t>
            </a:r>
            <a:r>
              <a:rPr lang="ru-RU" dirty="0"/>
              <a:t> хромосом в </a:t>
            </a:r>
            <a:r>
              <a:rPr lang="ru-RU" dirty="0" err="1"/>
              <a:t>залежності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будови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розрізняти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схожі</a:t>
            </a:r>
            <a:r>
              <a:rPr lang="ru-RU" dirty="0"/>
              <a:t> на </a:t>
            </a:r>
            <a:r>
              <a:rPr lang="ru-RU" dirty="0" err="1"/>
              <a:t>вигляд</a:t>
            </a:r>
            <a:r>
              <a:rPr lang="ru-RU" dirty="0"/>
              <a:t> </a:t>
            </a:r>
            <a:r>
              <a:rPr lang="ru-RU" dirty="0" err="1"/>
              <a:t>хромосоми</a:t>
            </a:r>
            <a:r>
              <a:rPr lang="ru-RU" dirty="0"/>
              <a:t>. У </a:t>
            </a:r>
            <a:r>
              <a:rPr lang="ru-RU" dirty="0" err="1"/>
              <a:t>цитогенетичних</a:t>
            </a:r>
            <a:r>
              <a:rPr lang="ru-RU" dirty="0"/>
              <a:t> </a:t>
            </a:r>
            <a:r>
              <a:rPr lang="ru-RU" dirty="0" err="1"/>
              <a:t>дослідженнях</a:t>
            </a:r>
            <a:r>
              <a:rPr lang="ru-RU" dirty="0"/>
              <a:t> </a:t>
            </a:r>
            <a:r>
              <a:rPr lang="ru-RU" dirty="0" err="1"/>
              <a:t>звичайно</a:t>
            </a:r>
            <a:r>
              <a:rPr lang="ru-RU" dirty="0"/>
              <a:t> </a:t>
            </a:r>
            <a:r>
              <a:rPr lang="ru-RU" dirty="0" err="1"/>
              <a:t>використовують</a:t>
            </a:r>
            <a:r>
              <a:rPr lang="ru-RU" dirty="0"/>
              <a:t> </a:t>
            </a:r>
            <a:r>
              <a:rPr lang="ru-RU" dirty="0" err="1"/>
              <a:t>лімфоцити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культивують</a:t>
            </a:r>
            <a:r>
              <a:rPr lang="ru-RU" dirty="0"/>
              <a:t> на </a:t>
            </a:r>
            <a:r>
              <a:rPr lang="ru-RU" dirty="0" err="1"/>
              <a:t>штучних</a:t>
            </a:r>
            <a:r>
              <a:rPr lang="ru-RU" dirty="0"/>
              <a:t> </a:t>
            </a:r>
            <a:r>
              <a:rPr lang="ru-RU" dirty="0" err="1"/>
              <a:t>поживних</a:t>
            </a:r>
            <a:r>
              <a:rPr lang="ru-RU" dirty="0"/>
              <a:t> </a:t>
            </a:r>
            <a:r>
              <a:rPr lang="ru-RU" dirty="0" err="1"/>
              <a:t>середовищах</a:t>
            </a:r>
            <a:r>
              <a:rPr lang="ru-RU" dirty="0"/>
              <a:t>. </a:t>
            </a:r>
            <a:r>
              <a:rPr lang="ru-RU" dirty="0" err="1"/>
              <a:t>Дослідження</a:t>
            </a:r>
            <a:r>
              <a:rPr lang="ru-RU" dirty="0"/>
              <a:t> хромосом </a:t>
            </a:r>
            <a:r>
              <a:rPr lang="ru-RU" dirty="0" err="1"/>
              <a:t>проводять</a:t>
            </a:r>
            <a:r>
              <a:rPr lang="ru-RU" dirty="0"/>
              <a:t> на </a:t>
            </a:r>
            <a:r>
              <a:rPr lang="ru-RU" dirty="0" err="1"/>
              <a:t>стадії</a:t>
            </a:r>
            <a:r>
              <a:rPr lang="ru-RU" dirty="0"/>
              <a:t> </a:t>
            </a:r>
            <a:r>
              <a:rPr lang="ru-RU" dirty="0" err="1"/>
              <a:t>метафази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4. </a:t>
            </a:r>
            <a:r>
              <a:rPr lang="ru-RU" dirty="0" err="1"/>
              <a:t>Біохімічні</a:t>
            </a:r>
            <a:r>
              <a:rPr lang="ru-RU" dirty="0"/>
              <a:t> </a:t>
            </a:r>
            <a:r>
              <a:rPr lang="ru-RU" dirty="0" err="1" smtClean="0"/>
              <a:t>методи</a:t>
            </a:r>
            <a:endParaRPr lang="ru-RU" dirty="0"/>
          </a:p>
          <a:p>
            <a:r>
              <a:rPr lang="ru-RU" dirty="0" err="1"/>
              <a:t>Засновані</a:t>
            </a:r>
            <a:r>
              <a:rPr lang="ru-RU" dirty="0"/>
              <a:t> на </a:t>
            </a:r>
            <a:r>
              <a:rPr lang="ru-RU" dirty="0" err="1"/>
              <a:t>вивченні</a:t>
            </a:r>
            <a:r>
              <a:rPr lang="ru-RU" dirty="0"/>
              <a:t> </a:t>
            </a:r>
            <a:r>
              <a:rPr lang="ru-RU" dirty="0" err="1"/>
              <a:t>метаболізму</a:t>
            </a:r>
            <a:r>
              <a:rPr lang="ru-RU" dirty="0"/>
              <a:t>.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широко </a:t>
            </a:r>
            <a:r>
              <a:rPr lang="ru-RU" dirty="0" err="1"/>
              <a:t>застосовують</a:t>
            </a:r>
            <a:r>
              <a:rPr lang="ru-RU" dirty="0"/>
              <a:t> в </a:t>
            </a:r>
            <a:r>
              <a:rPr lang="ru-RU" dirty="0" err="1"/>
              <a:t>діагностиці</a:t>
            </a:r>
            <a:r>
              <a:rPr lang="ru-RU" dirty="0"/>
              <a:t> </a:t>
            </a:r>
            <a:r>
              <a:rPr lang="ru-RU" dirty="0" err="1"/>
              <a:t>спадкових</a:t>
            </a:r>
            <a:r>
              <a:rPr lang="ru-RU" dirty="0"/>
              <a:t> хвороб, </a:t>
            </a:r>
            <a:r>
              <a:rPr lang="ru-RU" dirty="0" err="1"/>
              <a:t>обумовлених</a:t>
            </a:r>
            <a:r>
              <a:rPr lang="ru-RU" dirty="0"/>
              <a:t> </a:t>
            </a:r>
            <a:r>
              <a:rPr lang="ru-RU" dirty="0" err="1"/>
              <a:t>генними</a:t>
            </a:r>
            <a:r>
              <a:rPr lang="ru-RU" dirty="0"/>
              <a:t> </a:t>
            </a:r>
            <a:r>
              <a:rPr lang="ru-RU" dirty="0" err="1"/>
              <a:t>мутаціями</a:t>
            </a:r>
            <a:r>
              <a:rPr lang="ru-RU" dirty="0"/>
              <a:t>, і при </a:t>
            </a:r>
            <a:r>
              <a:rPr lang="ru-RU" dirty="0" err="1"/>
              <a:t>виявленні</a:t>
            </a:r>
            <a:r>
              <a:rPr lang="ru-RU" dirty="0"/>
              <a:t> </a:t>
            </a:r>
            <a:r>
              <a:rPr lang="ru-RU" dirty="0" err="1"/>
              <a:t>гетерозиготних</a:t>
            </a:r>
            <a:r>
              <a:rPr lang="ru-RU" dirty="0"/>
              <a:t> </a:t>
            </a:r>
            <a:r>
              <a:rPr lang="ru-RU" dirty="0" err="1"/>
              <a:t>носіїв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. Як ми </a:t>
            </a:r>
            <a:r>
              <a:rPr lang="ru-RU" dirty="0" err="1"/>
              <a:t>вже</a:t>
            </a:r>
            <a:r>
              <a:rPr lang="ru-RU" dirty="0"/>
              <a:t> </a:t>
            </a:r>
            <a:r>
              <a:rPr lang="ru-RU" dirty="0" err="1"/>
              <a:t>знаємо</a:t>
            </a:r>
            <a:r>
              <a:rPr lang="ru-RU" dirty="0"/>
              <a:t>, </a:t>
            </a:r>
            <a:r>
              <a:rPr lang="ru-RU" dirty="0" err="1"/>
              <a:t>гени</a:t>
            </a:r>
            <a:r>
              <a:rPr lang="ru-RU" dirty="0"/>
              <a:t> не </a:t>
            </a:r>
            <a:r>
              <a:rPr lang="ru-RU" dirty="0" err="1"/>
              <a:t>самі</a:t>
            </a:r>
            <a:r>
              <a:rPr lang="ru-RU" dirty="0"/>
              <a:t> по </a:t>
            </a:r>
            <a:r>
              <a:rPr lang="ru-RU" dirty="0" err="1"/>
              <a:t>собі</a:t>
            </a:r>
            <a:r>
              <a:rPr lang="ru-RU" dirty="0"/>
              <a:t> </a:t>
            </a:r>
            <a:r>
              <a:rPr lang="ru-RU" dirty="0" err="1"/>
              <a:t>формують</a:t>
            </a:r>
            <a:r>
              <a:rPr lang="ru-RU" dirty="0"/>
              <a:t> </a:t>
            </a:r>
            <a:r>
              <a:rPr lang="ru-RU" dirty="0" err="1"/>
              <a:t>ознаки</a:t>
            </a:r>
            <a:r>
              <a:rPr lang="ru-RU" dirty="0"/>
              <a:t>, а за </a:t>
            </a:r>
            <a:r>
              <a:rPr lang="ru-RU" dirty="0" err="1"/>
              <a:t>допомогою</a:t>
            </a:r>
            <a:r>
              <a:rPr lang="ru-RU" dirty="0"/>
              <a:t> </a:t>
            </a:r>
            <a:r>
              <a:rPr lang="ru-RU" dirty="0" err="1"/>
              <a:t>кодованих</a:t>
            </a:r>
            <a:r>
              <a:rPr lang="ru-RU" dirty="0"/>
              <a:t> ними </a:t>
            </a:r>
            <a:r>
              <a:rPr lang="ru-RU" dirty="0" err="1"/>
              <a:t>білків</a:t>
            </a:r>
            <a:r>
              <a:rPr lang="ru-RU" dirty="0"/>
              <a:t>. </a:t>
            </a:r>
            <a:r>
              <a:rPr lang="ru-RU" dirty="0" err="1"/>
              <a:t>Білки</a:t>
            </a:r>
            <a:r>
              <a:rPr lang="ru-RU" dirty="0"/>
              <a:t> </a:t>
            </a:r>
            <a:r>
              <a:rPr lang="ru-RU" dirty="0" err="1"/>
              <a:t>формують</a:t>
            </a:r>
            <a:r>
              <a:rPr lang="ru-RU" dirty="0"/>
              <a:t> у </a:t>
            </a:r>
            <a:r>
              <a:rPr lang="ru-RU" dirty="0" err="1"/>
              <a:t>організмі</a:t>
            </a:r>
            <a:r>
              <a:rPr lang="ru-RU" dirty="0"/>
              <a:t> </a:t>
            </a:r>
            <a:r>
              <a:rPr lang="ru-RU" dirty="0" err="1"/>
              <a:t>взаємозалежну</a:t>
            </a:r>
            <a:r>
              <a:rPr lang="ru-RU" dirty="0"/>
              <a:t> систему </a:t>
            </a:r>
            <a:r>
              <a:rPr lang="ru-RU" dirty="0" err="1"/>
              <a:t>біохімічних</a:t>
            </a:r>
            <a:r>
              <a:rPr lang="ru-RU" dirty="0"/>
              <a:t> </a:t>
            </a:r>
            <a:r>
              <a:rPr lang="ru-RU" dirty="0" err="1"/>
              <a:t>реакцій</a:t>
            </a:r>
            <a:r>
              <a:rPr lang="ru-RU" dirty="0"/>
              <a:t>. </a:t>
            </a:r>
            <a:r>
              <a:rPr lang="ru-RU" dirty="0" err="1"/>
              <a:t>Дослідження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реакцій</a:t>
            </a:r>
            <a:r>
              <a:rPr lang="ru-RU" dirty="0"/>
              <a:t> і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виявляти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4225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5229200"/>
            <a:ext cx="7772400" cy="1500187"/>
          </a:xfrm>
        </p:spPr>
        <p:txBody>
          <a:bodyPr/>
          <a:lstStyle/>
          <a:p>
            <a:r>
              <a:rPr lang="ru-RU" dirty="0"/>
              <a:t>5.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молекулярної</a:t>
            </a:r>
            <a:r>
              <a:rPr lang="ru-RU" dirty="0"/>
              <a:t> генетики та </a:t>
            </a:r>
            <a:r>
              <a:rPr lang="ru-RU" dirty="0" err="1"/>
              <a:t>генетичної</a:t>
            </a:r>
            <a:r>
              <a:rPr lang="ru-RU" dirty="0"/>
              <a:t> </a:t>
            </a:r>
            <a:r>
              <a:rPr lang="ru-RU" dirty="0" err="1"/>
              <a:t>інженерії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Дозволяють</a:t>
            </a:r>
            <a:r>
              <a:rPr lang="ru-RU" dirty="0"/>
              <a:t> </a:t>
            </a:r>
            <a:r>
              <a:rPr lang="ru-RU" dirty="0" err="1"/>
              <a:t>вивчити</a:t>
            </a:r>
            <a:r>
              <a:rPr lang="ru-RU" dirty="0"/>
              <a:t> </a:t>
            </a:r>
            <a:r>
              <a:rPr lang="ru-RU" dirty="0" err="1"/>
              <a:t>організацію</a:t>
            </a:r>
            <a:r>
              <a:rPr lang="ru-RU" dirty="0"/>
              <a:t> </a:t>
            </a:r>
            <a:r>
              <a:rPr lang="ru-RU" dirty="0" err="1"/>
              <a:t>генетичного</a:t>
            </a:r>
            <a:r>
              <a:rPr lang="ru-RU" dirty="0"/>
              <a:t> </a:t>
            </a:r>
            <a:r>
              <a:rPr lang="ru-RU" dirty="0" err="1"/>
              <a:t>апарату</a:t>
            </a:r>
            <a:r>
              <a:rPr lang="ru-RU" dirty="0"/>
              <a:t>, </a:t>
            </a:r>
            <a:r>
              <a:rPr lang="ru-RU" dirty="0" err="1"/>
              <a:t>молекулярну</a:t>
            </a:r>
            <a:r>
              <a:rPr lang="ru-RU" dirty="0"/>
              <a:t> структуру </a:t>
            </a:r>
            <a:r>
              <a:rPr lang="ru-RU" dirty="0" err="1"/>
              <a:t>генів</a:t>
            </a:r>
            <a:r>
              <a:rPr lang="ru-RU" dirty="0"/>
              <a:t> і генотипу, </a:t>
            </a:r>
            <a:r>
              <a:rPr lang="ru-RU" dirty="0" err="1"/>
              <a:t>встановити</a:t>
            </a:r>
            <a:r>
              <a:rPr lang="ru-RU" dirty="0"/>
              <a:t> </a:t>
            </a:r>
            <a:r>
              <a:rPr lang="ru-RU" dirty="0" err="1"/>
              <a:t>нуклеотидну</a:t>
            </a:r>
            <a:r>
              <a:rPr lang="ru-RU" dirty="0"/>
              <a:t> </a:t>
            </a:r>
            <a:r>
              <a:rPr lang="ru-RU" dirty="0" err="1"/>
              <a:t>послідовність</a:t>
            </a:r>
            <a:r>
              <a:rPr lang="ru-RU" dirty="0"/>
              <a:t> - як </a:t>
            </a:r>
            <a:r>
              <a:rPr lang="ru-RU" dirty="0" err="1"/>
              <a:t>кажуть</a:t>
            </a:r>
            <a:r>
              <a:rPr lang="ru-RU" dirty="0"/>
              <a:t>, </a:t>
            </a:r>
            <a:r>
              <a:rPr lang="ru-RU" dirty="0" err="1"/>
              <a:t>секвенувати</a:t>
            </a:r>
            <a:r>
              <a:rPr lang="ru-RU" dirty="0"/>
              <a:t> геном </a:t>
            </a:r>
            <a:r>
              <a:rPr lang="ru-RU" dirty="0" err="1"/>
              <a:t>людини</a:t>
            </a:r>
            <a:r>
              <a:rPr lang="ru-RU" dirty="0"/>
              <a:t> і </a:t>
            </a:r>
            <a:r>
              <a:rPr lang="ru-RU" dirty="0" err="1"/>
              <a:t>багатьох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</a:t>
            </a:r>
            <a:r>
              <a:rPr lang="ru-RU" dirty="0" err="1"/>
              <a:t>організмів</a:t>
            </a:r>
            <a:r>
              <a:rPr lang="ru-RU" dirty="0"/>
              <a:t>, </a:t>
            </a:r>
            <a:r>
              <a:rPr lang="ru-RU" dirty="0" err="1"/>
              <a:t>з'ясувати</a:t>
            </a:r>
            <a:r>
              <a:rPr lang="ru-RU" dirty="0"/>
              <a:t> </a:t>
            </a:r>
            <a:r>
              <a:rPr lang="ru-RU" dirty="0" err="1"/>
              <a:t>молекулярні</a:t>
            </a:r>
            <a:r>
              <a:rPr lang="ru-RU" dirty="0"/>
              <a:t> </a:t>
            </a:r>
            <a:r>
              <a:rPr lang="ru-RU" dirty="0" err="1"/>
              <a:t>механізми</a:t>
            </a:r>
            <a:r>
              <a:rPr lang="ru-RU" dirty="0"/>
              <a:t> </a:t>
            </a:r>
            <a:r>
              <a:rPr lang="ru-RU" dirty="0" err="1"/>
              <a:t>експресії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. </a:t>
            </a:r>
            <a:r>
              <a:rPr lang="ru-RU" dirty="0" err="1"/>
              <a:t>Розроблено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</a:t>
            </a:r>
            <a:r>
              <a:rPr lang="ru-RU" dirty="0" err="1"/>
              <a:t>визначення</a:t>
            </a:r>
            <a:r>
              <a:rPr lang="ru-RU" dirty="0"/>
              <a:t> </a:t>
            </a:r>
            <a:r>
              <a:rPr lang="ru-RU" dirty="0" err="1"/>
              <a:t>функцій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, </a:t>
            </a:r>
            <a:r>
              <a:rPr lang="ru-RU" dirty="0" err="1"/>
              <a:t>клонування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. </a:t>
            </a:r>
            <a:r>
              <a:rPr lang="ru-RU" dirty="0" err="1"/>
              <a:t>Налагоджена</a:t>
            </a:r>
            <a:r>
              <a:rPr lang="ru-RU" dirty="0"/>
              <a:t> ДНК-</a:t>
            </a:r>
            <a:r>
              <a:rPr lang="ru-RU" dirty="0" err="1"/>
              <a:t>діагностика</a:t>
            </a:r>
            <a:r>
              <a:rPr lang="ru-RU" dirty="0"/>
              <a:t> (</a:t>
            </a:r>
            <a:r>
              <a:rPr lang="ru-RU" dirty="0" err="1"/>
              <a:t>виявлення</a:t>
            </a:r>
            <a:r>
              <a:rPr lang="ru-RU" dirty="0"/>
              <a:t> </a:t>
            </a:r>
            <a:r>
              <a:rPr lang="ru-RU" dirty="0" err="1"/>
              <a:t>спорідненості</a:t>
            </a:r>
            <a:r>
              <a:rPr lang="ru-RU" dirty="0"/>
              <a:t>, </a:t>
            </a:r>
            <a:r>
              <a:rPr lang="ru-RU" dirty="0" err="1"/>
              <a:t>ідентифікація</a:t>
            </a:r>
            <a:r>
              <a:rPr lang="ru-RU" dirty="0"/>
              <a:t> </a:t>
            </a:r>
            <a:r>
              <a:rPr lang="ru-RU" dirty="0" err="1"/>
              <a:t>особистості</a:t>
            </a:r>
            <a:r>
              <a:rPr lang="ru-RU" dirty="0"/>
              <a:t>), </a:t>
            </a:r>
            <a:r>
              <a:rPr lang="ru-RU" dirty="0" err="1"/>
              <a:t>досягнуті</a:t>
            </a:r>
            <a:r>
              <a:rPr lang="ru-RU" dirty="0"/>
              <a:t> </a:t>
            </a:r>
            <a:r>
              <a:rPr lang="ru-RU" dirty="0" err="1"/>
              <a:t>успіхи</a:t>
            </a:r>
            <a:r>
              <a:rPr lang="ru-RU" dirty="0"/>
              <a:t> в </a:t>
            </a:r>
            <a:r>
              <a:rPr lang="ru-RU" dirty="0" err="1"/>
              <a:t>генній</a:t>
            </a:r>
            <a:r>
              <a:rPr lang="ru-RU" dirty="0"/>
              <a:t> </a:t>
            </a:r>
            <a:r>
              <a:rPr lang="ru-RU" dirty="0" err="1"/>
              <a:t>терапії</a:t>
            </a:r>
            <a:r>
              <a:rPr lang="ru-RU" dirty="0"/>
              <a:t> </a:t>
            </a:r>
            <a:r>
              <a:rPr lang="ru-RU" dirty="0" err="1"/>
              <a:t>спадкових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6. Метод </a:t>
            </a:r>
            <a:r>
              <a:rPr lang="ru-RU" dirty="0" err="1"/>
              <a:t>дерматогліфіки</a:t>
            </a:r>
            <a:endParaRPr lang="ru-RU" dirty="0"/>
          </a:p>
          <a:p>
            <a:r>
              <a:rPr lang="ru-RU" dirty="0" err="1"/>
              <a:t>Ґрунтується</a:t>
            </a:r>
            <a:r>
              <a:rPr lang="ru-RU" dirty="0"/>
              <a:t> на </a:t>
            </a:r>
            <a:r>
              <a:rPr lang="ru-RU" dirty="0" err="1"/>
              <a:t>вивченні</a:t>
            </a:r>
            <a:r>
              <a:rPr lang="ru-RU" dirty="0"/>
              <a:t> </a:t>
            </a:r>
            <a:r>
              <a:rPr lang="ru-RU" dirty="0" err="1"/>
              <a:t>рельєфу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на пучках </a:t>
            </a:r>
            <a:r>
              <a:rPr lang="ru-RU" dirty="0" err="1"/>
              <a:t>пальців</a:t>
            </a:r>
            <a:r>
              <a:rPr lang="ru-RU" dirty="0"/>
              <a:t>, </a:t>
            </a:r>
            <a:r>
              <a:rPr lang="ru-RU" dirty="0" err="1"/>
              <a:t>долонях</a:t>
            </a:r>
            <a:r>
              <a:rPr lang="ru-RU" dirty="0"/>
              <a:t> і </a:t>
            </a:r>
            <a:r>
              <a:rPr lang="ru-RU" dirty="0" err="1"/>
              <a:t>поверхні</a:t>
            </a:r>
            <a:r>
              <a:rPr lang="ru-RU" dirty="0"/>
              <a:t> </a:t>
            </a:r>
            <a:r>
              <a:rPr lang="ru-RU" dirty="0" err="1"/>
              <a:t>підошви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. </a:t>
            </a:r>
            <a:r>
              <a:rPr lang="ru-RU" dirty="0" err="1"/>
              <a:t>Ще</a:t>
            </a:r>
            <a:r>
              <a:rPr lang="ru-RU" dirty="0"/>
              <a:t> в </a:t>
            </a:r>
            <a:r>
              <a:rPr lang="ru-RU" dirty="0" err="1"/>
              <a:t>давні</a:t>
            </a:r>
            <a:r>
              <a:rPr lang="ru-RU" dirty="0"/>
              <a:t> </a:t>
            </a:r>
            <a:r>
              <a:rPr lang="ru-RU" dirty="0" err="1"/>
              <a:t>часи</a:t>
            </a:r>
            <a:r>
              <a:rPr lang="ru-RU" dirty="0"/>
              <a:t> люди </a:t>
            </a:r>
            <a:r>
              <a:rPr lang="ru-RU" dirty="0" err="1"/>
              <a:t>звернули</a:t>
            </a:r>
            <a:r>
              <a:rPr lang="ru-RU" dirty="0"/>
              <a:t> </a:t>
            </a:r>
            <a:r>
              <a:rPr lang="ru-RU" dirty="0" err="1"/>
              <a:t>увагу</a:t>
            </a:r>
            <a:r>
              <a:rPr lang="ru-RU" dirty="0"/>
              <a:t> на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малюнок</a:t>
            </a:r>
            <a:r>
              <a:rPr lang="ru-RU" dirty="0"/>
              <a:t> на </a:t>
            </a:r>
            <a:r>
              <a:rPr lang="ru-RU" dirty="0" err="1"/>
              <a:t>шкірі</a:t>
            </a:r>
            <a:r>
              <a:rPr lang="ru-RU" dirty="0"/>
              <a:t> </a:t>
            </a:r>
            <a:r>
              <a:rPr lang="ru-RU" dirty="0" err="1"/>
              <a:t>цих</a:t>
            </a:r>
            <a:r>
              <a:rPr lang="ru-RU" dirty="0"/>
              <a:t> </a:t>
            </a:r>
            <a:r>
              <a:rPr lang="ru-RU" dirty="0" err="1"/>
              <a:t>частин</a:t>
            </a:r>
            <a:r>
              <a:rPr lang="ru-RU" dirty="0"/>
              <a:t> </a:t>
            </a:r>
            <a:r>
              <a:rPr lang="ru-RU" dirty="0" err="1"/>
              <a:t>тіла</a:t>
            </a:r>
            <a:r>
              <a:rPr lang="ru-RU" dirty="0"/>
              <a:t> </a:t>
            </a:r>
            <a:r>
              <a:rPr lang="ru-RU" dirty="0" err="1"/>
              <a:t>індивідуальний</a:t>
            </a:r>
            <a:r>
              <a:rPr lang="ru-RU" dirty="0"/>
              <a:t> і </a:t>
            </a:r>
            <a:r>
              <a:rPr lang="ru-RU" dirty="0" err="1"/>
              <a:t>неможливо</a:t>
            </a:r>
            <a:r>
              <a:rPr lang="ru-RU" dirty="0"/>
              <a:t> </a:t>
            </a:r>
            <a:r>
              <a:rPr lang="ru-RU" dirty="0" err="1"/>
              <a:t>знайти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людей, у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би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подібний</a:t>
            </a:r>
            <a:r>
              <a:rPr lang="ru-RU" dirty="0"/>
              <a:t>. Метод </a:t>
            </a:r>
            <a:r>
              <a:rPr lang="ru-RU" dirty="0" err="1"/>
              <a:t>дерматогліфіки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змогу</a:t>
            </a:r>
            <a:r>
              <a:rPr lang="ru-RU" dirty="0"/>
              <a:t> </a:t>
            </a:r>
            <a:r>
              <a:rPr lang="ru-RU" dirty="0" err="1"/>
              <a:t>встановлювати</a:t>
            </a:r>
            <a:r>
              <a:rPr lang="ru-RU" dirty="0"/>
              <a:t> і </a:t>
            </a:r>
            <a:r>
              <a:rPr lang="ru-RU" dirty="0" err="1"/>
              <a:t>ступінь</a:t>
            </a:r>
            <a:r>
              <a:rPr lang="ru-RU" dirty="0"/>
              <a:t> </a:t>
            </a:r>
            <a:r>
              <a:rPr lang="ru-RU" dirty="0" err="1"/>
              <a:t>спорідненості</a:t>
            </a:r>
            <a:r>
              <a:rPr lang="ru-RU" dirty="0"/>
              <a:t> людей, </a:t>
            </a:r>
            <a:r>
              <a:rPr lang="ru-RU" dirty="0" err="1"/>
              <a:t>оскільки</a:t>
            </a:r>
            <a:r>
              <a:rPr lang="ru-RU" dirty="0"/>
              <a:t> доведено,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окремі</a:t>
            </a:r>
            <a:r>
              <a:rPr lang="ru-RU" dirty="0"/>
              <a:t> </a:t>
            </a:r>
            <a:r>
              <a:rPr lang="ru-RU" dirty="0" err="1"/>
              <a:t>елементи</a:t>
            </a:r>
            <a:r>
              <a:rPr lang="ru-RU" dirty="0"/>
              <a:t> </a:t>
            </a:r>
            <a:r>
              <a:rPr lang="ru-RU" dirty="0" err="1"/>
              <a:t>малюнка</a:t>
            </a:r>
            <a:r>
              <a:rPr lang="ru-RU" dirty="0"/>
              <a:t> </a:t>
            </a:r>
            <a:r>
              <a:rPr lang="ru-RU" dirty="0" err="1"/>
              <a:t>шкіри</a:t>
            </a:r>
            <a:r>
              <a:rPr lang="ru-RU" dirty="0"/>
              <a:t> </a:t>
            </a:r>
            <a:r>
              <a:rPr lang="ru-RU" dirty="0" err="1"/>
              <a:t>можуть</a:t>
            </a:r>
            <a:r>
              <a:rPr lang="ru-RU" dirty="0"/>
              <a:t> </a:t>
            </a:r>
            <a:r>
              <a:rPr lang="ru-RU" dirty="0" err="1"/>
              <a:t>успадковуватись.Використовують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і для </a:t>
            </a:r>
            <a:r>
              <a:rPr lang="ru-RU" dirty="0" err="1"/>
              <a:t>діагностики</a:t>
            </a:r>
            <a:r>
              <a:rPr lang="ru-RU" dirty="0"/>
              <a:t> </a:t>
            </a:r>
            <a:r>
              <a:rPr lang="ru-RU" dirty="0" err="1"/>
              <a:t>деяких</a:t>
            </a:r>
            <a:r>
              <a:rPr lang="ru-RU" dirty="0"/>
              <a:t> </a:t>
            </a:r>
            <a:r>
              <a:rPr lang="ru-RU" dirty="0" err="1"/>
              <a:t>спадкових</a:t>
            </a:r>
            <a:r>
              <a:rPr lang="ru-RU" dirty="0"/>
              <a:t> </a:t>
            </a:r>
            <a:r>
              <a:rPr lang="ru-RU" dirty="0" err="1"/>
              <a:t>захворювань</a:t>
            </a:r>
            <a:r>
              <a:rPr lang="ru-RU" dirty="0"/>
              <a:t> (</a:t>
            </a:r>
            <a:r>
              <a:rPr lang="ru-RU" dirty="0" err="1"/>
              <a:t>наприклад</a:t>
            </a:r>
            <a:r>
              <a:rPr lang="ru-RU" dirty="0"/>
              <a:t>, на </a:t>
            </a:r>
            <a:r>
              <a:rPr lang="ru-RU" dirty="0" err="1"/>
              <a:t>долонях</a:t>
            </a:r>
            <a:r>
              <a:rPr lang="ru-RU" dirty="0"/>
              <a:t> </a:t>
            </a:r>
            <a:r>
              <a:rPr lang="ru-RU" dirty="0" err="1"/>
              <a:t>хворих</a:t>
            </a:r>
            <a:r>
              <a:rPr lang="ru-RU" dirty="0"/>
              <a:t> на хворобу Дауна є </a:t>
            </a:r>
            <a:r>
              <a:rPr lang="ru-RU" dirty="0" err="1"/>
              <a:t>лише</a:t>
            </a:r>
            <a:r>
              <a:rPr lang="ru-RU" dirty="0"/>
              <a:t> одна поперечна та одна </a:t>
            </a:r>
            <a:r>
              <a:rPr lang="ru-RU" dirty="0" err="1"/>
              <a:t>повздовжня</a:t>
            </a:r>
            <a:r>
              <a:rPr lang="ru-RU" dirty="0"/>
              <a:t> </a:t>
            </a:r>
            <a:r>
              <a:rPr lang="ru-RU" dirty="0" err="1"/>
              <a:t>згинальні</a:t>
            </a:r>
            <a:r>
              <a:rPr lang="ru-RU" dirty="0"/>
              <a:t> </a:t>
            </a:r>
            <a:r>
              <a:rPr lang="ru-RU" dirty="0" err="1"/>
              <a:t>борозни</a:t>
            </a:r>
            <a:r>
              <a:rPr lang="ru-RU" dirty="0"/>
              <a:t>, </a:t>
            </a:r>
            <a:r>
              <a:rPr lang="ru-RU" dirty="0" err="1"/>
              <a:t>тоді</a:t>
            </a:r>
            <a:r>
              <a:rPr lang="ru-RU" dirty="0"/>
              <a:t> як у </a:t>
            </a:r>
            <a:r>
              <a:rPr lang="ru-RU" dirty="0" err="1"/>
              <a:t>здорових</a:t>
            </a:r>
            <a:r>
              <a:rPr lang="ru-RU" dirty="0"/>
              <a:t> людей </a:t>
            </a:r>
            <a:r>
              <a:rPr lang="ru-RU" dirty="0" err="1"/>
              <a:t>поперечних</a:t>
            </a:r>
            <a:r>
              <a:rPr lang="ru-RU" dirty="0"/>
              <a:t> </a:t>
            </a:r>
            <a:r>
              <a:rPr lang="ru-RU" dirty="0" err="1"/>
              <a:t>борозен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).</a:t>
            </a:r>
            <a:r>
              <a:rPr lang="ru-RU" dirty="0" err="1"/>
              <a:t>Цю</a:t>
            </a:r>
            <a:r>
              <a:rPr lang="ru-RU" dirty="0"/>
              <a:t> методику широко </a:t>
            </a:r>
            <a:r>
              <a:rPr lang="ru-RU" dirty="0" err="1"/>
              <a:t>застосовують</a:t>
            </a:r>
            <a:r>
              <a:rPr lang="ru-RU" dirty="0"/>
              <a:t> у </a:t>
            </a:r>
            <a:r>
              <a:rPr lang="ru-RU" dirty="0" err="1"/>
              <a:t>криміналістиці</a:t>
            </a:r>
            <a:r>
              <a:rPr lang="ru-RU" dirty="0"/>
              <a:t> для </a:t>
            </a:r>
            <a:r>
              <a:rPr lang="ru-RU" dirty="0" err="1"/>
              <a:t>доведення</a:t>
            </a:r>
            <a:r>
              <a:rPr lang="ru-RU" dirty="0"/>
              <a:t> </a:t>
            </a:r>
            <a:r>
              <a:rPr lang="ru-RU" dirty="0" err="1"/>
              <a:t>причетності</a:t>
            </a:r>
            <a:r>
              <a:rPr lang="ru-RU" dirty="0"/>
              <a:t> до </a:t>
            </a:r>
            <a:r>
              <a:rPr lang="ru-RU" dirty="0" err="1"/>
              <a:t>скоєння</a:t>
            </a:r>
            <a:r>
              <a:rPr lang="ru-RU" dirty="0"/>
              <a:t> </a:t>
            </a:r>
            <a:r>
              <a:rPr lang="ru-RU" dirty="0" err="1"/>
              <a:t>злочину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28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700808"/>
            <a:ext cx="7772400" cy="1500187"/>
          </a:xfrm>
        </p:spPr>
        <p:txBody>
          <a:bodyPr/>
          <a:lstStyle/>
          <a:p>
            <a:r>
              <a:rPr lang="ru-RU" dirty="0"/>
              <a:t>7. Метод </a:t>
            </a:r>
            <a:r>
              <a:rPr lang="ru-RU" dirty="0" err="1"/>
              <a:t>культивування</a:t>
            </a:r>
            <a:r>
              <a:rPr lang="ru-RU" dirty="0"/>
              <a:t> </a:t>
            </a:r>
            <a:r>
              <a:rPr lang="ru-RU" dirty="0" err="1"/>
              <a:t>нестатевих</a:t>
            </a:r>
            <a:r>
              <a:rPr lang="ru-RU" dirty="0"/>
              <a:t> (</a:t>
            </a:r>
            <a:r>
              <a:rPr lang="ru-RU" dirty="0" err="1"/>
              <a:t>соматичних</a:t>
            </a:r>
            <a:r>
              <a:rPr lang="ru-RU" dirty="0"/>
              <a:t>)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поза </a:t>
            </a:r>
            <a:r>
              <a:rPr lang="ru-RU" dirty="0" err="1"/>
              <a:t>організмом</a:t>
            </a:r>
            <a:endParaRPr lang="ru-RU" dirty="0"/>
          </a:p>
          <a:p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можливість</a:t>
            </a:r>
            <a:r>
              <a:rPr lang="ru-RU" dirty="0"/>
              <a:t> </a:t>
            </a:r>
            <a:r>
              <a:rPr lang="ru-RU" dirty="0" err="1"/>
              <a:t>вирішувати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генетики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неможливо</a:t>
            </a:r>
            <a:r>
              <a:rPr lang="ru-RU" dirty="0"/>
              <a:t> </a:t>
            </a:r>
            <a:r>
              <a:rPr lang="ru-RU" dirty="0" err="1"/>
              <a:t>розв'язати</a:t>
            </a:r>
            <a:r>
              <a:rPr lang="ru-RU" dirty="0"/>
              <a:t> на </a:t>
            </a:r>
            <a:r>
              <a:rPr lang="ru-RU" dirty="0" err="1"/>
              <a:t>цілісному</a:t>
            </a:r>
            <a:r>
              <a:rPr lang="ru-RU" dirty="0"/>
              <a:t> </a:t>
            </a:r>
            <a:r>
              <a:rPr lang="ru-RU" dirty="0" err="1"/>
              <a:t>організмі</a:t>
            </a:r>
            <a:r>
              <a:rPr lang="ru-RU" dirty="0"/>
              <a:t>. </a:t>
            </a:r>
            <a:r>
              <a:rPr lang="ru-RU" dirty="0" err="1"/>
              <a:t>Клітини</a:t>
            </a:r>
            <a:r>
              <a:rPr lang="ru-RU" dirty="0"/>
              <a:t> для </a:t>
            </a:r>
            <a:r>
              <a:rPr lang="ru-RU" dirty="0" err="1"/>
              <a:t>досліджень</a:t>
            </a:r>
            <a:r>
              <a:rPr lang="ru-RU" dirty="0"/>
              <a:t> </a:t>
            </a:r>
            <a:r>
              <a:rPr lang="ru-RU" dirty="0" err="1"/>
              <a:t>беруть</a:t>
            </a:r>
            <a:r>
              <a:rPr lang="ru-RU" dirty="0"/>
              <a:t> з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органів</a:t>
            </a:r>
            <a:r>
              <a:rPr lang="ru-RU" dirty="0"/>
              <a:t> і тканин (</a:t>
            </a:r>
            <a:r>
              <a:rPr lang="ru-RU" dirty="0" err="1"/>
              <a:t>клітини</a:t>
            </a:r>
            <a:r>
              <a:rPr lang="ru-RU" dirty="0"/>
              <a:t> </a:t>
            </a:r>
            <a:r>
              <a:rPr lang="ru-RU" dirty="0" err="1"/>
              <a:t>крові</a:t>
            </a:r>
            <a:r>
              <a:rPr lang="ru-RU" dirty="0"/>
              <a:t>, </a:t>
            </a:r>
            <a:r>
              <a:rPr lang="ru-RU" dirty="0" err="1"/>
              <a:t>шкіри</a:t>
            </a:r>
            <a:r>
              <a:rPr lang="ru-RU" dirty="0"/>
              <a:t>, </a:t>
            </a:r>
            <a:r>
              <a:rPr lang="ru-RU" dirty="0" err="1"/>
              <a:t>червоного</a:t>
            </a:r>
            <a:r>
              <a:rPr lang="ru-RU" dirty="0"/>
              <a:t> </a:t>
            </a:r>
            <a:r>
              <a:rPr lang="ru-RU" dirty="0" err="1"/>
              <a:t>кісткового</a:t>
            </a:r>
            <a:r>
              <a:rPr lang="ru-RU" dirty="0"/>
              <a:t> </a:t>
            </a:r>
            <a:r>
              <a:rPr lang="ru-RU" dirty="0" err="1"/>
              <a:t>мозку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 і </a:t>
            </a:r>
            <a:r>
              <a:rPr lang="ru-RU" dirty="0" err="1"/>
              <a:t>вирощують</a:t>
            </a:r>
            <a:r>
              <a:rPr lang="ru-RU" dirty="0"/>
              <a:t> на </a:t>
            </a:r>
            <a:r>
              <a:rPr lang="ru-RU" dirty="0" err="1"/>
              <a:t>штучних</a:t>
            </a:r>
            <a:r>
              <a:rPr lang="ru-RU" dirty="0"/>
              <a:t> </a:t>
            </a:r>
            <a:r>
              <a:rPr lang="ru-RU" dirty="0" err="1"/>
              <a:t>поживних</a:t>
            </a:r>
            <a:r>
              <a:rPr lang="ru-RU" dirty="0"/>
              <a:t> </a:t>
            </a:r>
            <a:r>
              <a:rPr lang="ru-RU" dirty="0" err="1"/>
              <a:t>середовищах</a:t>
            </a:r>
            <a:r>
              <a:rPr lang="ru-RU" dirty="0"/>
              <a:t>. А </a:t>
            </a:r>
            <a:r>
              <a:rPr lang="ru-RU" dirty="0" err="1"/>
              <a:t>потім</a:t>
            </a:r>
            <a:r>
              <a:rPr lang="ru-RU" dirty="0"/>
              <a:t> </a:t>
            </a:r>
            <a:r>
              <a:rPr lang="ru-RU" dirty="0" err="1"/>
              <a:t>визначають</a:t>
            </a:r>
            <a:r>
              <a:rPr lang="ru-RU" dirty="0"/>
              <a:t>, </a:t>
            </a:r>
            <a:r>
              <a:rPr lang="ru-RU" dirty="0" err="1"/>
              <a:t>приміром</a:t>
            </a:r>
            <a:r>
              <a:rPr lang="ru-RU" dirty="0"/>
              <a:t>, </a:t>
            </a:r>
            <a:r>
              <a:rPr lang="ru-RU" dirty="0" err="1"/>
              <a:t>місце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 у тих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інших</a:t>
            </a:r>
            <a:r>
              <a:rPr lang="ru-RU" dirty="0"/>
              <a:t> хромосомах.</a:t>
            </a:r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284984"/>
            <a:ext cx="42862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68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72" y="479858"/>
            <a:ext cx="8059523" cy="60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2362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7772400" cy="1362075"/>
          </a:xfrm>
        </p:spPr>
        <p:txBody>
          <a:bodyPr/>
          <a:lstStyle/>
          <a:p>
            <a:r>
              <a:rPr lang="ru-RU" dirty="0" err="1"/>
              <a:t>Австралопітеки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638796"/>
            <a:ext cx="7772400" cy="5188613"/>
          </a:xfrm>
        </p:spPr>
        <p:txBody>
          <a:bodyPr/>
          <a:lstStyle/>
          <a:p>
            <a:r>
              <a:rPr lang="vi-VN" dirty="0"/>
              <a:t>Австра́лопіте́ки, австралопітекові чи австралопітецини, (лат. </a:t>
            </a:r>
            <a:r>
              <a:rPr lang="en-US" dirty="0"/>
              <a:t>Australopithecus, </a:t>
            </a:r>
            <a:r>
              <a:rPr lang="en-US" dirty="0" err="1"/>
              <a:t>australis</a:t>
            </a:r>
            <a:r>
              <a:rPr lang="en-US" dirty="0"/>
              <a:t> — </a:t>
            </a:r>
            <a:r>
              <a:rPr lang="vi-VN" dirty="0"/>
              <a:t>південний та грец. </a:t>
            </a:r>
            <a:r>
              <a:rPr lang="el-GR" dirty="0"/>
              <a:t>πίθηκος — </a:t>
            </a:r>
            <a:r>
              <a:rPr lang="vi-VN" dirty="0"/>
              <a:t>мавпа) — група приматів, по будові проміжна між мавпами і людьми. Примати з прямоходінням, мавп'ячою головою, маленьким мозком і невеликими іклами. Існували приблизно 7 − 1 млн років тому здебільшого на території Південно-Східної Африки</a:t>
            </a:r>
            <a:r>
              <a:rPr lang="vi-VN" dirty="0" smtClean="0"/>
              <a:t>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121025" cy="3243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201" y="1465720"/>
            <a:ext cx="4267200" cy="307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977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375776" y="332656"/>
            <a:ext cx="5831160" cy="5914629"/>
          </a:xfrm>
        </p:spPr>
        <p:txBody>
          <a:bodyPr/>
          <a:lstStyle/>
          <a:p>
            <a:r>
              <a:rPr lang="ru-RU" dirty="0" err="1"/>
              <a:t>Австралопітеки</a:t>
            </a:r>
            <a:r>
              <a:rPr lang="ru-RU" dirty="0"/>
              <a:t> — </a:t>
            </a:r>
            <a:r>
              <a:rPr lang="ru-RU" dirty="0" err="1"/>
              <a:t>двоногі</a:t>
            </a:r>
            <a:r>
              <a:rPr lang="ru-RU" dirty="0"/>
              <a:t> </a:t>
            </a:r>
            <a:r>
              <a:rPr lang="ru-RU" dirty="0" err="1"/>
              <a:t>наземні</a:t>
            </a:r>
            <a:r>
              <a:rPr lang="ru-RU" dirty="0"/>
              <a:t> </a:t>
            </a:r>
            <a:r>
              <a:rPr lang="ru-RU" dirty="0" err="1"/>
              <a:t>примати</a:t>
            </a:r>
            <a:r>
              <a:rPr lang="ru-RU" dirty="0"/>
              <a:t>. З </a:t>
            </a:r>
            <a:r>
              <a:rPr lang="ru-RU" dirty="0" err="1"/>
              <a:t>людиною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споріднює</a:t>
            </a:r>
            <a:r>
              <a:rPr lang="ru-RU" dirty="0"/>
              <a:t> </a:t>
            </a:r>
            <a:r>
              <a:rPr lang="ru-RU" dirty="0" err="1"/>
              <a:t>слабкий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щелеп</a:t>
            </a:r>
            <a:r>
              <a:rPr lang="ru-RU" dirty="0"/>
              <a:t>, </a:t>
            </a:r>
            <a:r>
              <a:rPr lang="ru-RU" dirty="0" err="1"/>
              <a:t>відсутність</a:t>
            </a:r>
            <a:r>
              <a:rPr lang="ru-RU" dirty="0"/>
              <a:t> великих </a:t>
            </a:r>
            <a:r>
              <a:rPr lang="ru-RU" dirty="0" err="1"/>
              <a:t>іклів</a:t>
            </a:r>
            <a:r>
              <a:rPr lang="ru-RU" dirty="0"/>
              <a:t>, </a:t>
            </a:r>
            <a:r>
              <a:rPr lang="ru-RU" dirty="0" err="1"/>
              <a:t>хватальна</a:t>
            </a:r>
            <a:r>
              <a:rPr lang="ru-RU" dirty="0"/>
              <a:t> кисть з </a:t>
            </a:r>
            <a:r>
              <a:rPr lang="ru-RU" dirty="0" err="1"/>
              <a:t>виступаючим</a:t>
            </a:r>
            <a:r>
              <a:rPr lang="ru-RU" dirty="0"/>
              <a:t> великим пальцем, </a:t>
            </a:r>
            <a:r>
              <a:rPr lang="ru-RU" dirty="0" err="1"/>
              <a:t>опорна</a:t>
            </a:r>
            <a:r>
              <a:rPr lang="ru-RU" dirty="0"/>
              <a:t> стопа. </a:t>
            </a:r>
            <a:r>
              <a:rPr lang="ru-RU" dirty="0" err="1"/>
              <a:t>Значний</a:t>
            </a:r>
            <a:r>
              <a:rPr lang="ru-RU" dirty="0"/>
              <a:t> </a:t>
            </a:r>
            <a:r>
              <a:rPr lang="ru-RU" dirty="0" err="1"/>
              <a:t>об'єм</a:t>
            </a:r>
            <a:r>
              <a:rPr lang="ru-RU" dirty="0"/>
              <a:t> </a:t>
            </a:r>
            <a:r>
              <a:rPr lang="ru-RU" dirty="0" err="1"/>
              <a:t>мозкової</a:t>
            </a:r>
            <a:r>
              <a:rPr lang="ru-RU" dirty="0"/>
              <a:t> коробки (400—500 см³), </a:t>
            </a:r>
            <a:r>
              <a:rPr lang="ru-RU" dirty="0" err="1"/>
              <a:t>вкорочена</a:t>
            </a:r>
            <a:r>
              <a:rPr lang="ru-RU" dirty="0"/>
              <a:t> </a:t>
            </a:r>
            <a:r>
              <a:rPr lang="ru-RU" dirty="0" err="1"/>
              <a:t>лицева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черепа, </a:t>
            </a:r>
            <a:r>
              <a:rPr lang="ru-RU" dirty="0" err="1"/>
              <a:t>будова</a:t>
            </a:r>
            <a:r>
              <a:rPr lang="ru-RU" dirty="0"/>
              <a:t> </a:t>
            </a:r>
            <a:r>
              <a:rPr lang="ru-RU" dirty="0" err="1"/>
              <a:t>зубів</a:t>
            </a:r>
            <a:r>
              <a:rPr lang="ru-RU" dirty="0"/>
              <a:t>, вертикальна хода та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поставили </a:t>
            </a:r>
            <a:r>
              <a:rPr lang="ru-RU" dirty="0" err="1"/>
              <a:t>австралопітеків</a:t>
            </a:r>
            <a:r>
              <a:rPr lang="ru-RU" dirty="0"/>
              <a:t> в число </a:t>
            </a:r>
            <a:r>
              <a:rPr lang="ru-RU" dirty="0" err="1"/>
              <a:t>можливих</a:t>
            </a:r>
            <a:r>
              <a:rPr lang="ru-RU" dirty="0"/>
              <a:t> </a:t>
            </a:r>
            <a:r>
              <a:rPr lang="ru-RU" dirty="0" err="1"/>
              <a:t>безпосередніх</a:t>
            </a:r>
            <a:r>
              <a:rPr lang="ru-RU" dirty="0"/>
              <a:t> </a:t>
            </a:r>
            <a:r>
              <a:rPr lang="ru-RU" dirty="0" err="1"/>
              <a:t>предків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 err="1"/>
              <a:t>Австралопітеки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всеїдні</a:t>
            </a:r>
            <a:r>
              <a:rPr lang="ru-RU" dirty="0"/>
              <a:t>. Для нападу та </a:t>
            </a:r>
            <a:r>
              <a:rPr lang="ru-RU" dirty="0" err="1"/>
              <a:t>захисту</a:t>
            </a:r>
            <a:r>
              <a:rPr lang="ru-RU" dirty="0"/>
              <a:t> </a:t>
            </a:r>
            <a:r>
              <a:rPr lang="ru-RU" dirty="0" err="1"/>
              <a:t>використовували</a:t>
            </a:r>
            <a:r>
              <a:rPr lang="ru-RU" dirty="0"/>
              <a:t> </a:t>
            </a:r>
            <a:r>
              <a:rPr lang="ru-RU" dirty="0" err="1"/>
              <a:t>кістки</a:t>
            </a:r>
            <a:r>
              <a:rPr lang="ru-RU" dirty="0"/>
              <a:t>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палиці</a:t>
            </a:r>
            <a:r>
              <a:rPr lang="ru-RU" dirty="0"/>
              <a:t>, </a:t>
            </a:r>
            <a:r>
              <a:rPr lang="ru-RU" dirty="0" err="1"/>
              <a:t>каміння</a:t>
            </a:r>
            <a:r>
              <a:rPr lang="ru-RU" dirty="0"/>
              <a:t>; </a:t>
            </a:r>
            <a:r>
              <a:rPr lang="ru-RU" dirty="0" err="1"/>
              <a:t>можливо</a:t>
            </a:r>
            <a:r>
              <a:rPr lang="ru-RU" dirty="0"/>
              <a:t>, </a:t>
            </a:r>
            <a:r>
              <a:rPr lang="ru-RU" dirty="0" err="1"/>
              <a:t>найрозвиненіші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вміли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обробляти</a:t>
            </a:r>
            <a:r>
              <a:rPr lang="ru-RU" dirty="0"/>
              <a:t>. Раймонд </a:t>
            </a:r>
            <a:r>
              <a:rPr lang="ru-RU" dirty="0" err="1"/>
              <a:t>Дарт</a:t>
            </a:r>
            <a:r>
              <a:rPr lang="ru-RU" dirty="0"/>
              <a:t> </a:t>
            </a:r>
            <a:r>
              <a:rPr lang="ru-RU" dirty="0" err="1"/>
              <a:t>вважав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австралопітеки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активними</a:t>
            </a:r>
            <a:r>
              <a:rPr lang="ru-RU" dirty="0"/>
              <a:t> </a:t>
            </a:r>
            <a:r>
              <a:rPr lang="ru-RU" dirty="0" err="1"/>
              <a:t>мисливцями</a:t>
            </a:r>
            <a:r>
              <a:rPr lang="ru-RU" dirty="0"/>
              <a:t> на </a:t>
            </a:r>
            <a:r>
              <a:rPr lang="ru-RU" dirty="0" err="1"/>
              <a:t>павіанів</a:t>
            </a:r>
            <a:r>
              <a:rPr lang="ru-RU" dirty="0"/>
              <a:t> і </a:t>
            </a:r>
            <a:r>
              <a:rPr lang="ru-RU" dirty="0" err="1"/>
              <a:t>інших</a:t>
            </a:r>
            <a:r>
              <a:rPr lang="ru-RU" dirty="0"/>
              <a:t> великих </a:t>
            </a:r>
            <a:r>
              <a:rPr lang="ru-RU" dirty="0" err="1"/>
              <a:t>тварин</a:t>
            </a:r>
            <a:r>
              <a:rPr lang="ru-RU" dirty="0"/>
              <a:t>. </a:t>
            </a:r>
            <a:r>
              <a:rPr lang="ru-RU" dirty="0" err="1"/>
              <a:t>Нові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показують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австралопітеки</a:t>
            </a:r>
            <a:r>
              <a:rPr lang="ru-RU" dirty="0"/>
              <a:t> вели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спосіб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 і часто </a:t>
            </a:r>
            <a:r>
              <a:rPr lang="ru-RU" dirty="0" err="1"/>
              <a:t>самі</a:t>
            </a:r>
            <a:r>
              <a:rPr lang="ru-RU" dirty="0"/>
              <a:t> ставали жертвами </a:t>
            </a:r>
            <a:r>
              <a:rPr lang="ru-RU" dirty="0" err="1"/>
              <a:t>хижаків</a:t>
            </a:r>
            <a:r>
              <a:rPr lang="ru-RU" dirty="0"/>
              <a:t>, в тому </a:t>
            </a:r>
            <a:r>
              <a:rPr lang="ru-RU" dirty="0" err="1"/>
              <a:t>числі</a:t>
            </a:r>
            <a:r>
              <a:rPr lang="ru-RU" dirty="0"/>
              <a:t> </a:t>
            </a:r>
            <a:r>
              <a:rPr lang="ru-RU" dirty="0" err="1"/>
              <a:t>птахів</a:t>
            </a:r>
            <a:r>
              <a:rPr lang="ru-RU" dirty="0"/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171825" cy="4762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454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382710"/>
            <a:ext cx="3625774" cy="3317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2400" cy="1362075"/>
          </a:xfrm>
        </p:spPr>
        <p:txBody>
          <a:bodyPr/>
          <a:lstStyle/>
          <a:p>
            <a:r>
              <a:rPr lang="ru-RU" dirty="0" err="1"/>
              <a:t>Архантропи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5616" y="1124744"/>
            <a:ext cx="8172400" cy="5236957"/>
          </a:xfrm>
        </p:spPr>
        <p:txBody>
          <a:bodyPr/>
          <a:lstStyle/>
          <a:p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Архантропи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грецьк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archaios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стародавня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en-US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anthropos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—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спільна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назва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гомінід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працююча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(лат. 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 </a:t>
            </a:r>
            <a:r>
              <a:rPr lang="en-US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ergaster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прямоходяча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(лат. 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 erectus),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прийшли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зміну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умілій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(лат. 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 </a:t>
            </a:r>
            <a:r>
              <a:rPr lang="en-US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habilis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рівнем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еволюційного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характеру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культури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Іноді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архантропів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виділяють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людину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грузинську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(лат. 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Homo </a:t>
            </a:r>
            <a:r>
              <a:rPr lang="en-US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georgicus</a:t>
            </a:r>
            <a:r>
              <a:rPr lang="en-US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знахідками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Даманісі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Грузії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Архантропи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судячи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знахідкам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Кообі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-Фора і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Наритокомі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Кенії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з'явилися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близько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1,8 млн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Кісткові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залишки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архантропів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знайдені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Азії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Африці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Європі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Час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існування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2,8 млн. — 350 тис.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років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тому. У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зовнішньому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вигляді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архантропа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зберігалося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багато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мавпоподібних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рис.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Ранні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архантропи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виготовляли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грубі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кам'яні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знаряддя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заняття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полювання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збиральництво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форма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суспільної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організації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праобщина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інакше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—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первісне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людське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стадо).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Мовне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спілкування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знаходилося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початковій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стадії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розвитку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Архантропи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являють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собою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початковий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процесу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антропогенезу,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їхній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розвиток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еволюція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призвів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виникнення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err="1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палеоантропів</a:t>
            </a:r>
            <a:r>
              <a:rPr lang="ru-RU" dirty="0">
                <a:ln w="1905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7305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772400" cy="1362075"/>
          </a:xfrm>
        </p:spPr>
        <p:txBody>
          <a:bodyPr/>
          <a:lstStyle/>
          <a:p>
            <a:r>
              <a:rPr lang="ru-RU" dirty="0" err="1"/>
              <a:t>Палеоантропи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5341254"/>
            <a:ext cx="7772400" cy="1500187"/>
          </a:xfrm>
        </p:spPr>
        <p:txBody>
          <a:bodyPr/>
          <a:lstStyle/>
          <a:p>
            <a:r>
              <a:rPr lang="vi-VN" dirty="0"/>
              <a:t>Палеоантро́пи (від грец. </a:t>
            </a:r>
            <a:r>
              <a:rPr lang="en-US" dirty="0" err="1"/>
              <a:t>palaios</a:t>
            </a:r>
            <a:r>
              <a:rPr lang="en-US" dirty="0"/>
              <a:t> — </a:t>
            </a:r>
            <a:r>
              <a:rPr lang="vi-VN" dirty="0"/>
              <a:t>стародавня і </a:t>
            </a:r>
            <a:r>
              <a:rPr lang="en-US" dirty="0" err="1"/>
              <a:t>anthropos</a:t>
            </a:r>
            <a:r>
              <a:rPr lang="en-US" dirty="0"/>
              <a:t> — </a:t>
            </a:r>
            <a:r>
              <a:rPr lang="vi-VN" dirty="0"/>
              <a:t>людина) — узагальнена назва викопних предків людей, які жили в Азії, Африці та Європі 250—35 тис. років тому</a:t>
            </a:r>
            <a:r>
              <a:rPr lang="vi-VN" dirty="0" smtClean="0"/>
              <a:t>.</a:t>
            </a:r>
            <a:endParaRPr lang="vi-VN" dirty="0"/>
          </a:p>
          <a:p>
            <a:r>
              <a:rPr lang="vi-VN" dirty="0"/>
              <a:t>Палеоантропи являють собою закономірний етап антропогенезу, що передував появі людини сучасного виду — неоантропа. Серед палеоантропів можна виділити кілька груп (вони відрізняються одна від одної за антропологічними ознаками і частково за особливостями кам'яних знарядь): ранні та пізні палеоантропи Європи, південноафриканські та південноазіатські форми, палеоантропи Передньої Азії. Пізні палеоантропи Західної Європи називаються неандертальцями.</a:t>
            </a:r>
            <a:endParaRPr lang="ru-RU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6712"/>
            <a:ext cx="1895475" cy="2476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0808"/>
            <a:ext cx="2418606" cy="1612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870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7772400" cy="1362075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dirty="0" err="1"/>
              <a:t>Неоантропи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59632" y="1268760"/>
            <a:ext cx="7772400" cy="2808312"/>
          </a:xfrm>
        </p:spPr>
        <p:txBody>
          <a:bodyPr/>
          <a:lstStyle/>
          <a:p>
            <a:r>
              <a:rPr lang="ru-RU" dirty="0" err="1"/>
              <a:t>Неоантропи</a:t>
            </a:r>
            <a:r>
              <a:rPr lang="ru-RU" dirty="0"/>
              <a:t> (буквально — </a:t>
            </a:r>
            <a:r>
              <a:rPr lang="ru-RU" dirty="0" err="1"/>
              <a:t>нові</a:t>
            </a:r>
            <a:r>
              <a:rPr lang="ru-RU" dirty="0"/>
              <a:t> люди,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грец</a:t>
            </a:r>
            <a:r>
              <a:rPr lang="ru-RU" dirty="0"/>
              <a:t>. </a:t>
            </a:r>
            <a:r>
              <a:rPr lang="en-US" dirty="0" err="1"/>
              <a:t>néos</a:t>
            </a:r>
            <a:r>
              <a:rPr lang="en-US" dirty="0"/>
              <a:t> — </a:t>
            </a:r>
            <a:r>
              <a:rPr lang="ru-RU" dirty="0" err="1"/>
              <a:t>новий</a:t>
            </a:r>
            <a:r>
              <a:rPr lang="ru-RU" dirty="0"/>
              <a:t> і </a:t>
            </a:r>
            <a:r>
              <a:rPr lang="en-US" dirty="0" err="1"/>
              <a:t>ánthropos</a:t>
            </a:r>
            <a:r>
              <a:rPr lang="en-US" dirty="0"/>
              <a:t> — </a:t>
            </a:r>
            <a:r>
              <a:rPr lang="ru-RU" dirty="0" err="1"/>
              <a:t>людина</a:t>
            </a:r>
            <a:r>
              <a:rPr lang="ru-RU" dirty="0"/>
              <a:t>) — </a:t>
            </a:r>
            <a:r>
              <a:rPr lang="ru-RU" dirty="0" err="1"/>
              <a:t>узагальнена</a:t>
            </a:r>
            <a:r>
              <a:rPr lang="ru-RU" dirty="0"/>
              <a:t> </a:t>
            </a:r>
            <a:r>
              <a:rPr lang="ru-RU" dirty="0" err="1"/>
              <a:t>назва</a:t>
            </a:r>
            <a:r>
              <a:rPr lang="ru-RU" dirty="0"/>
              <a:t> людей </a:t>
            </a:r>
            <a:r>
              <a:rPr lang="ru-RU" dirty="0" err="1"/>
              <a:t>сучасного</a:t>
            </a:r>
            <a:r>
              <a:rPr lang="ru-RU" dirty="0"/>
              <a:t> </a:t>
            </a:r>
            <a:r>
              <a:rPr lang="ru-RU" dirty="0" err="1"/>
              <a:t>вигляду</a:t>
            </a:r>
            <a:r>
              <a:rPr lang="ru-RU" dirty="0"/>
              <a:t> (</a:t>
            </a:r>
            <a:r>
              <a:rPr lang="en-US" dirty="0"/>
              <a:t>Homo sapiens), </a:t>
            </a:r>
            <a:r>
              <a:rPr lang="ru-RU" dirty="0" err="1"/>
              <a:t>викопних</a:t>
            </a:r>
            <a:r>
              <a:rPr lang="ru-RU" dirty="0"/>
              <a:t> і тих,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нині</a:t>
            </a:r>
            <a:r>
              <a:rPr lang="ru-RU" dirty="0"/>
              <a:t> </a:t>
            </a:r>
            <a:r>
              <a:rPr lang="ru-RU" dirty="0" err="1"/>
              <a:t>живуть</a:t>
            </a:r>
            <a:r>
              <a:rPr lang="ru-RU" dirty="0" smtClean="0"/>
              <a:t>.</a:t>
            </a:r>
          </a:p>
          <a:p>
            <a:r>
              <a:rPr lang="ru-RU" dirty="0"/>
              <a:t>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антропологічні</a:t>
            </a:r>
            <a:r>
              <a:rPr lang="ru-RU" dirty="0"/>
              <a:t> </a:t>
            </a:r>
            <a:r>
              <a:rPr lang="ru-RU" dirty="0" err="1"/>
              <a:t>особливості</a:t>
            </a:r>
            <a:r>
              <a:rPr lang="ru-RU" dirty="0"/>
              <a:t> </a:t>
            </a:r>
            <a:r>
              <a:rPr lang="ru-RU" dirty="0" err="1"/>
              <a:t>неоантропів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відрізняють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палеоантропів</a:t>
            </a:r>
            <a:r>
              <a:rPr lang="ru-RU" dirty="0"/>
              <a:t> і </a:t>
            </a:r>
            <a:r>
              <a:rPr lang="ru-RU" dirty="0" err="1"/>
              <a:t>архантропів</a:t>
            </a:r>
            <a:r>
              <a:rPr lang="ru-RU" dirty="0"/>
              <a:t>, — </a:t>
            </a:r>
            <a:r>
              <a:rPr lang="ru-RU" dirty="0" err="1"/>
              <a:t>об'ємний</a:t>
            </a:r>
            <a:r>
              <a:rPr lang="ru-RU" dirty="0"/>
              <a:t> </a:t>
            </a:r>
            <a:r>
              <a:rPr lang="ru-RU" dirty="0" err="1"/>
              <a:t>мозковий</a:t>
            </a:r>
            <a:r>
              <a:rPr lang="ru-RU" dirty="0"/>
              <a:t> череп з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зведенням</a:t>
            </a:r>
            <a:r>
              <a:rPr lang="ru-RU" dirty="0"/>
              <a:t>; лоб, </a:t>
            </a:r>
            <a:r>
              <a:rPr lang="ru-RU" dirty="0" err="1"/>
              <a:t>що</a:t>
            </a:r>
            <a:r>
              <a:rPr lang="ru-RU" dirty="0"/>
              <a:t> вертикально </a:t>
            </a:r>
            <a:r>
              <a:rPr lang="ru-RU" dirty="0" err="1"/>
              <a:t>піднімається</a:t>
            </a:r>
            <a:r>
              <a:rPr lang="ru-RU" dirty="0"/>
              <a:t>; </a:t>
            </a:r>
            <a:r>
              <a:rPr lang="ru-RU" dirty="0" err="1"/>
              <a:t>відсутність</a:t>
            </a:r>
            <a:r>
              <a:rPr lang="ru-RU" dirty="0"/>
              <a:t> </a:t>
            </a:r>
            <a:r>
              <a:rPr lang="ru-RU" dirty="0" err="1"/>
              <a:t>надочноямкового</a:t>
            </a:r>
            <a:r>
              <a:rPr lang="ru-RU" dirty="0"/>
              <a:t> валика; добре </a:t>
            </a:r>
            <a:r>
              <a:rPr lang="ru-RU" dirty="0" err="1"/>
              <a:t>розвинений</a:t>
            </a:r>
            <a:r>
              <a:rPr lang="ru-RU" dirty="0"/>
              <a:t> </a:t>
            </a:r>
            <a:r>
              <a:rPr lang="ru-RU" dirty="0" err="1"/>
              <a:t>виступ</a:t>
            </a:r>
            <a:r>
              <a:rPr lang="ru-RU" dirty="0"/>
              <a:t> </a:t>
            </a:r>
            <a:r>
              <a:rPr lang="ru-RU" dirty="0" err="1"/>
              <a:t>підборіддя</a:t>
            </a:r>
            <a:r>
              <a:rPr lang="ru-RU" dirty="0"/>
              <a:t>. </a:t>
            </a:r>
            <a:r>
              <a:rPr lang="ru-RU" dirty="0" err="1"/>
              <a:t>Викопні</a:t>
            </a:r>
            <a:r>
              <a:rPr lang="ru-RU" dirty="0"/>
              <a:t> </a:t>
            </a:r>
            <a:r>
              <a:rPr lang="ru-RU" dirty="0" err="1"/>
              <a:t>неоантропи</a:t>
            </a:r>
            <a:r>
              <a:rPr lang="ru-RU" dirty="0"/>
              <a:t> </a:t>
            </a:r>
            <a:r>
              <a:rPr lang="ru-RU" dirty="0" err="1"/>
              <a:t>мали</a:t>
            </a:r>
            <a:r>
              <a:rPr lang="ru-RU" dirty="0"/>
              <a:t> </a:t>
            </a:r>
            <a:r>
              <a:rPr lang="ru-RU" dirty="0" err="1"/>
              <a:t>декілька</a:t>
            </a:r>
            <a:r>
              <a:rPr lang="ru-RU" dirty="0"/>
              <a:t> </a:t>
            </a:r>
            <a:r>
              <a:rPr lang="ru-RU" dirty="0" err="1"/>
              <a:t>масивніший</a:t>
            </a:r>
            <a:r>
              <a:rPr lang="ru-RU" dirty="0"/>
              <a:t> скелет,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сучасні</a:t>
            </a:r>
            <a:r>
              <a:rPr lang="ru-RU" dirty="0"/>
              <a:t> люди.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509120"/>
            <a:ext cx="2592288" cy="1978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418811"/>
            <a:ext cx="2500887" cy="2159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377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87624" y="188640"/>
            <a:ext cx="7772400" cy="5706863"/>
          </a:xfrm>
        </p:spPr>
        <p:txBody>
          <a:bodyPr/>
          <a:lstStyle/>
          <a:p>
            <a:r>
              <a:rPr lang="ru-RU" dirty="0" err="1"/>
              <a:t>Стародавні</a:t>
            </a:r>
            <a:r>
              <a:rPr lang="ru-RU" dirty="0"/>
              <a:t> </a:t>
            </a:r>
            <a:r>
              <a:rPr lang="ru-RU" dirty="0" err="1"/>
              <a:t>неоантропи</a:t>
            </a:r>
            <a:r>
              <a:rPr lang="ru-RU" dirty="0"/>
              <a:t> створили </a:t>
            </a:r>
            <a:r>
              <a:rPr lang="ru-RU" dirty="0" err="1"/>
              <a:t>багату</a:t>
            </a:r>
            <a:r>
              <a:rPr lang="ru-RU" dirty="0"/>
              <a:t> </a:t>
            </a:r>
            <a:r>
              <a:rPr lang="ru-RU" dirty="0" err="1"/>
              <a:t>поздньопалеолітічну</a:t>
            </a:r>
            <a:r>
              <a:rPr lang="ru-RU" dirty="0"/>
              <a:t> культуру (</a:t>
            </a:r>
            <a:r>
              <a:rPr lang="ru-RU" dirty="0" err="1"/>
              <a:t>всілякі</a:t>
            </a:r>
            <a:r>
              <a:rPr lang="ru-RU" dirty="0"/>
              <a:t> </a:t>
            </a:r>
            <a:r>
              <a:rPr lang="ru-RU" dirty="0" err="1"/>
              <a:t>знаряддя</a:t>
            </a:r>
            <a:r>
              <a:rPr lang="ru-RU" dirty="0"/>
              <a:t> з </a:t>
            </a:r>
            <a:r>
              <a:rPr lang="ru-RU" dirty="0" err="1"/>
              <a:t>каменя</a:t>
            </a:r>
            <a:r>
              <a:rPr lang="ru-RU" dirty="0"/>
              <a:t>, </a:t>
            </a:r>
            <a:r>
              <a:rPr lang="ru-RU" dirty="0" err="1"/>
              <a:t>кістки</a:t>
            </a:r>
            <a:r>
              <a:rPr lang="ru-RU" dirty="0"/>
              <a:t> і </a:t>
            </a:r>
            <a:r>
              <a:rPr lang="ru-RU" dirty="0" err="1"/>
              <a:t>роги</a:t>
            </a:r>
            <a:r>
              <a:rPr lang="ru-RU" dirty="0"/>
              <a:t>, </a:t>
            </a:r>
            <a:r>
              <a:rPr lang="ru-RU" dirty="0" err="1"/>
              <a:t>житла</a:t>
            </a:r>
            <a:r>
              <a:rPr lang="ru-RU" dirty="0"/>
              <a:t>, </a:t>
            </a:r>
            <a:r>
              <a:rPr lang="ru-RU" dirty="0" err="1"/>
              <a:t>шитий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поліхромний</a:t>
            </a:r>
            <a:r>
              <a:rPr lang="ru-RU" dirty="0"/>
              <a:t> </a:t>
            </a:r>
            <a:r>
              <a:rPr lang="ru-RU" dirty="0" err="1"/>
              <a:t>живопис</a:t>
            </a:r>
            <a:r>
              <a:rPr lang="ru-RU" dirty="0"/>
              <a:t> на </a:t>
            </a:r>
            <a:r>
              <a:rPr lang="ru-RU" dirty="0" err="1"/>
              <a:t>стінах</a:t>
            </a:r>
            <a:r>
              <a:rPr lang="ru-RU" dirty="0"/>
              <a:t> </a:t>
            </a:r>
            <a:r>
              <a:rPr lang="ru-RU" dirty="0" err="1"/>
              <a:t>печер</a:t>
            </a:r>
            <a:r>
              <a:rPr lang="ru-RU" dirty="0"/>
              <a:t>, скульптуру, </a:t>
            </a:r>
            <a:r>
              <a:rPr lang="ru-RU" dirty="0" err="1"/>
              <a:t>гравіювання</a:t>
            </a:r>
            <a:r>
              <a:rPr lang="ru-RU" dirty="0"/>
              <a:t> на </a:t>
            </a:r>
            <a:r>
              <a:rPr lang="ru-RU" dirty="0" err="1"/>
              <a:t>кісті</a:t>
            </a:r>
            <a:r>
              <a:rPr lang="ru-RU" dirty="0"/>
              <a:t> і </a:t>
            </a:r>
            <a:r>
              <a:rPr lang="ru-RU" dirty="0" err="1"/>
              <a:t>розі</a:t>
            </a:r>
            <a:r>
              <a:rPr lang="ru-RU" dirty="0"/>
              <a:t>). </a:t>
            </a:r>
            <a:r>
              <a:rPr lang="ru-RU" dirty="0" err="1"/>
              <a:t>Знайдено</a:t>
            </a:r>
            <a:r>
              <a:rPr lang="ru-RU" dirty="0"/>
              <a:t> </a:t>
            </a:r>
            <a:r>
              <a:rPr lang="ru-RU" dirty="0" err="1"/>
              <a:t>кісткові</a:t>
            </a:r>
            <a:r>
              <a:rPr lang="ru-RU" dirty="0"/>
              <a:t> </a:t>
            </a:r>
            <a:r>
              <a:rPr lang="ru-RU" dirty="0" err="1"/>
              <a:t>залишки</a:t>
            </a:r>
            <a:r>
              <a:rPr lang="ru-RU" dirty="0"/>
              <a:t> </a:t>
            </a:r>
            <a:r>
              <a:rPr lang="ru-RU" dirty="0" err="1"/>
              <a:t>неоантропів</a:t>
            </a:r>
            <a:r>
              <a:rPr lang="ru-RU" dirty="0"/>
              <a:t> (на о. </a:t>
            </a:r>
            <a:r>
              <a:rPr lang="ru-RU" dirty="0" err="1"/>
              <a:t>Калімантан</a:t>
            </a:r>
            <a:r>
              <a:rPr lang="ru-RU" dirty="0"/>
              <a:t>),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датуються</a:t>
            </a:r>
            <a:r>
              <a:rPr lang="ru-RU" dirty="0"/>
              <a:t> </a:t>
            </a:r>
            <a:r>
              <a:rPr lang="ru-RU" dirty="0" err="1"/>
              <a:t>радіовуглецевим</a:t>
            </a:r>
            <a:r>
              <a:rPr lang="ru-RU" dirty="0"/>
              <a:t> методом в 39 тис. </a:t>
            </a:r>
            <a:r>
              <a:rPr lang="ru-RU" dirty="0" err="1"/>
              <a:t>років</a:t>
            </a:r>
            <a:r>
              <a:rPr lang="ru-RU" dirty="0"/>
              <a:t>, але </a:t>
            </a:r>
            <a:r>
              <a:rPr lang="ru-RU" dirty="0" err="1"/>
              <a:t>найімовірніше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неоантропи</a:t>
            </a:r>
            <a:r>
              <a:rPr lang="ru-RU" dirty="0"/>
              <a:t> </a:t>
            </a:r>
            <a:r>
              <a:rPr lang="ru-RU" dirty="0" err="1"/>
              <a:t>виникли</a:t>
            </a:r>
            <a:r>
              <a:rPr lang="ru-RU" dirty="0"/>
              <a:t> 70—60 тис. </a:t>
            </a:r>
            <a:r>
              <a:rPr lang="ru-RU" dirty="0" err="1"/>
              <a:t>років</a:t>
            </a:r>
            <a:r>
              <a:rPr lang="ru-RU" dirty="0"/>
              <a:t> назад. </a:t>
            </a:r>
            <a:r>
              <a:rPr lang="ru-RU" dirty="0" err="1"/>
              <a:t>Відносно</a:t>
            </a:r>
            <a:r>
              <a:rPr lang="ru-RU" dirty="0"/>
              <a:t> </a:t>
            </a:r>
            <a:r>
              <a:rPr lang="ru-RU" dirty="0" err="1"/>
              <a:t>походження</a:t>
            </a:r>
            <a:r>
              <a:rPr lang="ru-RU" dirty="0"/>
              <a:t> </a:t>
            </a:r>
            <a:r>
              <a:rPr lang="ru-RU" dirty="0" err="1"/>
              <a:t>неоантропів</a:t>
            </a:r>
            <a:r>
              <a:rPr lang="ru-RU" dirty="0"/>
              <a:t> </a:t>
            </a:r>
            <a:r>
              <a:rPr lang="ru-RU" dirty="0" err="1"/>
              <a:t>існують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 — </a:t>
            </a:r>
            <a:r>
              <a:rPr lang="ru-RU" dirty="0" err="1"/>
              <a:t>поліцентрізму</a:t>
            </a:r>
            <a:r>
              <a:rPr lang="ru-RU" dirty="0"/>
              <a:t> і моноцентризму. </a:t>
            </a:r>
            <a:r>
              <a:rPr lang="ru-RU" dirty="0" err="1"/>
              <a:t>Найпоширеніша</a:t>
            </a:r>
            <a:r>
              <a:rPr lang="ru-RU" dirty="0"/>
              <a:t> </a:t>
            </a:r>
            <a:r>
              <a:rPr lang="ru-RU" dirty="0" err="1"/>
              <a:t>теорія</a:t>
            </a:r>
            <a:r>
              <a:rPr lang="ru-RU" dirty="0"/>
              <a:t> широкого моноцентризму, </a:t>
            </a:r>
            <a:r>
              <a:rPr lang="ru-RU" dirty="0" err="1"/>
              <a:t>згідно</a:t>
            </a:r>
            <a:r>
              <a:rPr lang="ru-RU" dirty="0"/>
              <a:t> з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неоантропи</a:t>
            </a:r>
            <a:r>
              <a:rPr lang="ru-RU" dirty="0"/>
              <a:t> </a:t>
            </a:r>
            <a:r>
              <a:rPr lang="ru-RU" dirty="0" err="1"/>
              <a:t>походять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прогресивних</a:t>
            </a:r>
            <a:r>
              <a:rPr lang="ru-RU" dirty="0"/>
              <a:t> форм палеоантропов, </a:t>
            </a:r>
            <a:r>
              <a:rPr lang="ru-RU" dirty="0" err="1"/>
              <a:t>що</a:t>
            </a:r>
            <a:r>
              <a:rPr lang="ru-RU" dirty="0"/>
              <a:t> мешкали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Середній</a:t>
            </a:r>
            <a:r>
              <a:rPr lang="ru-RU" dirty="0"/>
              <a:t> і </a:t>
            </a:r>
            <a:r>
              <a:rPr lang="ru-RU" dirty="0" err="1"/>
              <a:t>Передній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 і </a:t>
            </a:r>
            <a:r>
              <a:rPr lang="ru-RU" dirty="0" err="1"/>
              <a:t>Північно-східної</a:t>
            </a:r>
            <a:r>
              <a:rPr lang="ru-RU" dirty="0"/>
              <a:t> Африки. </a:t>
            </a:r>
            <a:r>
              <a:rPr lang="ru-RU" dirty="0" err="1"/>
              <a:t>Перші</a:t>
            </a:r>
            <a:r>
              <a:rPr lang="ru-RU" dirty="0"/>
              <a:t> </a:t>
            </a:r>
            <a:r>
              <a:rPr lang="ru-RU" dirty="0" err="1"/>
              <a:t>достовірні</a:t>
            </a:r>
            <a:r>
              <a:rPr lang="ru-RU" dirty="0"/>
              <a:t> </a:t>
            </a:r>
            <a:r>
              <a:rPr lang="ru-RU" dirty="0" err="1"/>
              <a:t>представники</a:t>
            </a:r>
            <a:r>
              <a:rPr lang="ru-RU" dirty="0"/>
              <a:t> роду </a:t>
            </a:r>
            <a:r>
              <a:rPr lang="en-US" dirty="0"/>
              <a:t>Homo </a:t>
            </a:r>
            <a:r>
              <a:rPr lang="ru-RU" dirty="0" err="1"/>
              <a:t>з’явилися</a:t>
            </a:r>
            <a:r>
              <a:rPr lang="ru-RU" dirty="0"/>
              <a:t> </a:t>
            </a:r>
            <a:r>
              <a:rPr lang="ru-RU" dirty="0" err="1"/>
              <a:t>близько</a:t>
            </a:r>
            <a:r>
              <a:rPr lang="ru-RU" dirty="0"/>
              <a:t> 2 млн </a:t>
            </a:r>
            <a:r>
              <a:rPr lang="ru-RU" dirty="0" err="1"/>
              <a:t>років</a:t>
            </a:r>
            <a:r>
              <a:rPr lang="ru-RU" dirty="0"/>
              <a:t>, за </a:t>
            </a:r>
            <a:r>
              <a:rPr lang="ru-RU" dirty="0" err="1"/>
              <a:t>даними</a:t>
            </a:r>
            <a:r>
              <a:rPr lang="ru-RU" dirty="0"/>
              <a:t> </a:t>
            </a:r>
            <a:r>
              <a:rPr lang="ru-RU" dirty="0" err="1"/>
              <a:t>археології</a:t>
            </a:r>
            <a:r>
              <a:rPr lang="ru-RU" dirty="0"/>
              <a:t> </a:t>
            </a:r>
            <a:r>
              <a:rPr lang="ru-RU" dirty="0" err="1"/>
              <a:t>найдавніші</a:t>
            </a:r>
            <a:r>
              <a:rPr lang="ru-RU" dirty="0"/>
              <a:t> </a:t>
            </a:r>
            <a:r>
              <a:rPr lang="ru-RU" dirty="0" err="1"/>
              <a:t>скелети</a:t>
            </a:r>
            <a:r>
              <a:rPr lang="ru-RU" dirty="0"/>
              <a:t> </a:t>
            </a:r>
            <a:r>
              <a:rPr lang="ru-RU" dirty="0" err="1"/>
              <a:t>сучасної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Н. </a:t>
            </a:r>
            <a:r>
              <a:rPr lang="en-US" dirty="0"/>
              <a:t>sapiens </a:t>
            </a:r>
            <a:r>
              <a:rPr lang="ru-RU" dirty="0" err="1"/>
              <a:t>мають</a:t>
            </a:r>
            <a:r>
              <a:rPr lang="ru-RU" dirty="0"/>
              <a:t> </a:t>
            </a:r>
            <a:r>
              <a:rPr lang="ru-RU" dirty="0" err="1"/>
              <a:t>вік</a:t>
            </a:r>
            <a:r>
              <a:rPr lang="ru-RU" dirty="0"/>
              <a:t> </a:t>
            </a:r>
            <a:r>
              <a:rPr lang="ru-RU" dirty="0" err="1"/>
              <a:t>біля</a:t>
            </a:r>
            <a:r>
              <a:rPr lang="ru-RU" dirty="0"/>
              <a:t> 200 тис. </a:t>
            </a:r>
            <a:r>
              <a:rPr lang="ru-RU" dirty="0" err="1"/>
              <a:t>років</a:t>
            </a:r>
            <a:r>
              <a:rPr lang="ru-RU" dirty="0"/>
              <a:t>, </a:t>
            </a:r>
            <a:r>
              <a:rPr lang="ru-RU" dirty="0" err="1"/>
              <a:t>аналіз</a:t>
            </a:r>
            <a:r>
              <a:rPr lang="ru-RU" dirty="0"/>
              <a:t> </a:t>
            </a:r>
            <a:r>
              <a:rPr lang="ru-RU" dirty="0" err="1"/>
              <a:t>генетиків</a:t>
            </a:r>
            <a:r>
              <a:rPr lang="ru-RU" dirty="0"/>
              <a:t> </a:t>
            </a:r>
            <a:r>
              <a:rPr lang="ru-RU" dirty="0" err="1"/>
              <a:t>дає</a:t>
            </a:r>
            <a:r>
              <a:rPr lang="ru-RU" dirty="0"/>
              <a:t> </a:t>
            </a:r>
            <a:r>
              <a:rPr lang="ru-RU" dirty="0" err="1"/>
              <a:t>наступні</a:t>
            </a:r>
            <a:r>
              <a:rPr lang="ru-RU" dirty="0"/>
              <a:t> </a:t>
            </a:r>
            <a:r>
              <a:rPr lang="ru-RU" dirty="0" err="1"/>
              <a:t>цифри</a:t>
            </a:r>
            <a:r>
              <a:rPr lang="ru-RU" dirty="0"/>
              <a:t> по </a:t>
            </a:r>
            <a:r>
              <a:rPr lang="ru-RU" dirty="0" err="1"/>
              <a:t>чоловічій</a:t>
            </a:r>
            <a:r>
              <a:rPr lang="ru-RU" dirty="0"/>
              <a:t> </a:t>
            </a:r>
            <a:r>
              <a:rPr lang="ru-RU" dirty="0" err="1"/>
              <a:t>лінії</a:t>
            </a:r>
            <a:r>
              <a:rPr lang="ru-RU" dirty="0"/>
              <a:t> (</a:t>
            </a:r>
            <a:r>
              <a:rPr lang="en-US" dirty="0"/>
              <a:t>Y-</a:t>
            </a:r>
            <a:r>
              <a:rPr lang="ru-RU" dirty="0" err="1"/>
              <a:t>хромосоми</a:t>
            </a:r>
            <a:r>
              <a:rPr lang="ru-RU" dirty="0"/>
              <a:t>) - 338 тис. р</a:t>
            </a:r>
            <a:r>
              <a:rPr lang="ru-RU" dirty="0" smtClean="0"/>
              <a:t>. </a:t>
            </a:r>
            <a:r>
              <a:rPr lang="ru-RU" dirty="0"/>
              <a:t>по </a:t>
            </a:r>
            <a:r>
              <a:rPr lang="ru-RU" dirty="0" err="1"/>
              <a:t>жіночій</a:t>
            </a:r>
            <a:r>
              <a:rPr lang="ru-RU" dirty="0"/>
              <a:t> (</a:t>
            </a:r>
            <a:r>
              <a:rPr lang="ru-RU" dirty="0" err="1"/>
              <a:t>мітохондральна</a:t>
            </a:r>
            <a:r>
              <a:rPr lang="ru-RU" dirty="0"/>
              <a:t> ДНК) - 200 тис. р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4262009"/>
      </p:ext>
    </p:extLst>
  </p:cSld>
  <p:clrMapOvr>
    <a:masterClrMapping/>
  </p:clrMapOvr>
</p:sld>
</file>

<file path=ppt/theme/theme1.xml><?xml version="1.0" encoding="utf-8"?>
<a:theme xmlns:a="http://schemas.openxmlformats.org/drawingml/2006/main" name="Шаблон оформления 'Опавшие листья'">
  <a:themeElements>
    <a:clrScheme name="Office Theme 13">
      <a:dk1>
        <a:srgbClr val="000000"/>
      </a:dk1>
      <a:lt1>
        <a:srgbClr val="F1ECD8"/>
      </a:lt1>
      <a:dk2>
        <a:srgbClr val="4F261E"/>
      </a:dk2>
      <a:lt2>
        <a:srgbClr val="777777"/>
      </a:lt2>
      <a:accent1>
        <a:srgbClr val="909082"/>
      </a:accent1>
      <a:accent2>
        <a:srgbClr val="809EA8"/>
      </a:accent2>
      <a:accent3>
        <a:srgbClr val="F7F4E9"/>
      </a:accent3>
      <a:accent4>
        <a:srgbClr val="000000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Office Theme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1ECD8"/>
        </a:lt1>
        <a:dk2>
          <a:srgbClr val="4F261E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F7F4E9"/>
        </a:accent3>
        <a:accent4>
          <a:srgbClr val="000000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'Опавшие листья'</Template>
  <TotalTime>57</TotalTime>
  <Words>2126</Words>
  <Application>Microsoft Office PowerPoint</Application>
  <PresentationFormat>Экран (4:3)</PresentationFormat>
  <Paragraphs>95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Garamond</vt:lpstr>
      <vt:lpstr>Calibri</vt:lpstr>
      <vt:lpstr>Шаблон оформления 'Опавшие листья'</vt:lpstr>
      <vt:lpstr>Антропогенез</vt:lpstr>
      <vt:lpstr>Антропогенез  </vt:lpstr>
      <vt:lpstr>Презентация PowerPoint</vt:lpstr>
      <vt:lpstr>Австралопітеки </vt:lpstr>
      <vt:lpstr>Презентация PowerPoint</vt:lpstr>
      <vt:lpstr>Архантропи </vt:lpstr>
      <vt:lpstr>Палеоантропи  </vt:lpstr>
      <vt:lpstr> Неоантропи</vt:lpstr>
      <vt:lpstr>Презентация PowerPoint</vt:lpstr>
      <vt:lpstr>Презентация PowerPoint</vt:lpstr>
      <vt:lpstr>Людина розумна </vt:lpstr>
      <vt:lpstr>Риси подібності людини та людиноподібних мавп:</vt:lpstr>
      <vt:lpstr>Відмінні риси: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Генетика людини</vt:lpstr>
      <vt:lpstr>Методи вивчення спадковості людини: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Антропогенез</dc:title>
  <dc:creator>User</dc:creator>
  <cp:lastModifiedBy>User</cp:lastModifiedBy>
  <cp:revision>6</cp:revision>
  <dcterms:created xsi:type="dcterms:W3CDTF">2014-11-12T18:09:43Z</dcterms:created>
  <dcterms:modified xsi:type="dcterms:W3CDTF">2014-11-12T19:07:14Z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TC100690481049</vt:lpwstr>
  </property>
</Properties>
</file>