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72" r:id="rId13"/>
    <p:sldId id="273" r:id="rId14"/>
    <p:sldId id="274" r:id="rId15"/>
    <p:sldId id="267" r:id="rId16"/>
    <p:sldId id="268" r:id="rId17"/>
    <p:sldId id="269" r:id="rId18"/>
    <p:sldId id="258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0258" autoAdjust="0"/>
  </p:normalViewPr>
  <p:slideViewPr>
    <p:cSldViewPr>
      <p:cViewPr>
        <p:scale>
          <a:sx n="60" d="100"/>
          <a:sy n="60" d="100"/>
        </p:scale>
        <p:origin x="-15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53FE5-E8FA-49D4-9719-B684BD838533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3F72E-F89A-48DA-92AF-12774E50D6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23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dirty="0" smtClean="0"/>
              <a:t>У 1933 році Адольф Гітлер поставив німецьким виробникам авто умову: створити для німецького народу міцне і надійне авто коштовністю не більше 1000 </a:t>
            </a:r>
            <a:r>
              <a:rPr lang="uk-UA" dirty="0" err="1" smtClean="0"/>
              <a:t>рейхсмарок</a:t>
            </a:r>
            <a:r>
              <a:rPr lang="uk-UA" dirty="0" smtClean="0"/>
              <a:t>. За</a:t>
            </a:r>
            <a:r>
              <a:rPr lang="uk-UA" baseline="0" dirty="0" smtClean="0"/>
              <a:t> цю справу взявся </a:t>
            </a:r>
            <a:r>
              <a:rPr lang="uk-UA" baseline="0" dirty="0" err="1" smtClean="0"/>
              <a:t>Фердинанд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Порше</a:t>
            </a:r>
            <a:r>
              <a:rPr lang="uk-UA" baseline="0" dirty="0" smtClean="0"/>
              <a:t>. Для цієї справи була створена нова компанія. Назва компанії вийшла одразу – </a:t>
            </a:r>
            <a:r>
              <a:rPr lang="en-US" baseline="0" dirty="0" smtClean="0"/>
              <a:t>Volkswagen (</a:t>
            </a:r>
            <a:r>
              <a:rPr lang="uk-UA" baseline="0" dirty="0" smtClean="0"/>
              <a:t>народне авто</a:t>
            </a:r>
            <a:r>
              <a:rPr lang="en-US" baseline="0" dirty="0" smtClean="0"/>
              <a:t>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3F72E-F89A-48DA-92AF-12774E50D6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Перший завод було побудовано біля</a:t>
            </a:r>
            <a:r>
              <a:rPr lang="uk-UA" baseline="0" dirty="0" smtClean="0"/>
              <a:t> </a:t>
            </a:r>
            <a:r>
              <a:rPr lang="uk-UA" dirty="0" smtClean="0"/>
              <a:t>міста </a:t>
            </a:r>
            <a:r>
              <a:rPr lang="uk-UA" dirty="0" err="1" smtClean="0"/>
              <a:t>Фаллерслебен</a:t>
            </a:r>
            <a:r>
              <a:rPr lang="uk-UA" dirty="0" smtClean="0"/>
              <a:t>. Місто Вольфсбург побудували</a:t>
            </a:r>
            <a:r>
              <a:rPr lang="uk-UA" baseline="0" dirty="0" smtClean="0"/>
              <a:t> для проживання робітників заводу.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3F72E-F89A-48DA-92AF-12774E50D62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Дочерні компанії</a:t>
            </a:r>
            <a:r>
              <a:rPr lang="uk-UA" baseline="0" dirty="0" smtClean="0"/>
              <a:t> спеціалізуються і на іншому але про це пізніше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3F72E-F89A-48DA-92AF-12774E50D6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Зараз</a:t>
            </a:r>
            <a:r>
              <a:rPr lang="uk-UA" baseline="0" dirty="0" smtClean="0"/>
              <a:t> на світовому авто ринку дуже багато моделей Фольксвагена. Компанія не змінила традицій і досі виготовляють міцні і надійні авто.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3F72E-F89A-48DA-92AF-12774E50D62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Цих коштів вистачає</a:t>
            </a:r>
            <a:r>
              <a:rPr lang="uk-UA" baseline="0" dirty="0" smtClean="0"/>
              <a:t> на досить великий персонал – 399,4 тис. чоловік(2010) , а також на розвиток і вдосконалення промисловості.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3F72E-F89A-48DA-92AF-12774E50D6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3F72E-F89A-48DA-92AF-12774E50D62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ambria" pitchFamily="18" charset="0"/>
              </a:rPr>
              <a:t>А вже у 1990 році </a:t>
            </a:r>
            <a:r>
              <a:rPr lang="en-US" dirty="0" smtClean="0">
                <a:latin typeface="Cambria" pitchFamily="18" charset="0"/>
              </a:rPr>
              <a:t>Volkswagen</a:t>
            </a:r>
            <a:r>
              <a:rPr lang="uk-UA" dirty="0" smtClean="0">
                <a:latin typeface="Cambria" pitchFamily="18" charset="0"/>
              </a:rPr>
              <a:t> володів 99,99% акцій </a:t>
            </a:r>
            <a:r>
              <a:rPr lang="en-US" dirty="0" smtClean="0">
                <a:latin typeface="Cambria" pitchFamily="18" charset="0"/>
              </a:rPr>
              <a:t>SEAT</a:t>
            </a:r>
            <a:r>
              <a:rPr lang="uk-UA" dirty="0" smtClean="0">
                <a:latin typeface="Cambria" pitchFamily="18" charset="0"/>
              </a:rPr>
              <a:t>. А отже майже всією компанією.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3F72E-F89A-48DA-92AF-12774E50D6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3F72E-F89A-48DA-92AF-12774E50D62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047029-2EDD-4743-ADB4-8BF4EB36D94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726B53-AFFA-461A-BB7A-447F40753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47029-2EDD-4743-ADB4-8BF4EB36D94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26B53-AFFA-461A-BB7A-447F40753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47029-2EDD-4743-ADB4-8BF4EB36D94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26B53-AFFA-461A-BB7A-447F40753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47029-2EDD-4743-ADB4-8BF4EB36D94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26B53-AFFA-461A-BB7A-447F40753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047029-2EDD-4743-ADB4-8BF4EB36D94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726B53-AFFA-461A-BB7A-447F40753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47029-2EDD-4743-ADB4-8BF4EB36D94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726B53-AFFA-461A-BB7A-447F40753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47029-2EDD-4743-ADB4-8BF4EB36D94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726B53-AFFA-461A-BB7A-447F40753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47029-2EDD-4743-ADB4-8BF4EB36D94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26B53-AFFA-461A-BB7A-447F40753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047029-2EDD-4743-ADB4-8BF4EB36D94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726B53-AFFA-461A-BB7A-447F407535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047029-2EDD-4743-ADB4-8BF4EB36D94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726B53-AFFA-461A-BB7A-447F40753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047029-2EDD-4743-ADB4-8BF4EB36D94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726B53-AFFA-461A-BB7A-447F40753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6047029-2EDD-4743-ADB4-8BF4EB36D942}" type="datetimeFigureOut">
              <a:rPr lang="ru-RU" smtClean="0"/>
              <a:pPr/>
              <a:t>09.06.2014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4726B53-AFFA-461A-BB7A-447F4075358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" TargetMode="External"/><Relationship Id="rId2" Type="http://schemas.openxmlformats.org/officeDocument/2006/relationships/hyperlink" Target="http://www.wikipedia.com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10.jpeg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slide" Target="slide9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11" Type="http://schemas.openxmlformats.org/officeDocument/2006/relationships/slide" Target="slide2.xml"/><Relationship Id="rId5" Type="http://schemas.openxmlformats.org/officeDocument/2006/relationships/slide" Target="slide12.xml"/><Relationship Id="rId15" Type="http://schemas.openxmlformats.org/officeDocument/2006/relationships/image" Target="../media/image12.jpeg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latin typeface="Cambria" pitchFamily="18" charset="0"/>
              </a:rPr>
              <a:t>Volkswagen</a:t>
            </a:r>
            <a:endParaRPr lang="ru-RU" sz="7200" dirty="0">
              <a:latin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Виконав: учень 10 класу</a:t>
            </a:r>
          </a:p>
          <a:p>
            <a:r>
              <a:rPr lang="uk-UA" dirty="0" err="1" smtClean="0"/>
              <a:t>Світлодолинської</a:t>
            </a:r>
            <a:r>
              <a:rPr lang="uk-UA" dirty="0" smtClean="0"/>
              <a:t> ЗШ І-ІІІ ступенів</a:t>
            </a:r>
          </a:p>
          <a:p>
            <a:r>
              <a:rPr lang="uk-UA" dirty="0" err="1" smtClean="0"/>
              <a:t>Кійко</a:t>
            </a:r>
            <a:r>
              <a:rPr lang="uk-UA" smtClean="0"/>
              <a:t> Едуард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b="0" i="0" dirty="0" smtClean="0">
                <a:solidFill>
                  <a:srgbClr val="DFDFDF"/>
                </a:solidFill>
                <a:latin typeface="Cambria"/>
              </a:rPr>
              <a:t>                  Lamborghini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5500" y="1600200"/>
            <a:ext cx="4013200" cy="4559300"/>
          </a:xfrm>
        </p:spPr>
        <p:txBody>
          <a:bodyPr/>
          <a:lstStyle/>
          <a:p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Lamborghini</a:t>
            </a:r>
            <a:r>
              <a:rPr lang="uk-UA" sz="2800" b="0" i="0" dirty="0" smtClean="0">
                <a:solidFill>
                  <a:srgbClr val="FFFFFF"/>
                </a:solidFill>
                <a:latin typeface="Cambria"/>
              </a:rPr>
              <a:t> в 1998 році придбала компанія </a:t>
            </a:r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Audi, </a:t>
            </a:r>
            <a:r>
              <a:rPr lang="uk-UA" sz="2800" b="0" i="0" dirty="0" smtClean="0">
                <a:solidFill>
                  <a:srgbClr val="FFFFFF"/>
                </a:solidFill>
                <a:latin typeface="Cambria"/>
              </a:rPr>
              <a:t>яка в свою чергу, входить до концерну </a:t>
            </a:r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Volkswagen</a:t>
            </a:r>
            <a:r>
              <a:rPr lang="uk-UA" sz="2800" b="0" i="0" dirty="0" smtClean="0">
                <a:solidFill>
                  <a:srgbClr val="FFFFFF"/>
                </a:solidFill>
                <a:latin typeface="Rockwell"/>
              </a:rPr>
              <a:t>.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001024" y="6215082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39" name="Picture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851400" y="3429000"/>
            <a:ext cx="3708400" cy="2781300"/>
          </a:xfrm>
          <a:prstGeom prst="rect">
            <a:avLst/>
          </a:prstGeom>
          <a:noFill/>
        </p:spPr>
      </p:pic>
      <p:pic>
        <p:nvPicPr>
          <p:cNvPr id="40" name="Picture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44500" y="1536700"/>
            <a:ext cx="3289300" cy="4673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600" dirty="0" smtClean="0">
                <a:solidFill>
                  <a:srgbClr val="DFDFDF"/>
                </a:solidFill>
                <a:latin typeface="Cambria" pitchFamily="18" charset="0"/>
              </a:rPr>
              <a:t>Bentley Motors</a:t>
            </a:r>
            <a:endParaRPr lang="ru-RU" sz="4600" dirty="0">
              <a:solidFill>
                <a:srgbClr val="DFDFDF"/>
              </a:solidFill>
              <a:latin typeface="Rockwel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800" b="0" i="0" dirty="0" smtClean="0">
                <a:solidFill>
                  <a:srgbClr val="FFFFFF"/>
                </a:solidFill>
                <a:latin typeface="Rockwell"/>
              </a:rPr>
              <a:t>Марка </a:t>
            </a:r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Bentley </a:t>
            </a:r>
            <a:r>
              <a:rPr lang="uk-UA" sz="2800" b="0" i="0" dirty="0" smtClean="0">
                <a:solidFill>
                  <a:srgbClr val="FFFFFF"/>
                </a:solidFill>
                <a:latin typeface="Cambria"/>
              </a:rPr>
              <a:t>належить </a:t>
            </a:r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BMW</a:t>
            </a:r>
            <a:r>
              <a:rPr lang="uk-UA" sz="2800" b="0" i="0" dirty="0" smtClean="0">
                <a:solidFill>
                  <a:srgbClr val="FFFFFF"/>
                </a:solidFill>
                <a:latin typeface="Cambria"/>
              </a:rPr>
              <a:t>, але </a:t>
            </a:r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Volkswagen</a:t>
            </a:r>
            <a:r>
              <a:rPr lang="uk-UA" sz="2800" b="0" i="0" dirty="0" smtClean="0">
                <a:solidFill>
                  <a:srgbClr val="FFFFFF"/>
                </a:solidFill>
                <a:latin typeface="Cambria"/>
              </a:rPr>
              <a:t> у 1998 році придбав компанію </a:t>
            </a:r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Bentley </a:t>
            </a:r>
            <a:r>
              <a:rPr lang="uk-UA" sz="2800" b="0" i="0" dirty="0" smtClean="0">
                <a:solidFill>
                  <a:srgbClr val="FFFFFF"/>
                </a:solidFill>
                <a:latin typeface="Cambria"/>
              </a:rPr>
              <a:t> у </a:t>
            </a:r>
            <a:r>
              <a:rPr lang="uk-UA" sz="2800" b="0" i="0" dirty="0" err="1" smtClean="0">
                <a:solidFill>
                  <a:srgbClr val="FFFFFF"/>
                </a:solidFill>
                <a:latin typeface="Cambria"/>
              </a:rPr>
              <a:t>концерна</a:t>
            </a:r>
            <a:r>
              <a:rPr lang="uk-UA" sz="2800" b="0" i="0" dirty="0" smtClean="0">
                <a:solidFill>
                  <a:srgbClr val="FFFFFF"/>
                </a:solidFill>
                <a:latin typeface="Cambria"/>
              </a:rPr>
              <a:t> </a:t>
            </a:r>
            <a:endParaRPr lang="uk-UA" dirty="0" smtClean="0">
              <a:solidFill>
                <a:srgbClr val="FFFFFF"/>
              </a:solidFill>
              <a:latin typeface="Cambria"/>
            </a:endParaRPr>
          </a:p>
          <a:p>
            <a:pPr>
              <a:buNone/>
            </a:pPr>
            <a:r>
              <a:rPr lang="uk-UA" dirty="0" smtClean="0">
                <a:solidFill>
                  <a:srgbClr val="FFFFFF"/>
                </a:solidFill>
                <a:latin typeface="Cambria"/>
              </a:rPr>
              <a:t>    </a:t>
            </a:r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Rolls-Royce</a:t>
            </a:r>
            <a:r>
              <a:rPr lang="uk-UA" sz="2800" b="0" i="0" dirty="0" smtClean="0">
                <a:solidFill>
                  <a:srgbClr val="FFFFFF"/>
                </a:solidFill>
                <a:latin typeface="Cambria"/>
              </a:rPr>
              <a:t>.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001024" y="6215082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41" name="Picture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3286116" y="3929066"/>
            <a:ext cx="4495800" cy="2679700"/>
          </a:xfrm>
          <a:prstGeom prst="rect">
            <a:avLst/>
          </a:prstGeom>
          <a:noFill/>
        </p:spPr>
      </p:pic>
      <p:pic>
        <p:nvPicPr>
          <p:cNvPr id="42" name="Picture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5500694" y="1357298"/>
            <a:ext cx="2832100" cy="269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dirty="0" smtClean="0">
                <a:solidFill>
                  <a:srgbClr val="DFDFDF"/>
                </a:solidFill>
                <a:latin typeface="Cambria" pitchFamily="18" charset="0"/>
              </a:rPr>
              <a:t>Bugatti</a:t>
            </a:r>
            <a:endParaRPr lang="ru-RU" sz="4600" dirty="0">
              <a:solidFill>
                <a:srgbClr val="DFDFDF"/>
              </a:solidFill>
              <a:latin typeface="Rockwell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</a:rPr>
              <a:t>Bugatti</a:t>
            </a:r>
            <a:r>
              <a:rPr lang="uk-UA" sz="2800" dirty="0" smtClean="0">
                <a:solidFill>
                  <a:srgbClr val="FFFFFF"/>
                </a:solidFill>
                <a:latin typeface="Cambria" pitchFamily="18" charset="0"/>
              </a:rPr>
              <a:t> придбали в 1998 році.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001024" y="6215082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43" name="Picture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064000" y="2578100"/>
            <a:ext cx="4648200" cy="3454400"/>
          </a:xfrm>
          <a:prstGeom prst="rect">
            <a:avLst/>
          </a:prstGeom>
          <a:noFill/>
        </p:spPr>
      </p:pic>
      <p:pic>
        <p:nvPicPr>
          <p:cNvPr id="53" name="Picture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177800" y="1384300"/>
            <a:ext cx="4495800" cy="25273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dirty="0" smtClean="0">
                <a:solidFill>
                  <a:srgbClr val="DFDFDF"/>
                </a:solidFill>
                <a:latin typeface="Cambria" pitchFamily="18" charset="0"/>
              </a:rPr>
              <a:t>MAN</a:t>
            </a:r>
            <a:endParaRPr lang="ru-RU" sz="4600" dirty="0">
              <a:solidFill>
                <a:srgbClr val="DFDFDF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Контрольний пакет акцій (55,9%) був придбаний в 2011 році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001024" y="6215082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44" name="Picture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4457700" y="1689100"/>
            <a:ext cx="4127500" cy="1549400"/>
          </a:xfrm>
          <a:prstGeom prst="rect">
            <a:avLst/>
          </a:prstGeom>
          <a:noFill/>
        </p:spPr>
      </p:pic>
      <p:pic>
        <p:nvPicPr>
          <p:cNvPr id="45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100" y="3975100"/>
            <a:ext cx="7658100" cy="2882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dirty="0" smtClean="0">
                <a:solidFill>
                  <a:srgbClr val="DFDFDF"/>
                </a:solidFill>
                <a:latin typeface="Cambria" pitchFamily="18" charset="0"/>
              </a:rPr>
              <a:t>Scania</a:t>
            </a:r>
            <a:endParaRPr lang="ru-RU" sz="4600" dirty="0">
              <a:solidFill>
                <a:srgbClr val="DFDFDF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800" b="0" i="0" dirty="0" smtClean="0">
                <a:solidFill>
                  <a:srgbClr val="FFFFFF"/>
                </a:solidFill>
                <a:latin typeface="Rockwell"/>
              </a:rPr>
              <a:t>Ця компанія входить до складу </a:t>
            </a:r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Volkswagen</a:t>
            </a:r>
            <a:r>
              <a:rPr lang="uk-UA" sz="2800" b="0" i="0" dirty="0" smtClean="0">
                <a:solidFill>
                  <a:srgbClr val="FFFFFF"/>
                </a:solidFill>
                <a:latin typeface="Cambria"/>
              </a:rPr>
              <a:t> з 2009 року. Тоді </a:t>
            </a:r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Volkswagen</a:t>
            </a:r>
            <a:r>
              <a:rPr lang="uk-UA" sz="2800" b="0" i="0" dirty="0" smtClean="0">
                <a:solidFill>
                  <a:srgbClr val="FFFFFF"/>
                </a:solidFill>
                <a:latin typeface="Cambria"/>
              </a:rPr>
              <a:t> придбав 70,94% акцій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001024" y="6215082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46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2300" y="1511300"/>
            <a:ext cx="4211666" cy="2417766"/>
          </a:xfrm>
          <a:prstGeom prst="rect">
            <a:avLst/>
          </a:prstGeom>
          <a:noFill/>
        </p:spPr>
      </p:pic>
      <p:pic>
        <p:nvPicPr>
          <p:cNvPr id="47" name="Picture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928662" y="3929066"/>
            <a:ext cx="5053018" cy="23844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600" dirty="0" smtClean="0">
                <a:solidFill>
                  <a:srgbClr val="DFDFDF"/>
                </a:solidFill>
                <a:latin typeface="Cambria" pitchFamily="18" charset="0"/>
              </a:rPr>
              <a:t>SEAT</a:t>
            </a:r>
            <a:endParaRPr lang="ru-RU" sz="4600" dirty="0">
              <a:solidFill>
                <a:srgbClr val="DFDFDF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</a:rPr>
              <a:t>SEAT</a:t>
            </a:r>
            <a:r>
              <a:rPr lang="uk-UA" sz="2800" dirty="0" smtClean="0">
                <a:solidFill>
                  <a:srgbClr val="FFFFFF"/>
                </a:solidFill>
                <a:latin typeface="Cambria" pitchFamily="18" charset="0"/>
              </a:rPr>
              <a:t> був придбаний в 1986 році.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001024" y="6215082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48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0034" y="1428736"/>
            <a:ext cx="3302000" cy="2463800"/>
          </a:xfrm>
          <a:prstGeom prst="rect">
            <a:avLst/>
          </a:prstGeom>
          <a:noFill/>
        </p:spPr>
      </p:pic>
      <p:pic>
        <p:nvPicPr>
          <p:cNvPr id="49" name="Picture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3857620" y="3060700"/>
            <a:ext cx="4918080" cy="30829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600" dirty="0" smtClean="0">
                <a:solidFill>
                  <a:srgbClr val="DFDFDF"/>
                </a:solidFill>
                <a:latin typeface="Cambria" pitchFamily="18" charset="0"/>
              </a:rPr>
              <a:t>Skoda Auto</a:t>
            </a:r>
            <a:endParaRPr lang="ru-RU" sz="4600" dirty="0">
              <a:solidFill>
                <a:srgbClr val="DFDFDF"/>
              </a:solidFill>
              <a:latin typeface="Rockwel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Skoda Auto</a:t>
            </a:r>
            <a:r>
              <a:rPr lang="uk-UA" sz="2800" b="0" i="0" dirty="0" smtClean="0">
                <a:solidFill>
                  <a:srgbClr val="FFFFFF"/>
                </a:solidFill>
                <a:latin typeface="Cambria"/>
              </a:rPr>
              <a:t> була куплена в 1991 році</a:t>
            </a:r>
          </a:p>
        </p:txBody>
      </p:sp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8001024" y="6215082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50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1400" y="1270000"/>
            <a:ext cx="3708400" cy="2755900"/>
          </a:xfrm>
          <a:prstGeom prst="rect">
            <a:avLst/>
          </a:prstGeom>
          <a:noFill/>
        </p:spPr>
      </p:pic>
      <p:pic>
        <p:nvPicPr>
          <p:cNvPr id="51" name="Picture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41300" y="4025900"/>
            <a:ext cx="6223000" cy="2679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600" b="0" i="0" dirty="0" smtClean="0">
                <a:solidFill>
                  <a:srgbClr val="DFDFDF"/>
                </a:solidFill>
                <a:latin typeface="Cambria"/>
              </a:rPr>
              <a:t>Porsche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</a:rPr>
              <a:t>Porsche</a:t>
            </a:r>
            <a:r>
              <a:rPr lang="uk-UA" sz="2800" dirty="0" smtClean="0">
                <a:solidFill>
                  <a:srgbClr val="FFFFFF"/>
                </a:solidFill>
                <a:latin typeface="Cambria" pitchFamily="18" charset="0"/>
              </a:rPr>
              <a:t> з </a:t>
            </a:r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</a:rPr>
              <a:t>Volkswagen</a:t>
            </a:r>
            <a:r>
              <a:rPr lang="uk-UA" sz="2800" dirty="0" smtClean="0">
                <a:solidFill>
                  <a:srgbClr val="FFFFFF"/>
                </a:solidFill>
                <a:latin typeface="Cambria" pitchFamily="18" charset="0"/>
              </a:rPr>
              <a:t> довго не йшли не перемови злиття компаній, але в цьому році </a:t>
            </a:r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</a:rPr>
              <a:t>Volkswagen</a:t>
            </a:r>
            <a:r>
              <a:rPr lang="uk-UA" sz="2800" dirty="0" smtClean="0">
                <a:solidFill>
                  <a:srgbClr val="FFFFFF"/>
                </a:solidFill>
                <a:latin typeface="Cambria" pitchFamily="18" charset="0"/>
              </a:rPr>
              <a:t> придбав 50,1% акцій, а отже став власником </a:t>
            </a:r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</a:rPr>
              <a:t>Porsche</a:t>
            </a:r>
            <a:r>
              <a:rPr lang="uk-UA" sz="2800" dirty="0" smtClean="0">
                <a:solidFill>
                  <a:srgbClr val="FFFFFF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001024" y="6215082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54" name="Picture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85720" y="1285860"/>
            <a:ext cx="3733800" cy="2794000"/>
          </a:xfrm>
          <a:prstGeom prst="rect">
            <a:avLst/>
          </a:prstGeom>
          <a:noFill/>
        </p:spPr>
      </p:pic>
      <p:pic>
        <p:nvPicPr>
          <p:cNvPr id="55" name="Picture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901700" y="3632200"/>
            <a:ext cx="4076700" cy="3073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600" b="0" i="0" dirty="0" smtClean="0">
                <a:solidFill>
                  <a:srgbClr val="DFDFDF"/>
                </a:solidFill>
                <a:latin typeface="Rockwell"/>
              </a:rPr>
              <a:t>Висновок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200" b="0" i="0" dirty="0" smtClean="0">
                <a:solidFill>
                  <a:srgbClr val="FFFFFF"/>
                </a:solidFill>
                <a:latin typeface="Rockwell"/>
              </a:rPr>
              <a:t>Концерн </a:t>
            </a:r>
            <a:r>
              <a:rPr lang="en-US" sz="3200" b="0" i="0" dirty="0" smtClean="0">
                <a:solidFill>
                  <a:srgbClr val="FFFFFF"/>
                </a:solidFill>
                <a:latin typeface="Cambria"/>
              </a:rPr>
              <a:t>Volkswagen</a:t>
            </a:r>
            <a:r>
              <a:rPr lang="uk-UA" sz="3200" b="0" i="0" dirty="0" smtClean="0">
                <a:solidFill>
                  <a:srgbClr val="FFFFFF"/>
                </a:solidFill>
                <a:latin typeface="Cambria"/>
              </a:rPr>
              <a:t> </a:t>
            </a:r>
            <a:r>
              <a:rPr lang="en-US" sz="3200" b="0" i="0" dirty="0" smtClean="0">
                <a:solidFill>
                  <a:srgbClr val="FFFFFF"/>
                </a:solidFill>
                <a:latin typeface="Cambria"/>
              </a:rPr>
              <a:t>Group</a:t>
            </a:r>
            <a:r>
              <a:rPr lang="uk-UA" sz="3200" b="0" i="0" dirty="0" smtClean="0">
                <a:solidFill>
                  <a:srgbClr val="FFFFFF"/>
                </a:solidFill>
                <a:latin typeface="Cambria"/>
              </a:rPr>
              <a:t> дуже впливова організація на світовому </a:t>
            </a:r>
            <a:r>
              <a:rPr lang="uk-UA" sz="3200" b="0" i="0" dirty="0" err="1" smtClean="0">
                <a:solidFill>
                  <a:srgbClr val="FFFFFF"/>
                </a:solidFill>
                <a:latin typeface="Cambria"/>
              </a:rPr>
              <a:t>авторинку</a:t>
            </a:r>
            <a:r>
              <a:rPr lang="uk-UA" sz="3200" b="0" i="0" dirty="0" smtClean="0">
                <a:solidFill>
                  <a:srgbClr val="FFFFFF"/>
                </a:solidFill>
                <a:latin typeface="Cambria"/>
              </a:rPr>
              <a:t> у 2009 році реалізовано 8 052 620 авто.</a:t>
            </a:r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929586" y="6143644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52" name="Pictur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6500" y="4000500"/>
            <a:ext cx="7175500" cy="1701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600" dirty="0" smtClean="0">
                <a:solidFill>
                  <a:srgbClr val="DFDFDF"/>
                </a:solidFill>
                <a:latin typeface="Rockwell"/>
              </a:rPr>
              <a:t>Використані джерела</a:t>
            </a:r>
            <a:endParaRPr lang="ru-RU" sz="4600" dirty="0">
              <a:solidFill>
                <a:srgbClr val="DFDFDF"/>
              </a:solidFill>
              <a:latin typeface="Rockwel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dirty="0" smtClean="0">
                <a:solidFill>
                  <a:srgbClr val="FFFFFF"/>
                </a:solidFill>
                <a:latin typeface="Cambria"/>
                <a:hlinkClick r:id="rId2"/>
              </a:rPr>
              <a:t>www.wikipedia.com.ua</a:t>
            </a:r>
          </a:p>
          <a:p>
            <a:r>
              <a:rPr lang="en-US" sz="3200" b="0" i="0" dirty="0" smtClean="0">
                <a:solidFill>
                  <a:srgbClr val="FFFFFF"/>
                </a:solidFill>
                <a:latin typeface="Cambria"/>
                <a:hlinkClick r:id="rId3"/>
              </a:rPr>
              <a:t>www.google.com.ua</a:t>
            </a:r>
          </a:p>
          <a:p>
            <a:r>
              <a:rPr lang="ru-RU" sz="3200" b="0" i="0" dirty="0" smtClean="0">
                <a:solidFill>
                  <a:srgbClr val="FFFFFF"/>
                </a:solidFill>
                <a:latin typeface="Cambria"/>
              </a:rPr>
              <a:t>«Полный энциклопедический справочник» Москва 2004</a:t>
            </a:r>
          </a:p>
        </p:txBody>
      </p:sp>
      <p:sp>
        <p:nvSpPr>
          <p:cNvPr id="4" name="Управляющая кнопка: назад 3">
            <a:hlinkClick r:id="rId4" action="ppaction://hlinksldjump" highlightClick="1"/>
          </p:cNvPr>
          <p:cNvSpPr/>
          <p:nvPr/>
        </p:nvSpPr>
        <p:spPr>
          <a:xfrm>
            <a:off x="7929586" y="6143644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hlinkClick r:id="rId2" action="ppaction://hlinksldjump"/>
              </a:rPr>
              <a:t>Історія створення</a:t>
            </a:r>
            <a:endParaRPr lang="uk-UA" dirty="0" smtClean="0"/>
          </a:p>
          <a:p>
            <a:r>
              <a:rPr lang="uk-UA" dirty="0" smtClean="0">
                <a:hlinkClick r:id="rId3" action="ppaction://hlinksldjump"/>
              </a:rPr>
              <a:t>Місце находження</a:t>
            </a:r>
            <a:endParaRPr lang="uk-UA" dirty="0" smtClean="0"/>
          </a:p>
          <a:p>
            <a:r>
              <a:rPr lang="uk-UA" dirty="0" smtClean="0">
                <a:hlinkClick r:id="rId4" action="ppaction://hlinksldjump"/>
              </a:rPr>
              <a:t>Галузі</a:t>
            </a:r>
            <a:endParaRPr lang="uk-UA" dirty="0" smtClean="0"/>
          </a:p>
          <a:p>
            <a:r>
              <a:rPr lang="uk-UA" dirty="0" smtClean="0">
                <a:hlinkClick r:id="rId5" action="ppaction://hlinksldjump"/>
              </a:rPr>
              <a:t>Продукція </a:t>
            </a:r>
            <a:endParaRPr lang="uk-UA" dirty="0" smtClean="0"/>
          </a:p>
          <a:p>
            <a:r>
              <a:rPr lang="uk-UA" dirty="0" smtClean="0">
                <a:hlinkClick r:id="rId6" action="ppaction://hlinksldjump"/>
              </a:rPr>
              <a:t>Прибутки</a:t>
            </a:r>
            <a:endParaRPr lang="uk-UA" dirty="0" smtClean="0"/>
          </a:p>
          <a:p>
            <a:r>
              <a:rPr lang="uk-UA" dirty="0" smtClean="0">
                <a:hlinkClick r:id="rId7" action="ppaction://hlinksldjump"/>
              </a:rPr>
              <a:t>Дочерні компанії</a:t>
            </a:r>
            <a:endParaRPr lang="uk-UA" dirty="0" smtClean="0"/>
          </a:p>
          <a:p>
            <a:r>
              <a:rPr lang="uk-UA" dirty="0" smtClean="0">
                <a:hlinkClick r:id="rId8" action="ppaction://hlinksldjump"/>
              </a:rPr>
              <a:t>Висновок</a:t>
            </a:r>
            <a:endParaRPr lang="uk-UA" dirty="0" smtClean="0"/>
          </a:p>
          <a:p>
            <a:r>
              <a:rPr lang="uk-UA" dirty="0" smtClean="0">
                <a:hlinkClick r:id="rId9" action="ppaction://hlinksldjump"/>
              </a:rPr>
              <a:t>Використані джерела</a:t>
            </a:r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600" dirty="0" smtClean="0">
                <a:solidFill>
                  <a:srgbClr val="DFDFDF"/>
                </a:solidFill>
                <a:latin typeface="Rockwell"/>
              </a:rPr>
              <a:t>Історія створення</a:t>
            </a:r>
            <a:endParaRPr lang="ru-RU" sz="4600" dirty="0">
              <a:solidFill>
                <a:srgbClr val="DFDFDF"/>
              </a:solidFill>
              <a:latin typeface="Rockwel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Ця компанія була створена в 1933 році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929586" y="6143644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24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00562" y="2071678"/>
            <a:ext cx="3822700" cy="2273300"/>
          </a:xfrm>
          <a:prstGeom prst="rect">
            <a:avLst/>
          </a:prstGeom>
          <a:noFill/>
        </p:spPr>
      </p:pic>
      <p:pic>
        <p:nvPicPr>
          <p:cNvPr id="25" name="Picture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2910" y="3857628"/>
            <a:ext cx="4033842" cy="22955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600" dirty="0" smtClean="0">
                <a:solidFill>
                  <a:srgbClr val="DFDFDF"/>
                </a:solidFill>
                <a:latin typeface="Rockwell"/>
              </a:rPr>
              <a:t>Місце находження</a:t>
            </a:r>
            <a:endParaRPr lang="ru-RU" sz="4600" dirty="0">
              <a:solidFill>
                <a:srgbClr val="DFDFDF"/>
              </a:solidFill>
              <a:latin typeface="Rockwell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800" b="0" i="0" dirty="0" smtClean="0">
                <a:solidFill>
                  <a:srgbClr val="FFFFFF"/>
                </a:solidFill>
                <a:latin typeface="Rockwell"/>
              </a:rPr>
              <a:t>Штаб-квартира знаходиться у місті Вольфсбург, а заводи-виробники у 33 країнах світу.</a:t>
            </a: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929586" y="6143644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26" name="Picture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41300" y="1358900"/>
            <a:ext cx="4254500" cy="2336800"/>
          </a:xfrm>
          <a:prstGeom prst="rect">
            <a:avLst/>
          </a:prstGeom>
          <a:noFill/>
        </p:spPr>
      </p:pic>
      <p:pic>
        <p:nvPicPr>
          <p:cNvPr id="27" name="Picture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70300" y="3873500"/>
            <a:ext cx="5219700" cy="2463800"/>
          </a:xfrm>
          <a:prstGeom prst="rect">
            <a:avLst/>
          </a:prstGeom>
          <a:noFill/>
        </p:spPr>
      </p:pic>
      <p:pic>
        <p:nvPicPr>
          <p:cNvPr id="28" name="Picture"/>
          <p:cNvPicPr/>
          <p:nvPr/>
        </p:nvPicPr>
        <p:blipFill>
          <a:blip r:embed="rId6" cstate="email"/>
          <a:stretch>
            <a:fillRect/>
          </a:stretch>
        </p:blipFill>
        <p:spPr>
          <a:xfrm>
            <a:off x="990600" y="3022600"/>
            <a:ext cx="3924300" cy="2222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600" dirty="0" smtClean="0">
                <a:solidFill>
                  <a:srgbClr val="DFDFDF"/>
                </a:solidFill>
                <a:latin typeface="Rockwell"/>
              </a:rPr>
              <a:t>Галузі</a:t>
            </a:r>
            <a:endParaRPr lang="ru-RU" sz="4600" dirty="0">
              <a:solidFill>
                <a:srgbClr val="DFDFDF"/>
              </a:solidFill>
              <a:latin typeface="Rockwel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2600" y="1600200"/>
            <a:ext cx="4013200" cy="4559300"/>
          </a:xfrm>
        </p:spPr>
        <p:txBody>
          <a:bodyPr/>
          <a:lstStyle/>
          <a:p>
            <a:r>
              <a:rPr lang="uk-UA" sz="2800" b="0" i="0" dirty="0" smtClean="0">
                <a:solidFill>
                  <a:srgbClr val="FFFFFF"/>
                </a:solidFill>
                <a:latin typeface="Rockwell"/>
              </a:rPr>
              <a:t>Основною і єдиною галуззю компанії є автомобілебудування</a:t>
            </a: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929586" y="6143644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29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8926" y="3071810"/>
            <a:ext cx="5715040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600" dirty="0" smtClean="0">
                <a:solidFill>
                  <a:srgbClr val="DFDFDF"/>
                </a:solidFill>
                <a:latin typeface="Rockwell"/>
              </a:rPr>
              <a:t>Продукція</a:t>
            </a:r>
            <a:endParaRPr lang="ru-RU" sz="4600" dirty="0">
              <a:solidFill>
                <a:srgbClr val="DFDFDF"/>
              </a:solidFill>
              <a:latin typeface="Rockwell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sz="2800" dirty="0" smtClean="0">
                <a:solidFill>
                  <a:srgbClr val="FFFFFF"/>
                </a:solidFill>
                <a:latin typeface="Rockwell"/>
              </a:rPr>
              <a:t>Продукцію Фольксвагена складають легкові та комерційні авто.</a:t>
            </a:r>
            <a:endParaRPr lang="ru-RU" sz="2800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929586" y="6143644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31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100" y="3429000"/>
            <a:ext cx="8597900" cy="254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Прибутки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На 2008 рік обіг грошей склав 57,243 </a:t>
            </a:r>
            <a:r>
              <a:rPr lang="uk-UA" dirty="0" err="1" smtClean="0"/>
              <a:t>млрд</a:t>
            </a:r>
            <a:r>
              <a:rPr lang="uk-UA" dirty="0" smtClean="0"/>
              <a:t> євро, з них чистого прибутку 1,57 </a:t>
            </a:r>
            <a:r>
              <a:rPr lang="uk-UA" dirty="0" err="1" smtClean="0"/>
              <a:t>млрд</a:t>
            </a:r>
            <a:r>
              <a:rPr lang="uk-UA" dirty="0" smtClean="0"/>
              <a:t> євро</a:t>
            </a:r>
            <a:endParaRPr lang="ru-RU" dirty="0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929586" y="6143644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600" dirty="0" smtClean="0">
                <a:solidFill>
                  <a:srgbClr val="DFDFDF"/>
                </a:solidFill>
                <a:latin typeface="Rockwell"/>
              </a:rPr>
              <a:t>Дочерні компанії</a:t>
            </a:r>
            <a:endParaRPr lang="ru-RU" sz="4600" dirty="0">
              <a:solidFill>
                <a:srgbClr val="DFDFDF"/>
              </a:solidFill>
              <a:latin typeface="Rockwell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  <a:hlinkClick r:id="rId2" action="ppaction://hlinksldjump"/>
              </a:rPr>
              <a:t>Audi</a:t>
            </a:r>
            <a:endParaRPr lang="en-US" sz="2800" dirty="0" smtClean="0">
              <a:solidFill>
                <a:srgbClr val="FFFFFF"/>
              </a:solidFill>
              <a:latin typeface="Cambria" pitchFamily="18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  <a:hlinkClick r:id="rId3" action="ppaction://hlinksldjump"/>
              </a:rPr>
              <a:t>Lamborghini</a:t>
            </a:r>
            <a:endParaRPr lang="en-US" sz="2800" dirty="0" smtClean="0">
              <a:solidFill>
                <a:srgbClr val="FFFFFF"/>
              </a:solidFill>
              <a:latin typeface="Cambria" pitchFamily="18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  <a:hlinkClick r:id="rId4" action="ppaction://hlinksldjump"/>
              </a:rPr>
              <a:t>Bentley Motors</a:t>
            </a:r>
            <a:endParaRPr lang="en-US" sz="2800" dirty="0" smtClean="0">
              <a:solidFill>
                <a:srgbClr val="FFFFFF"/>
              </a:solidFill>
              <a:latin typeface="Cambria" pitchFamily="18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  <a:hlinkClick r:id="rId5" action="ppaction://hlinksldjump"/>
              </a:rPr>
              <a:t>Bugatti</a:t>
            </a:r>
            <a:endParaRPr lang="en-US" sz="2800" dirty="0" smtClean="0">
              <a:solidFill>
                <a:srgbClr val="FFFFFF"/>
              </a:solidFill>
              <a:latin typeface="Cambria" pitchFamily="18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  <a:hlinkClick r:id="rId6" action="ppaction://hlinksldjump"/>
              </a:rPr>
              <a:t>MAN</a:t>
            </a:r>
            <a:endParaRPr lang="en-US" sz="2800" dirty="0" smtClean="0">
              <a:solidFill>
                <a:srgbClr val="FFFFFF"/>
              </a:solidFill>
              <a:latin typeface="Cambria" pitchFamily="18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  <a:hlinkClick r:id="rId7" action="ppaction://hlinksldjump"/>
              </a:rPr>
              <a:t>Scania</a:t>
            </a:r>
            <a:endParaRPr lang="en-US" sz="2800" dirty="0" smtClean="0">
              <a:solidFill>
                <a:srgbClr val="FFFFFF"/>
              </a:solidFill>
              <a:latin typeface="Cambria" pitchFamily="18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  <a:hlinkClick r:id="rId8" action="ppaction://hlinksldjump"/>
              </a:rPr>
              <a:t>SEAT</a:t>
            </a:r>
            <a:endParaRPr lang="en-US" sz="2800" dirty="0" smtClean="0">
              <a:solidFill>
                <a:srgbClr val="FFFFFF"/>
              </a:solidFill>
              <a:latin typeface="Cambria" pitchFamily="18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  <a:hlinkClick r:id="rId9" action="ppaction://hlinksldjump"/>
              </a:rPr>
              <a:t>Skoda Auto</a:t>
            </a:r>
            <a:endParaRPr lang="en-US" sz="2800" dirty="0" smtClean="0">
              <a:solidFill>
                <a:srgbClr val="FFFFFF"/>
              </a:solidFill>
              <a:latin typeface="Cambria" pitchFamily="18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mbria" pitchFamily="18" charset="0"/>
                <a:hlinkClick r:id="rId10" action="ppaction://hlinksldjump"/>
              </a:rPr>
              <a:t>Porsche</a:t>
            </a:r>
            <a:endParaRPr lang="en-US" sz="2800" dirty="0" smtClean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5" name="Управляющая кнопка: назад 4">
            <a:hlinkClick r:id="rId11" action="ppaction://hlinksldjump" highlightClick="1"/>
          </p:cNvPr>
          <p:cNvSpPr/>
          <p:nvPr/>
        </p:nvSpPr>
        <p:spPr>
          <a:xfrm>
            <a:off x="7929586" y="6143644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32" name="Picture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8000" y="1778000"/>
            <a:ext cx="3581400" cy="2400300"/>
          </a:xfrm>
          <a:prstGeom prst="rect">
            <a:avLst/>
          </a:prstGeom>
          <a:noFill/>
        </p:spPr>
      </p:pic>
      <p:pic>
        <p:nvPicPr>
          <p:cNvPr id="33" name="Picture"/>
          <p:cNvPicPr/>
          <p:nvPr/>
        </p:nvPicPr>
        <p:blipFill>
          <a:blip r:embed="rId13" cstate="email"/>
          <a:stretch>
            <a:fillRect/>
          </a:stretch>
        </p:blipFill>
        <p:spPr>
          <a:xfrm>
            <a:off x="546100" y="4152900"/>
            <a:ext cx="1752600" cy="1181100"/>
          </a:xfrm>
          <a:prstGeom prst="rect">
            <a:avLst/>
          </a:prstGeom>
          <a:noFill/>
        </p:spPr>
      </p:pic>
      <p:pic>
        <p:nvPicPr>
          <p:cNvPr id="34" name="Picture"/>
          <p:cNvPicPr/>
          <p:nvPr/>
        </p:nvPicPr>
        <p:blipFill>
          <a:blip r:embed="rId14" cstate="email"/>
          <a:stretch>
            <a:fillRect/>
          </a:stretch>
        </p:blipFill>
        <p:spPr>
          <a:xfrm>
            <a:off x="2273300" y="4152900"/>
            <a:ext cx="1790700" cy="1358900"/>
          </a:xfrm>
          <a:prstGeom prst="rect">
            <a:avLst/>
          </a:prstGeom>
          <a:noFill/>
        </p:spPr>
      </p:pic>
      <p:pic>
        <p:nvPicPr>
          <p:cNvPr id="35" name="Picture"/>
          <p:cNvPicPr/>
          <p:nvPr/>
        </p:nvPicPr>
        <p:blipFill>
          <a:blip r:embed="rId15" cstate="email"/>
          <a:stretch>
            <a:fillRect/>
          </a:stretch>
        </p:blipFill>
        <p:spPr>
          <a:xfrm>
            <a:off x="2273300" y="5334000"/>
            <a:ext cx="1638300" cy="1244600"/>
          </a:xfrm>
          <a:prstGeom prst="rect">
            <a:avLst/>
          </a:prstGeom>
          <a:noFill/>
        </p:spPr>
      </p:pic>
      <p:pic>
        <p:nvPicPr>
          <p:cNvPr id="36" name="Picture"/>
          <p:cNvPicPr/>
          <p:nvPr/>
        </p:nvPicPr>
        <p:blipFill>
          <a:blip r:embed="rId16" cstate="email"/>
          <a:stretch>
            <a:fillRect/>
          </a:stretch>
        </p:blipFill>
        <p:spPr>
          <a:xfrm>
            <a:off x="596900" y="5207000"/>
            <a:ext cx="1981200" cy="1193800"/>
          </a:xfrm>
          <a:prstGeom prst="rect">
            <a:avLst/>
          </a:prstGeom>
          <a:noFill/>
        </p:spPr>
      </p:pic>
      <p:pic>
        <p:nvPicPr>
          <p:cNvPr id="56" name="Picture"/>
          <p:cNvPicPr/>
          <p:nvPr/>
        </p:nvPicPr>
        <p:blipFill>
          <a:blip r:embed="rId17" cstate="email"/>
          <a:stretch>
            <a:fillRect/>
          </a:stretch>
        </p:blipFill>
        <p:spPr>
          <a:xfrm>
            <a:off x="6680200" y="3060700"/>
            <a:ext cx="2184400" cy="1358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600" dirty="0" smtClean="0">
                <a:solidFill>
                  <a:srgbClr val="DFDFDF"/>
                </a:solidFill>
                <a:latin typeface="Cambria" pitchFamily="18" charset="0"/>
              </a:rPr>
              <a:t>Audi</a:t>
            </a:r>
            <a:endParaRPr lang="ru-RU" sz="4600" dirty="0">
              <a:solidFill>
                <a:srgbClr val="DFDFDF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Volkswagen</a:t>
            </a:r>
            <a:r>
              <a:rPr lang="en-US" sz="2800" b="0" i="0" dirty="0" smtClean="0">
                <a:solidFill>
                  <a:srgbClr val="FFFFFF"/>
                </a:solidFill>
                <a:latin typeface="Rockwell"/>
              </a:rPr>
              <a:t> </a:t>
            </a:r>
            <a:r>
              <a:rPr lang="uk-UA" sz="2800" b="0" i="0" dirty="0" smtClean="0">
                <a:solidFill>
                  <a:srgbClr val="FFFFFF"/>
                </a:solidFill>
                <a:latin typeface="Rockwell"/>
              </a:rPr>
              <a:t>придбав</a:t>
            </a:r>
            <a:r>
              <a:rPr lang="en-US" sz="2800" b="0" i="0" dirty="0" smtClean="0">
                <a:solidFill>
                  <a:srgbClr val="FFFFFF"/>
                </a:solidFill>
                <a:latin typeface="Rockwell"/>
              </a:rPr>
              <a:t> </a:t>
            </a:r>
            <a:r>
              <a:rPr lang="en-US" sz="2800" b="0" i="0" dirty="0" smtClean="0">
                <a:solidFill>
                  <a:srgbClr val="FFFFFF"/>
                </a:solidFill>
                <a:latin typeface="Cambria"/>
              </a:rPr>
              <a:t>Audi</a:t>
            </a:r>
            <a:r>
              <a:rPr lang="en-US" sz="2800" b="0" i="0" dirty="0" smtClean="0">
                <a:solidFill>
                  <a:srgbClr val="FFFFFF"/>
                </a:solidFill>
                <a:latin typeface="Rockwell"/>
              </a:rPr>
              <a:t> </a:t>
            </a:r>
            <a:r>
              <a:rPr lang="uk-UA" sz="2800" b="0" i="0" dirty="0" smtClean="0">
                <a:solidFill>
                  <a:srgbClr val="FFFFFF"/>
                </a:solidFill>
                <a:latin typeface="Rockwell"/>
              </a:rPr>
              <a:t>ще в далекому 1964 році.</a:t>
            </a:r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8001024" y="6215082"/>
            <a:ext cx="928694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>
              <a:solidFill>
                <a:srgbClr val="FFFFFF"/>
              </a:solidFill>
              <a:latin typeface="Rockwell"/>
            </a:endParaRPr>
          </a:p>
        </p:txBody>
      </p:sp>
      <p:pic>
        <p:nvPicPr>
          <p:cNvPr id="37" name="Pictur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14900" y="1447800"/>
            <a:ext cx="3251200" cy="2006600"/>
          </a:xfrm>
          <a:prstGeom prst="rect">
            <a:avLst/>
          </a:prstGeom>
          <a:noFill/>
        </p:spPr>
      </p:pic>
      <p:pic>
        <p:nvPicPr>
          <p:cNvPr id="38" name="Picture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8900" y="3517900"/>
            <a:ext cx="6375400" cy="269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7">
      <a:dk1>
        <a:srgbClr val="7F7F7F"/>
      </a:dk1>
      <a:lt1>
        <a:sysClr val="window" lastClr="FFFFFF"/>
      </a:lt1>
      <a:dk2>
        <a:srgbClr val="595959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DDDDDD"/>
      </a:hlink>
      <a:folHlink>
        <a:srgbClr val="FF660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122</TotalTime>
  <Words>403</Words>
  <Application>Microsoft Office PowerPoint</Application>
  <PresentationFormat>Экран (4:3)</PresentationFormat>
  <Paragraphs>74</Paragraphs>
  <Slides>19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Литейная</vt:lpstr>
      <vt:lpstr>Volkswagen</vt:lpstr>
      <vt:lpstr>План</vt:lpstr>
      <vt:lpstr>Історія створення</vt:lpstr>
      <vt:lpstr>Місце находження</vt:lpstr>
      <vt:lpstr>Галузі</vt:lpstr>
      <vt:lpstr>Продукція</vt:lpstr>
      <vt:lpstr>Прибутки</vt:lpstr>
      <vt:lpstr>Дочерні компанії</vt:lpstr>
      <vt:lpstr>Audi</vt:lpstr>
      <vt:lpstr>                  Lamborghini</vt:lpstr>
      <vt:lpstr>Bentley Motors</vt:lpstr>
      <vt:lpstr>Bugatti</vt:lpstr>
      <vt:lpstr>MAN</vt:lpstr>
      <vt:lpstr>Scania</vt:lpstr>
      <vt:lpstr>SEAT</vt:lpstr>
      <vt:lpstr>Skoda Auto</vt:lpstr>
      <vt:lpstr>Porsche</vt:lpstr>
      <vt:lpstr>Висновок</vt:lpstr>
      <vt:lpstr>Використані джерела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Volkswagen</dc:title>
  <dc:creator>Admin</dc:creator>
  <cp:lastModifiedBy>Eduard Kiyko</cp:lastModifiedBy>
  <cp:revision>41</cp:revision>
  <dcterms:created xsi:type="dcterms:W3CDTF">2011-06-11T14:34:30Z</dcterms:created>
  <dcterms:modified xsi:type="dcterms:W3CDTF">2014-06-09T12:28:16Z</dcterms:modified>
</cp:coreProperties>
</file>