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3" r:id="rId17"/>
    <p:sldId id="266" r:id="rId18"/>
    <p:sldId id="274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BBB5-B26D-4F4C-9ECD-6A794DC39AFD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AD35A-DF9B-49B3-AA59-A9BA4CF2B3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F51551-03F9-4840-868D-7037B2D9E531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F0C7D5-D5F1-44AC-9F6E-BDE754D4F2DE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4%D1%80%D0%BE%D0%B4%D1%96%D1%82%D0%B0_%D0%9A%D0%BD%D1%96%D0%B4%D1%81%D1%8C%D0%BA%D0%B0" TargetMode="External"/><Relationship Id="rId2" Type="http://schemas.openxmlformats.org/officeDocument/2006/relationships/hyperlink" Target="http://uk.wikipedia.org/wiki/%D0%9F%D1%80%D0%B0%D0%BA%D1%81%D1%96%D1%82%D0%B5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k.wikipedia.org/w/index.php?title=%D0%90%D0%B3%D0%B5%D1%81%D0%B0%D0%BD%D0%B4%D1%80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D%D1%86%D1%96%D1%8F" TargetMode="External"/><Relationship Id="rId3" Type="http://schemas.openxmlformats.org/officeDocument/2006/relationships/hyperlink" Target="http://uk.wikipedia.org/wiki/%D0%9D%D1%96%D0%BA%D0%B0" TargetMode="External"/><Relationship Id="rId7" Type="http://schemas.openxmlformats.org/officeDocument/2006/relationships/hyperlink" Target="http://uk.wikipedia.org/wiki/%D0%9F%D0%B0%D1%80%D0%B8%D0%B6" TargetMode="External"/><Relationship Id="rId2" Type="http://schemas.openxmlformats.org/officeDocument/2006/relationships/hyperlink" Target="http://uk.wikipedia.org/wiki/%D0%90%D0%BD%D1%82%D0%B8%D1%87%D0%BD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83%D0%B2%D1%80" TargetMode="External"/><Relationship Id="rId5" Type="http://schemas.openxmlformats.org/officeDocument/2006/relationships/hyperlink" Target="http://uk.wikipedia.org/wiki/%D0%A0%D0%BE%D0%B4%D0%BE%D1%81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uk.wikipedia.org/wiki/%D0%9C%D0%B0%D1%80%D0%BC%D1%83%D1%80" TargetMode="External"/><Relationship Id="rId9" Type="http://schemas.openxmlformats.org/officeDocument/2006/relationships/hyperlink" Target="http://uk.wikipedia.org/wiki/%D0%A1%D0%B8%D1%80%D1%96%D1%8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0%D0%B3%D0%B0%D0%BC%D1%81%D1%8C%D0%BA%D0%B8%D0%B9_%D0%BC%D1%83%D0%B7%D0%B5%D0%B9" TargetMode="External"/><Relationship Id="rId3" Type="http://schemas.openxmlformats.org/officeDocument/2006/relationships/hyperlink" Target="http://uk.wikipedia.org/wiki/%D0%9F%D0%B5%D1%80%D0%B3%D0%B0%D0%BC_(%D0%BC%D1%96%D1%81%D1%82%D0%BE)" TargetMode="External"/><Relationship Id="rId7" Type="http://schemas.openxmlformats.org/officeDocument/2006/relationships/hyperlink" Target="http://uk.wikipedia.org/wiki/%D0%91%D0%B5%D1%80%D0%BB%D1%96%D0%BD" TargetMode="External"/><Relationship Id="rId2" Type="http://schemas.openxmlformats.org/officeDocument/2006/relationships/hyperlink" Target="http://uk.wikipedia.org/wiki/%D0%97%D0%B5%D0%B2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B%D0%BB%D1%96%D0%BD%D1%96%D1%81%D1%82%D0%B8%D1%87%D0%BD%D0%B0_%D1%86%D0%B8%D0%B2%D1%96%D0%BB%D1%96%D0%B7%D0%B0%D1%86%D1%96%D1%8F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http://uk.wikipedia.org/wiki/%D0%93%D1%96%D0%B3%D0%B0%D0%BD%D1%82%D0%BE%D0%BC%D0%B0%D1%85%D1%96%D1%8F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uk.wikipedia.org/wiki/%D0%9C%D1%96%D1%84%D0%B8" TargetMode="Externa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6%D1%96%D0%BD%D0%BA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9898"/>
            <a:ext cx="8443664" cy="4005206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/>
              <a:t>Видатні скульптори Греції</a:t>
            </a:r>
            <a:endParaRPr lang="uk-UA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157192"/>
            <a:ext cx="2376264" cy="1248544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latin typeface="Monotype Corsiva" pitchFamily="66" charset="0"/>
              </a:rPr>
              <a:t>Підготувала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учениця 11 класу</a:t>
            </a:r>
            <a:br>
              <a:rPr lang="uk-UA" sz="2000" dirty="0" smtClean="0">
                <a:latin typeface="Monotype Corsiva" pitchFamily="66" charset="0"/>
              </a:rPr>
            </a:br>
            <a:r>
              <a:rPr lang="uk-UA" sz="2000" dirty="0" smtClean="0">
                <a:latin typeface="Monotype Corsiva" pitchFamily="66" charset="0"/>
              </a:rPr>
              <a:t>Коляда Катерина</a:t>
            </a:r>
            <a:endParaRPr lang="uk-UA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itchFamily="66" charset="0"/>
                <a:cs typeface="Gisha" pitchFamily="34" charset="-79"/>
              </a:rPr>
              <a:t>Скульптор </a:t>
            </a:r>
            <a:r>
              <a:rPr lang="ru-RU" sz="2400" dirty="0" smtClean="0">
                <a:latin typeface="Monotype Corsiva" pitchFamily="66" charset="0"/>
                <a:cs typeface="Gisha" pitchFamily="34" charset="-79"/>
              </a:rPr>
              <a:t> повинен  в  </a:t>
            </a:r>
            <a:r>
              <a:rPr lang="ru-RU" sz="2400" dirty="0" err="1" smtClean="0">
                <a:latin typeface="Monotype Corsiva" pitchFamily="66" charset="0"/>
                <a:cs typeface="Gisha" pitchFamily="34" charset="-79"/>
              </a:rPr>
              <a:t>своїх</a:t>
            </a:r>
            <a:r>
              <a:rPr lang="ru-RU" sz="2400" dirty="0" smtClean="0">
                <a:latin typeface="Monotype Corsiva" pitchFamily="66" charset="0"/>
                <a:cs typeface="Gisha" pitchFamily="34" charset="-79"/>
              </a:rPr>
              <a:t>  </a:t>
            </a:r>
            <a:r>
              <a:rPr lang="ru-RU" sz="2400" dirty="0" err="1" smtClean="0">
                <a:latin typeface="Monotype Corsiva" pitchFamily="66" charset="0"/>
                <a:cs typeface="Gisha" pitchFamily="34" charset="-79"/>
              </a:rPr>
              <a:t>творах</a:t>
            </a:r>
            <a:r>
              <a:rPr lang="ru-RU" sz="2400" dirty="0" smtClean="0">
                <a:latin typeface="Monotype Corsiva" pitchFamily="66" charset="0"/>
                <a:cs typeface="Gisha" pitchFamily="34" charset="-79"/>
              </a:rPr>
              <a:t> </a:t>
            </a:r>
            <a:r>
              <a:rPr lang="ru-RU" sz="2400" dirty="0" err="1">
                <a:latin typeface="Monotype Corsiva" pitchFamily="66" charset="0"/>
                <a:cs typeface="Gisha" pitchFamily="34" charset="-79"/>
              </a:rPr>
              <a:t>виражати</a:t>
            </a:r>
            <a:r>
              <a:rPr lang="ru-RU" sz="2400" dirty="0">
                <a:latin typeface="Monotype Corsiva" pitchFamily="66" charset="0"/>
                <a:cs typeface="Gisha" pitchFamily="34" charset="-79"/>
              </a:rPr>
              <a:t> </a:t>
            </a:r>
            <a:r>
              <a:rPr lang="ru-RU" sz="2400" dirty="0" smtClean="0">
                <a:latin typeface="Monotype Corsiva" pitchFamily="66" charset="0"/>
                <a:cs typeface="Gisha" pitchFamily="34" charset="-79"/>
              </a:rPr>
              <a:t> стан  </a:t>
            </a:r>
            <a:r>
              <a:rPr lang="ru-RU" sz="2400" dirty="0" err="1">
                <a:latin typeface="Monotype Corsiva" pitchFamily="66" charset="0"/>
                <a:cs typeface="Gisha" pitchFamily="34" charset="-79"/>
              </a:rPr>
              <a:t>душі</a:t>
            </a:r>
            <a:r>
              <a:rPr lang="ru-RU" sz="2400" dirty="0">
                <a:latin typeface="Monotype Corsiva" pitchFamily="66" charset="0"/>
                <a:cs typeface="Gisha" pitchFamily="34" charset="-79"/>
              </a:rPr>
              <a:t>.  </a:t>
            </a:r>
          </a:p>
          <a:p>
            <a:pPr algn="r"/>
            <a:r>
              <a:rPr lang="ru-RU" sz="2400" dirty="0">
                <a:latin typeface="Monotype Corsiva" pitchFamily="66" charset="0"/>
                <a:cs typeface="Gisha" pitchFamily="34" charset="-79"/>
              </a:rPr>
              <a:t>                                         Сократ</a:t>
            </a:r>
          </a:p>
          <a:p>
            <a:endParaRPr lang="uk-UA" dirty="0">
              <a:latin typeface="+mj-lt"/>
              <a:cs typeface="Gisha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Давньогрецька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статуя Зевса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Олімпійського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робота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Фідія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встановлена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центрі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Храму Зевса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Олімпії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півострові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Пелопоннес. Статуя Зевса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облицьована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золотом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слоновою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кісткою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справедливо зачислена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сучасниками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семи чудес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ои документы\моя самоосвіта\ПЕДТЕХНОЛОГІЯ 2011\47541430_1.jpg"/>
          <p:cNvPicPr>
            <a:picLocks noChangeAspect="1" noChangeArrowheads="1"/>
          </p:cNvPicPr>
          <p:nvPr/>
        </p:nvPicPr>
        <p:blipFill>
          <a:blip r:embed="rId2" cstate="print"/>
          <a:srcRect l="12314" r="15081"/>
          <a:stretch>
            <a:fillRect/>
          </a:stretch>
        </p:blipFill>
        <p:spPr>
          <a:xfrm>
            <a:off x="179513" y="2708920"/>
            <a:ext cx="4321962" cy="396049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D:\Мои документы\моя самоосвіта\ПЕДТЕХНОЛОГІЯ 2011\23.jpg"/>
          <p:cNvPicPr>
            <a:picLocks noChangeAspect="1" noChangeArrowheads="1"/>
          </p:cNvPicPr>
          <p:nvPr/>
        </p:nvPicPr>
        <p:blipFill>
          <a:blip r:embed="rId3" cstate="print"/>
          <a:srcRect t="4990" b="3371"/>
          <a:stretch>
            <a:fillRect/>
          </a:stretch>
        </p:blipFill>
        <p:spPr>
          <a:xfrm>
            <a:off x="4499992" y="2670147"/>
            <a:ext cx="4392488" cy="399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uk-UA" sz="4700" dirty="0" smtClean="0"/>
              <a:t>Мирон. Дискобол.</a:t>
            </a:r>
            <a:r>
              <a:rPr lang="uk-UA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980728"/>
            <a:ext cx="4824536" cy="5400600"/>
          </a:xfrm>
        </p:spPr>
        <p:txBody>
          <a:bodyPr>
            <a:normAutofit fontScale="62500" lnSpcReduction="2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Дискобол одна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прославлених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статуй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античності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Дискобол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першою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класичн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скульптур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людину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русі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Переможець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змагань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диску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момент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розмаху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перед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киданням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Тіло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атлета представлено у складному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повороті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Ім'я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атлета,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зображеного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скульптурі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збереглось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зберігся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оригінал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Дискобола,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загублений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Середні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Відомі численні римські копії статуї.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Скульптура Дискобол прийнята в якості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символа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сучасного олімпійського руху, що підкреслює зв'язок із традиціями античного спорту.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Greek_statue_discus_thrower_2_century_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1789" y="0"/>
            <a:ext cx="42522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Arial" pitchFamily="34" charset="0"/>
                <a:cs typeface="Arial" pitchFamily="34" charset="0"/>
              </a:rPr>
              <a:t>Роботи </a:t>
            </a:r>
            <a:r>
              <a:rPr lang="uk-UA" sz="5400" dirty="0" err="1" smtClean="0">
                <a:latin typeface="Arial" pitchFamily="34" charset="0"/>
                <a:cs typeface="Arial" pitchFamily="34" charset="0"/>
              </a:rPr>
              <a:t>Поліклета</a:t>
            </a:r>
            <a:endParaRPr lang="uk-UA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Мои документы\моя самоосвіта\ПЕДТЕХНОЛОГІЯ 2011\Diadumenos_pushkin.jpg"/>
          <p:cNvPicPr>
            <a:picLocks noChangeAspect="1" noChangeArrowheads="1"/>
          </p:cNvPicPr>
          <p:nvPr/>
        </p:nvPicPr>
        <p:blipFill>
          <a:blip r:embed="rId2" cstate="print"/>
          <a:srcRect l="9418" t="2289" r="8966"/>
          <a:stretch>
            <a:fillRect/>
          </a:stretch>
        </p:blipFill>
        <p:spPr bwMode="auto">
          <a:xfrm>
            <a:off x="323528" y="2348880"/>
            <a:ext cx="19002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Мои документы\моя самоосвіта\ПЕДТЕХНОЛОГІЯ 2011\Mattei_Amazon_cour_Carree_Louvre.jpg"/>
          <p:cNvPicPr>
            <a:picLocks noChangeAspect="1" noChangeArrowheads="1"/>
          </p:cNvPicPr>
          <p:nvPr/>
        </p:nvPicPr>
        <p:blipFill>
          <a:blip r:embed="rId3" cstate="print"/>
          <a:srcRect t="2870"/>
          <a:stretch>
            <a:fillRect/>
          </a:stretch>
        </p:blipFill>
        <p:spPr bwMode="auto">
          <a:xfrm>
            <a:off x="3491880" y="1340768"/>
            <a:ext cx="1944216" cy="41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ументы\моя самоосвіта\Doriphorus02_push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13" y="2395538"/>
            <a:ext cx="18907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Діадумен</a:t>
            </a:r>
          </a:p>
          <a:p>
            <a:pPr algn="ctr"/>
            <a:endParaRPr lang="uk-U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58924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Поранена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амазонка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70080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itchFamily="34" charset="0"/>
                <a:cs typeface="Arial" pitchFamily="34" charset="0"/>
              </a:rPr>
              <a:t>Дорифор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616624" cy="1296144"/>
          </a:xfrm>
        </p:spPr>
        <p:txBody>
          <a:bodyPr>
            <a:normAutofit/>
          </a:bodyPr>
          <a:lstStyle/>
          <a:p>
            <a:r>
              <a:rPr lang="uk-UA" sz="5400" dirty="0" err="1" smtClean="0"/>
              <a:t>Праксітель</a:t>
            </a:r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340768"/>
            <a:ext cx="4320480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Найпрославленішим</a:t>
            </a:r>
            <a:r>
              <a:rPr lang="ru-RU" dirty="0" smtClean="0"/>
              <a:t> </a:t>
            </a:r>
            <a:r>
              <a:rPr lang="ru-RU" dirty="0" err="1" smtClean="0"/>
              <a:t>творцем</a:t>
            </a:r>
            <a:r>
              <a:rPr lang="ru-RU" dirty="0" smtClean="0"/>
              <a:t> </a:t>
            </a:r>
            <a:r>
              <a:rPr lang="ru-RU" dirty="0" err="1" smtClean="0"/>
              <a:t>жіночих</a:t>
            </a:r>
            <a:r>
              <a:rPr lang="ru-RU" dirty="0" smtClean="0"/>
              <a:t> </a:t>
            </a:r>
            <a:r>
              <a:rPr lang="ru-RU" dirty="0" err="1" smtClean="0"/>
              <a:t>скульптурних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Пракситель.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Афродіта</a:t>
            </a:r>
            <a:r>
              <a:rPr lang="ru-RU" dirty="0" smtClean="0"/>
              <a:t> </a:t>
            </a:r>
            <a:r>
              <a:rPr lang="ru-RU" dirty="0" err="1" smtClean="0"/>
              <a:t>Кнідська</a:t>
            </a:r>
            <a:r>
              <a:rPr lang="ru-RU" dirty="0" smtClean="0"/>
              <a:t>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наслідувань</a:t>
            </a:r>
            <a:r>
              <a:rPr lang="ru-RU" dirty="0" smtClean="0"/>
              <a:t>. </a:t>
            </a:r>
            <a:r>
              <a:rPr lang="ru-RU" dirty="0" err="1" smtClean="0"/>
              <a:t>Пропорційність</a:t>
            </a:r>
            <a:r>
              <a:rPr lang="ru-RU" dirty="0" smtClean="0"/>
              <a:t> </a:t>
            </a:r>
            <a:r>
              <a:rPr lang="ru-RU" dirty="0" err="1" smtClean="0"/>
              <a:t>класичних</a:t>
            </a:r>
            <a:r>
              <a:rPr lang="ru-RU" dirty="0" smtClean="0"/>
              <a:t> скульптур стала </a:t>
            </a:r>
            <a:r>
              <a:rPr lang="ru-RU" dirty="0" err="1" smtClean="0"/>
              <a:t>зразком</a:t>
            </a:r>
            <a:r>
              <a:rPr lang="ru-RU" dirty="0" smtClean="0"/>
              <a:t> для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епох</a:t>
            </a:r>
            <a:r>
              <a:rPr lang="ru-RU" dirty="0" smtClean="0"/>
              <a:t>.</a:t>
            </a:r>
            <a:r>
              <a:rPr lang="uk-UA" dirty="0" smtClean="0"/>
              <a:t> С</a:t>
            </a:r>
            <a:r>
              <a:rPr lang="ru-RU" dirty="0" smtClean="0"/>
              <a:t>творена </a:t>
            </a:r>
            <a:r>
              <a:rPr lang="ru-RU" dirty="0" err="1" smtClean="0"/>
              <a:t>близько</a:t>
            </a:r>
            <a:r>
              <a:rPr lang="ru-RU" dirty="0" smtClean="0"/>
              <a:t> 350 до н. е. </a:t>
            </a:r>
            <a:r>
              <a:rPr lang="ru-RU" dirty="0" err="1" smtClean="0"/>
              <a:t>Оригінал</a:t>
            </a:r>
            <a:r>
              <a:rPr lang="ru-RU" dirty="0" smtClean="0"/>
              <a:t> </a:t>
            </a:r>
            <a:r>
              <a:rPr lang="ru-RU" dirty="0" err="1" smtClean="0"/>
              <a:t>статуї</a:t>
            </a:r>
            <a:r>
              <a:rPr lang="ru-RU" dirty="0" smtClean="0"/>
              <a:t> не </a:t>
            </a:r>
            <a:r>
              <a:rPr lang="ru-RU" dirty="0" err="1" smtClean="0"/>
              <a:t>зберігся</a:t>
            </a:r>
            <a:r>
              <a:rPr lang="ru-RU" dirty="0" smtClean="0"/>
              <a:t>,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копії</a:t>
            </a:r>
            <a:r>
              <a:rPr lang="ru-RU" dirty="0" smtClean="0"/>
              <a:t> та повтори.</a:t>
            </a:r>
            <a:endParaRPr lang="uk-UA" dirty="0"/>
          </a:p>
        </p:txBody>
      </p:sp>
      <p:pic>
        <p:nvPicPr>
          <p:cNvPr id="4" name="Picture 2" descr="D:\Мои документы\моя самоосвіта\24260642_Praksitel_s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69" y="692696"/>
            <a:ext cx="3808679" cy="511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Афродіта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Кнідська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стала першим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давньогрецькому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мистецтві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монументальним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зображенням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оголеної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жіночої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фігури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тому вона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неприйнята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жителями Коса,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власне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призначалася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купили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городяни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сусіднього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Кніда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ои документы\моя самоосвіта\15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584" r="11108" b="3572"/>
          <a:stretch>
            <a:fillRect/>
          </a:stretch>
        </p:blipFill>
        <p:spPr>
          <a:xfrm>
            <a:off x="1043608" y="1700808"/>
            <a:ext cx="2160240" cy="5038729"/>
          </a:xfrm>
        </p:spPr>
      </p:pic>
      <p:pic>
        <p:nvPicPr>
          <p:cNvPr id="6" name="Picture 2" descr="D:\Мои документы\моя самоосвіта\ПЕДТЕХНОЛОГІЯ 2011\256px-Cnidus_Aphrodite_Altemps_Inv8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1" y="1943323"/>
            <a:ext cx="2007890" cy="470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 err="1" smtClean="0">
                <a:latin typeface="Arial" pitchFamily="34" charset="0"/>
                <a:cs typeface="Arial" pitchFamily="34" charset="0"/>
              </a:rPr>
              <a:t>Лісіпп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uk-UA" sz="4000" dirty="0" smtClean="0">
                <a:latin typeface="Arial" pitchFamily="34" charset="0"/>
                <a:cs typeface="Arial" pitchFamily="34" charset="0"/>
              </a:rPr>
            </a:br>
            <a:r>
              <a:rPr lang="uk-UA" sz="4000" dirty="0" smtClean="0">
                <a:latin typeface="Arial" pitchFamily="34" charset="0"/>
                <a:cs typeface="Arial" pitchFamily="34" charset="0"/>
              </a:rPr>
              <a:t> Геракл, що бореться з левом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5040560" cy="46085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Лісіпп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—скульптор,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завершує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період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пізньої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Работи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Лісіппа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виділялись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натуралізмом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Пліній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приписував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півтора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тисяч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рабіт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Є легенда, что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Лісіпп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створенні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кожної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своєї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работи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склаав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скриньку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 одному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цінному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каменю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смерті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знайшли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півтора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тисяч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улюбленмм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художником Александра Македонского.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Збереглись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римські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копії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Один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центральних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творів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Лісіппа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бронзова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статуя Геракла —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вивезена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Тарента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Константинопіль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розплавлена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там в 1022 р.</a:t>
            </a:r>
          </a:p>
          <a:p>
            <a:pPr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ои документы\моя самоосвіта\794556_d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1484784"/>
            <a:ext cx="3060700" cy="510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498080" cy="1143000"/>
          </a:xfrm>
        </p:spPr>
        <p:txBody>
          <a:bodyPr/>
          <a:lstStyle/>
          <a:p>
            <a:r>
              <a:rPr lang="uk-UA" dirty="0" smtClean="0"/>
              <a:t>Скульптура епохи еллінізму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4752528" cy="1143000"/>
          </a:xfrm>
        </p:spPr>
        <p:txBody>
          <a:bodyPr/>
          <a:lstStyle/>
          <a:p>
            <a:r>
              <a:rPr lang="uk-UA" dirty="0" smtClean="0"/>
              <a:t> </a:t>
            </a:r>
            <a:r>
              <a:rPr lang="uk-UA" b="1" dirty="0" smtClean="0"/>
              <a:t>Венера Мілоська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860032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        Автор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Венери Мілоської невідомий.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Початково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вона приписувалась 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2" tooltip="Праксітель"/>
              </a:rPr>
              <a:t>Праксітелю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оскільки скульптура являє собою тип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3" tooltip="Афродіта Кнідська"/>
              </a:rPr>
              <a:t>Афродіти 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3" tooltip="Афродіта Кнідська"/>
              </a:rPr>
              <a:t>Кнідської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Нині поширена версія про авторство 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4" tooltip="Агесандр (ще не написана)"/>
              </a:rPr>
              <a:t>Агесандра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4" tooltip="Агесандр (ще не написана)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4" tooltip="Агесандр (ще не написана)"/>
              </a:rPr>
              <a:t>Антиохійсьского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       Статуї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Венери Мілоської вважається ідеалом краси жіночого тіла. Висота статуї 2,04 м. Пропорції у перерахунку на зріст 164 см такі: 86х69х93 см.</a:t>
            </a:r>
          </a:p>
          <a:p>
            <a:endParaRPr lang="uk-UA" dirty="0"/>
          </a:p>
        </p:txBody>
      </p:sp>
      <p:pic>
        <p:nvPicPr>
          <p:cNvPr id="4" name="Рисунок 3" descr="oTKM_arHcw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32656"/>
            <a:ext cx="23241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latin typeface="Arial" pitchFamily="34" charset="0"/>
                <a:cs typeface="Arial" pitchFamily="34" charset="0"/>
              </a:rPr>
              <a:t>Ніка </a:t>
            </a:r>
            <a:r>
              <a:rPr lang="uk-UA" sz="4400" dirty="0" err="1" smtClean="0">
                <a:latin typeface="Arial" pitchFamily="34" charset="0"/>
                <a:cs typeface="Arial" pitchFamily="34" charset="0"/>
              </a:rPr>
              <a:t>Самофракійська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680520" cy="50405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    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Одна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 найвідоміших статуй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2" tooltip="Античність"/>
              </a:rPr>
              <a:t>античної епохи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присвячена богині перемоги на ім'я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3" tooltip="Ніка"/>
              </a:rPr>
              <a:t>Ніка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Створена із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4" tooltip="Мармур"/>
              </a:rPr>
              <a:t>мармуру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у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5" tooltip="Родос"/>
              </a:rPr>
              <a:t>родоській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школі скульптури. Зберігається й донині у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6" tooltip="Лувр"/>
              </a:rPr>
              <a:t>Луврі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7" tooltip="Париж"/>
              </a:rPr>
              <a:t>Париж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8" tooltip="Франція"/>
              </a:rPr>
              <a:t>Франція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    Статую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спорудили жителі острова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5" tooltip="Родос"/>
              </a:rPr>
              <a:t>Родос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на згадку про перемогу, здобуту ними над флотом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9" tooltip="Сирія"/>
              </a:rPr>
              <a:t>сирійського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царя. 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wIlZiktV3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1052736"/>
            <a:ext cx="3422630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10160" cy="868958"/>
          </a:xfrm>
        </p:spPr>
        <p:txBody>
          <a:bodyPr>
            <a:noAutofit/>
          </a:bodyPr>
          <a:lstStyle/>
          <a:p>
            <a:r>
              <a:rPr lang="uk-UA" sz="5400" dirty="0" err="1" smtClean="0"/>
              <a:t>Пергамський</a:t>
            </a:r>
            <a:r>
              <a:rPr lang="uk-UA" sz="5400" dirty="0" smtClean="0"/>
              <a:t> вівтар</a:t>
            </a:r>
            <a:br>
              <a:rPr lang="uk-UA" sz="5400" dirty="0" smtClean="0"/>
            </a:br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16561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     Присвячений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2" tooltip="Зевс"/>
              </a:rPr>
              <a:t>Зевсові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мармуровий вівтар з міста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3" tooltip="Пергам (місто)"/>
              </a:rPr>
              <a:t>Пергама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на якому відтворено сцени з 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4" tooltip="Міфи"/>
              </a:rPr>
              <a:t>міфа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про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5" tooltip="Гігантомахія"/>
              </a:rPr>
              <a:t>гігантомахію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одна з найвизначніших пам'яток 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6" tooltip="Елліністична цивілізація"/>
              </a:rPr>
              <a:t>еліністичної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архітектури. Вважався чудом світу вже в давнину. Зараз знаходиться в 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7" tooltip="Берлін"/>
              </a:rPr>
              <a:t>Берліні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uk-UA" dirty="0" err="1" smtClean="0">
                <a:latin typeface="Arial" pitchFamily="34" charset="0"/>
                <a:cs typeface="Arial" pitchFamily="34" charset="0"/>
                <a:hlinkClick r:id="rId8" tooltip="Пергамський музей"/>
              </a:rPr>
              <a:t>Пергамському</a:t>
            </a:r>
            <a:r>
              <a:rPr lang="uk-UA" dirty="0" smtClean="0">
                <a:latin typeface="Arial" pitchFamily="34" charset="0"/>
                <a:cs typeface="Arial" pitchFamily="34" charset="0"/>
                <a:hlinkClick r:id="rId8" tooltip="Пергамський музей"/>
              </a:rPr>
              <a:t> музеї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який спеціально збудували для того, аби розмістити об’єкт у натуральну величину.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500px-Berlin_-_Pergamonmuseum_-_Altar_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725144"/>
            <a:ext cx="6441889" cy="1958334"/>
          </a:xfrm>
          <a:prstGeom prst="rect">
            <a:avLst/>
          </a:prstGeom>
        </p:spPr>
      </p:pic>
      <p:pic>
        <p:nvPicPr>
          <p:cNvPr id="5" name="Рисунок 4" descr="завантажен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3356992"/>
            <a:ext cx="2466975" cy="184785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7744" y="2852936"/>
            <a:ext cx="28003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04664"/>
            <a:ext cx="7092280" cy="48006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Мистецтво Стародавньої Греції і скульптура в її складі — відіграли </a:t>
            </a:r>
            <a:r>
              <a:rPr lang="uk-UA" dirty="0" smtClean="0"/>
              <a:t>важливу </a:t>
            </a:r>
            <a:r>
              <a:rPr lang="uk-UA" dirty="0" smtClean="0"/>
              <a:t>роль в формуванні і розвитку європейської цивілізації і вплинули на розвиток культури і мистецтва всього людства.</a:t>
            </a:r>
            <a:endParaRPr lang="uk-UA" dirty="0"/>
          </a:p>
        </p:txBody>
      </p:sp>
      <p:pic>
        <p:nvPicPr>
          <p:cNvPr id="8" name="Рисунок 7" descr="kApNAu5qK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626" y="3545120"/>
            <a:ext cx="2054374" cy="3312880"/>
          </a:xfrm>
          <a:prstGeom prst="rect">
            <a:avLst/>
          </a:prstGeom>
        </p:spPr>
      </p:pic>
      <p:pic>
        <p:nvPicPr>
          <p:cNvPr id="9" name="Рисунок 8" descr="oTKM_arHc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8000"/>
            <a:ext cx="2324100" cy="6350000"/>
          </a:xfrm>
          <a:prstGeom prst="rect">
            <a:avLst/>
          </a:prstGeom>
        </p:spPr>
      </p:pic>
      <p:pic>
        <p:nvPicPr>
          <p:cNvPr id="10" name="Рисунок 9" descr="W19rvnjxu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89040"/>
            <a:ext cx="1295400" cy="2961640"/>
          </a:xfrm>
          <a:prstGeom prst="rect">
            <a:avLst/>
          </a:prstGeom>
        </p:spPr>
      </p:pic>
      <p:pic>
        <p:nvPicPr>
          <p:cNvPr id="11" name="Рисунок 10" descr="NwIlZiktV3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01008"/>
            <a:ext cx="2060448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Скульптура періоду архаїки</a:t>
            </a:r>
            <a:endParaRPr lang="uk-UA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Arial" pitchFamily="34" charset="0"/>
                <a:cs typeface="Arial" pitchFamily="34" charset="0"/>
              </a:rPr>
              <a:t>Період архаїки – це становлення давньогрецької скульптури.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Вже зрозуміло прагнення скульптора передати красу ідеального людського тіла, що у повною мірою проявилося під час творах пізнішій епохи, але дуже важко ще потрібно було відійти художнику від форми кам'яного блоку, і фігури цього періоду завжди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статичні.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Куроси</a:t>
            </a:r>
            <a:r>
              <a:rPr lang="uk-UA" dirty="0" smtClean="0"/>
              <a:t> і кори архаїки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  <a:hlinkClick r:id="rId2" tooltip="Жінка"/>
              </a:rPr>
              <a:t>жінки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молодої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статичній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позі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одягнена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традиційний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грецький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архаїчною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посмішкою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вустах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Курос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тип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статуї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оголеного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юнака-атлета.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04744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Кора</a:t>
            </a:r>
            <a:endParaRPr lang="uk-UA" sz="6000" dirty="0"/>
          </a:p>
        </p:txBody>
      </p:sp>
      <p:pic>
        <p:nvPicPr>
          <p:cNvPr id="4" name="Содержимое 3" descr="0015-009-Skulptura-perioda-arkha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1889268" cy="4800600"/>
          </a:xfrm>
        </p:spPr>
      </p:pic>
      <p:pic>
        <p:nvPicPr>
          <p:cNvPr id="5" name="Рисунок 4" descr="1408369744_hiosskaya-k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3456384" cy="4952431"/>
          </a:xfrm>
          <a:prstGeom prst="rect">
            <a:avLst/>
          </a:prstGeom>
        </p:spPr>
      </p:pic>
      <p:pic>
        <p:nvPicPr>
          <p:cNvPr id="6" name="Рисунок 5" descr="ACMA_675_Kor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268760"/>
            <a:ext cx="2908076" cy="4663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err="1" smtClean="0"/>
              <a:t>Куроси</a:t>
            </a:r>
            <a:endParaRPr lang="uk-UA" sz="5400" dirty="0"/>
          </a:p>
        </p:txBody>
      </p:sp>
      <p:pic>
        <p:nvPicPr>
          <p:cNvPr id="4" name="Содержимое 3" descr="rysunok-2.-kuros-arhaycheskaja-ulybka.-kuros-y-kora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112000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7498080" cy="1143000"/>
          </a:xfrm>
        </p:spPr>
        <p:txBody>
          <a:bodyPr/>
          <a:lstStyle/>
          <a:p>
            <a:r>
              <a:rPr lang="uk-UA" dirty="0" smtClean="0"/>
              <a:t>Скульптура періоду класики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300" dirty="0" smtClean="0"/>
              <a:t>ФІДІЙ</a:t>
            </a:r>
            <a:r>
              <a:rPr lang="ru-RU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4" name="Picture 3" descr="D:\Мои документы\моя самоосвіта\ПЕДТЕХНОЛОГІЯ 2011\Phidi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3252" y="1124744"/>
            <a:ext cx="3850748" cy="439248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Фі́дій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—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давньогрецький скульптор 5 ст. до н. е. Один з найбільших майстрів давньогрецького мистецтва епохи високої класики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>
                <a:latin typeface="Arial" pitchFamily="34" charset="0"/>
                <a:cs typeface="Arial" pitchFamily="34" charset="0"/>
              </a:rPr>
              <a:t>Фідія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сучасники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називали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творцем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богів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». До нас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головні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дійшли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судити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про них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захопленими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описами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римськими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копіями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/>
              <a:t>Роботи</a:t>
            </a:r>
            <a:r>
              <a:rPr lang="ru-RU" sz="5400" dirty="0" smtClean="0"/>
              <a:t> </a:t>
            </a:r>
            <a:r>
              <a:rPr lang="ru-RU" sz="5400" dirty="0" err="1" smtClean="0"/>
              <a:t>Фідія</a:t>
            </a:r>
            <a:endParaRPr lang="uk-U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Статуя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Афіни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Промахос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Афіни-Воїтельниці</a:t>
            </a:r>
            <a:r>
              <a:rPr lang="ru-RU" dirty="0">
                <a:latin typeface="Arial" pitchFamily="34" charset="0"/>
                <a:cs typeface="Arial" pitchFamily="34" charset="0"/>
              </a:rPr>
              <a:t>) —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бронзова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статуя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афінському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Акрополі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ои документы\моя самоосвіта\ПЕДТЕХНОЛОГІЯ 2011\313px-NAMA_Athéna_Varvakeio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2812" b="6789"/>
          <a:stretch>
            <a:fillRect/>
          </a:stretch>
        </p:blipFill>
        <p:spPr>
          <a:xfrm>
            <a:off x="467544" y="2167529"/>
            <a:ext cx="3168352" cy="4690471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D:\Мои документы\моя самоосвіта\ПЕДТЕХНОЛОГІЯ 2011\358px-Athena_Parthenos_Altemps_Inv8622.jpg"/>
          <p:cNvPicPr>
            <a:picLocks noChangeAspect="1" noChangeArrowheads="1"/>
          </p:cNvPicPr>
          <p:nvPr/>
        </p:nvPicPr>
        <p:blipFill>
          <a:blip r:embed="rId3" cstate="print"/>
          <a:srcRect l="4109" t="2499" r="5158" b="17652"/>
          <a:stretch>
            <a:fillRect/>
          </a:stretch>
        </p:blipFill>
        <p:spPr bwMode="auto">
          <a:xfrm>
            <a:off x="4932040" y="2132856"/>
            <a:ext cx="3203929" cy="47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119675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АфІна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Парфенос</a:t>
            </a:r>
            <a:r>
              <a:rPr lang="ru-RU" dirty="0">
                <a:latin typeface="Arial" pitchFamily="34" charset="0"/>
                <a:cs typeface="Arial" pitchFamily="34" charset="0"/>
              </a:rPr>
              <a:t>» (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АфІна-ДІва</a:t>
            </a:r>
            <a:r>
              <a:rPr lang="ru-RU" dirty="0">
                <a:latin typeface="Arial" pitchFamily="34" charset="0"/>
                <a:cs typeface="Arial" pitchFamily="34" charset="0"/>
              </a:rPr>
              <a:t>») — знаменита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древньогрецька</a:t>
            </a:r>
            <a:r>
              <a:rPr lang="ru-RU" dirty="0">
                <a:latin typeface="Arial" pitchFamily="34" charset="0"/>
                <a:cs typeface="Arial" pitchFamily="34" charset="0"/>
              </a:rPr>
              <a:t> скульптура.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збереглась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509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Видатні скульптори Греції</vt:lpstr>
      <vt:lpstr>Слайд 2</vt:lpstr>
      <vt:lpstr>Скульптура періоду архаїки</vt:lpstr>
      <vt:lpstr>Куроси і кори архаїки</vt:lpstr>
      <vt:lpstr>Кора</vt:lpstr>
      <vt:lpstr>Куроси</vt:lpstr>
      <vt:lpstr>Скульптура періоду класики</vt:lpstr>
      <vt:lpstr>ФІДІЙ </vt:lpstr>
      <vt:lpstr>Роботи Фідія</vt:lpstr>
      <vt:lpstr>Слайд 10</vt:lpstr>
      <vt:lpstr>Мирон. Дискобол. </vt:lpstr>
      <vt:lpstr>Роботи Поліклета</vt:lpstr>
      <vt:lpstr>Праксітель</vt:lpstr>
      <vt:lpstr>Слайд 14</vt:lpstr>
      <vt:lpstr>Лісіпп.  Геракл, що бореться з левом</vt:lpstr>
      <vt:lpstr>Скульптура епохи еллінізму</vt:lpstr>
      <vt:lpstr> Венера Мілоська </vt:lpstr>
      <vt:lpstr>Ніка Самофракійська </vt:lpstr>
      <vt:lpstr>Пергамський вівтар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скульптори Греції</dc:title>
  <dc:creator>user</dc:creator>
  <cp:lastModifiedBy>user</cp:lastModifiedBy>
  <cp:revision>8</cp:revision>
  <dcterms:created xsi:type="dcterms:W3CDTF">2015-02-02T18:56:14Z</dcterms:created>
  <dcterms:modified xsi:type="dcterms:W3CDTF">2015-02-02T20:09:35Z</dcterms:modified>
</cp:coreProperties>
</file>